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21" r:id="rId2"/>
    <p:sldId id="323" r:id="rId3"/>
    <p:sldId id="324" r:id="rId4"/>
    <p:sldId id="325" r:id="rId5"/>
    <p:sldId id="326" r:id="rId6"/>
    <p:sldId id="328" r:id="rId7"/>
    <p:sldId id="329" r:id="rId8"/>
    <p:sldId id="358" r:id="rId9"/>
    <p:sldId id="330" r:id="rId10"/>
    <p:sldId id="332" r:id="rId11"/>
    <p:sldId id="322" r:id="rId12"/>
    <p:sldId id="333" r:id="rId13"/>
    <p:sldId id="334" r:id="rId14"/>
    <p:sldId id="286" r:id="rId15"/>
    <p:sldId id="336" r:id="rId16"/>
    <p:sldId id="337" r:id="rId17"/>
    <p:sldId id="339" r:id="rId18"/>
    <p:sldId id="346" r:id="rId19"/>
    <p:sldId id="347" r:id="rId20"/>
    <p:sldId id="348" r:id="rId21"/>
    <p:sldId id="343" r:id="rId22"/>
    <p:sldId id="345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CC66FF"/>
    <a:srgbClr val="006600"/>
    <a:srgbClr val="FF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697F-8731-4801-8CE3-6540D63EA2AB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937C-70BB-47ED-9BB6-0B7178B6B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7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937C-70BB-47ED-9BB6-0B7178B6B6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5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4E1D-0161-4ECF-AF68-8139AD1E37F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C6315-BF9A-4B20-92FE-8566785876D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C992E-5CC9-478B-9F00-5A615A4C6D2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7610BA-4AB7-4750-BEB2-B4C853B182B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26B6DE-D23E-4C2A-B1C9-ECDF4548D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microsoft.com/office/2007/relationships/hdphoto" Target="../media/hdphoto2.wdp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350520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295400"/>
            <a:ext cx="4038600" cy="990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Motion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99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latin typeface="Jester" pitchFamily="2" charset="0"/>
              </a:rPr>
              <a:t>The universe</a:t>
            </a:r>
            <a:r>
              <a:rPr lang="en-US" sz="5400" b="1" dirty="0">
                <a:solidFill>
                  <a:schemeClr val="bg1"/>
                </a:solidFill>
                <a:latin typeface="Jester" pitchFamily="2" charset="0"/>
              </a:rPr>
              <a:t> </a:t>
            </a:r>
            <a:r>
              <a:rPr lang="en-US" sz="5400" b="1" dirty="0" smtClean="0">
                <a:latin typeface="Jester" pitchFamily="2" charset="0"/>
              </a:rPr>
              <a:t>consists </a:t>
            </a:r>
            <a:r>
              <a:rPr lang="en-US" sz="5400" b="1" dirty="0">
                <a:latin typeface="Jester" pitchFamily="2" charset="0"/>
              </a:rPr>
              <a:t>of</a:t>
            </a:r>
            <a:r>
              <a:rPr lang="en-US" sz="5400" b="1" dirty="0">
                <a:solidFill>
                  <a:schemeClr val="bg1"/>
                </a:solidFill>
                <a:latin typeface="Jester" pitchFamily="2" charset="0"/>
              </a:rPr>
              <a:t> </a:t>
            </a:r>
            <a:r>
              <a:rPr lang="en-US" sz="5400" b="1" dirty="0" smtClean="0">
                <a:latin typeface="Jester" pitchFamily="2" charset="0"/>
              </a:rPr>
              <a:t>matter in </a:t>
            </a:r>
            <a:r>
              <a:rPr lang="en-US" sz="5400" b="1" dirty="0">
                <a:latin typeface="Jester" pitchFamily="2" charset="0"/>
              </a:rPr>
              <a:t>motion</a:t>
            </a:r>
          </a:p>
        </p:txBody>
      </p:sp>
      <p:pic>
        <p:nvPicPr>
          <p:cNvPr id="18434" name="Picture 2" descr="http://www.guidetofilmphotography.com/photos/motion-photo-pa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3819525" cy="2847976"/>
          </a:xfrm>
          <a:prstGeom prst="rect">
            <a:avLst/>
          </a:prstGeom>
          <a:noFill/>
        </p:spPr>
      </p:pic>
      <p:pic>
        <p:nvPicPr>
          <p:cNvPr id="7" name="Picture 12" descr="AG0057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599"/>
            <a:ext cx="1905000" cy="21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336596"/>
          <p:cNvPicPr>
            <a:picLocks noChangeAspect="1" noChangeArrowheads="1" noCrop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5715000" y="4495800"/>
            <a:ext cx="2819400" cy="188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48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repeatCount="indefinite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3.7037E-7 L 0.07969 3.7037E-7 C 0.11736 3.7037E-7 0.15972 -0.00093 0.1974 -0.00116 C 0.225 -0.00116 0.27743 -0.00023 0.30104 -0.00023 C 0.33368 -0.00023 0.36632 -0.00046 0.4276 -0.00046 L 0.47014 -0.00949 L 0.51736 0.00162 L 0.57361 3.7037E-7 L 0.62031 -0.00046 L 0.73368 -0.00023 C 0.78507 -0.00023 0.8276 -0.00116 0.87899 -0.00139 C 0.89774 -0.00139 0.94028 -0.00139 0.96892 -0.00139 C 0.99653 -0.00139 1.02031 -0.00046 1.02917 -0.00046 C 1.04375 -0.00023 1.07656 -0.00046 1.09549 -0.00023 L 1.12378 3.7037E-7 L 1.17552 3.7037E-7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00" y="-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 0.09769 C 0.95747 0.08959 0.9151 0.08172 0.85139 0.06852 C 0.7875 0.05533 0.69462 0.0456 0.61667 0.01852 C 0.53889 -0.00856 0.45729 -0.0875 0.38368 -0.09398 C 0.31007 -0.10046 0.26736 -0.02384 0.17431 -0.02106 C 0.08108 -0.01828 -0.11649 -0.06805 -0.175 -0.07731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770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Systems </a:t>
            </a:r>
            <a:r>
              <a:rPr lang="en-US" sz="6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of Units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6425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en-US" sz="4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eter-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ilogram-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econd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6858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entimeter-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ram-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econd</a:t>
            </a:r>
          </a:p>
          <a:p>
            <a:pPr marL="68580" indent="0"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</a:p>
          <a:p>
            <a:pPr marL="6858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oot-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ound-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econd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4000"/>
          <a:stretch>
            <a:fillRect/>
          </a:stretch>
        </p:blipFill>
        <p:spPr bwMode="auto">
          <a:xfrm>
            <a:off x="196849" y="457200"/>
            <a:ext cx="863811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28800" y="0"/>
            <a:ext cx="5715000" cy="9445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Some prefixes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2999"/>
            <a:ext cx="7016788" cy="559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152400"/>
            <a:ext cx="6934200" cy="109696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Scientific Notation</a:t>
            </a:r>
            <a:endParaRPr lang="en-US" sz="5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46237"/>
            <a:ext cx="8534400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Write the following numbers in a scientific notation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Mass of human is 78 kg = ------------ kg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Diameter of earth is 12800000 m = ------------- 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Length of a virus is 0.0000024 cm = ------------- cm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pee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114800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endParaRPr lang="en-US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35814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Describes how fast an object </a:t>
            </a:r>
          </a:p>
          <a:p>
            <a:pPr>
              <a:defRPr/>
            </a:pPr>
            <a:r>
              <a:rPr lang="en-US" sz="5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moving.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12" descr="AG0057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1362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36596"/>
          <p:cNvPicPr>
            <a:picLocks noChangeAspect="1" noChangeArrowheads="1" noCrop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1295400" y="5326062"/>
            <a:ext cx="2286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repeatCount="indefinite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3.7037E-7 L 0.07969 3.7037E-7 C 0.11736 3.7037E-7 0.15972 -0.00093 0.1974 -0.00116 C 0.225 -0.00116 0.27743 -0.00023 0.30104 -0.00023 C 0.33368 -0.00023 0.36632 -0.00046 0.4276 -0.00046 L 0.47014 -0.00949 L 0.51736 0.00162 L 0.57361 3.7037E-7 L 0.62031 -0.00046 L 0.73368 -0.00023 C 0.78507 -0.00023 0.8276 -0.00116 0.87899 -0.00139 C 0.89774 -0.00139 0.94028 -0.00139 0.96892 -0.00139 C 0.99653 -0.00139 1.02031 -0.00046 1.02917 -0.00046 C 1.04375 -0.00023 1.07656 -0.00046 1.09549 -0.00023 L 1.12378 3.7037E-7 L 1.17552 3.7037E-7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00" y="-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 0.09769 C 0.95747 0.08959 0.9151 0.08172 0.85139 0.06852 C 0.7875 0.05533 0.69462 0.0456 0.61667 0.01852 C 0.53889 -0.00856 0.45729 -0.0875 0.38368 -0.09398 C 0.31007 -0.10046 0.26736 -0.02384 0.17431 -0.02106 C 0.08108 -0.01828 -0.11649 -0.06805 -0.175 -0.07731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524000"/>
            <a:ext cx="54102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Change in position with respect to time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It is a scalar quantity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Its S.I unit is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m/sec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895600"/>
            <a:ext cx="4066645" cy="1009650"/>
          </a:xfrm>
          <a:prstGeom prst="rect">
            <a:avLst/>
          </a:prstGeom>
          <a:solidFill>
            <a:srgbClr val="CC66FF"/>
          </a:solidFill>
          <a:ln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3724299" cy="183027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663950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419600"/>
            <a:ext cx="4572000" cy="9143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Average </a:t>
            </a:r>
            <a:r>
              <a:rPr lang="en-US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velocity </a:t>
            </a: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46482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Speed and Velocity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5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7620000" cy="98339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800" b="1" i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INSTANTANEOUS VELOCITY</a:t>
            </a:r>
            <a:endParaRPr lang="en-US" sz="4000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09800"/>
            <a:ext cx="6477000" cy="3931275"/>
          </a:xfrm>
          <a:prstGeom prst="rect">
            <a:avLst/>
          </a:prstGeom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33488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3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u062689\Desktop\aver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304800"/>
            <a:ext cx="5681133" cy="1676400"/>
          </a:xfrm>
          <a:prstGeom prst="rect">
            <a:avLst/>
          </a:prstGeom>
          <a:noFill/>
        </p:spPr>
      </p:pic>
      <p:pic>
        <p:nvPicPr>
          <p:cNvPr id="35844" name="Picture 4" descr="C:\Documents and Settings\u062689\Desktop\velisity-distan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793419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7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3581400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5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3505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travel a distance of 260 km in a time of 3 hours. What is your average speed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car has an average speed of 10m/sec. How far will it be traveling in 10 second?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"/>
            <a:ext cx="6934200" cy="914400"/>
          </a:xfrm>
          <a:solidFill>
            <a:srgbClr val="92D050"/>
          </a:solidFill>
        </p:spPr>
        <p:txBody>
          <a:bodyPr vert="horz"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Types of Motion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3581400"/>
            <a:ext cx="5943600" cy="2666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Uniform (constant)motion: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 motion in which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equal distances cover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any successive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equal time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intervals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74768" cy="22098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2895600" cy="31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96000" cy="914400"/>
          </a:xfr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Chapter’s </a:t>
            </a:r>
            <a:r>
              <a:rPr lang="en-US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5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867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introduce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properties of motion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(position, speed and velocity, and acceleration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use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metric (or SI) system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measurement.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differentiate between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speed and velocity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differentiate between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velocity and acceleration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learn how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analyze problem statements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to translate the information into a recipe, and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develop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problem solving skill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228600"/>
            <a:ext cx="52578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Non-Uniform Motion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Motion on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Occur when successive displacements/distances are not equal at equal time intervals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falling objects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represented graphically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438" y="1143000"/>
            <a:ext cx="3865562" cy="433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1027"/>
          <p:cNvSpPr txBox="1">
            <a:spLocks noChangeArrowheads="1"/>
          </p:cNvSpPr>
          <p:nvPr/>
        </p:nvSpPr>
        <p:spPr bwMode="auto">
          <a:xfrm>
            <a:off x="304800" y="228600"/>
            <a:ext cx="5486400" cy="990600"/>
          </a:xfrm>
          <a:prstGeom prst="rect">
            <a:avLst/>
          </a:prstGeom>
          <a:solidFill>
            <a:srgbClr val="92D050"/>
          </a:solidFill>
        </p:spPr>
        <p:txBody>
          <a:bodyPr vert="horz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Acceleration</a:t>
            </a:r>
          </a:p>
        </p:txBody>
      </p:sp>
      <p:sp>
        <p:nvSpPr>
          <p:cNvPr id="61444" name="Text Box 1028"/>
          <p:cNvSpPr txBox="1">
            <a:spLocks noChangeArrowheads="1"/>
          </p:cNvSpPr>
          <p:nvPr/>
        </p:nvSpPr>
        <p:spPr bwMode="auto">
          <a:xfrm>
            <a:off x="457200" y="1600200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Rate of change of velocity.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5" name="Picture 1029" descr="j03366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651">
            <a:off x="7781925" y="4572000"/>
            <a:ext cx="27241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10000"/>
            <a:ext cx="4638757" cy="990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9826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514600"/>
            <a:ext cx="6804048" cy="990600"/>
          </a:xfrm>
          <a:prstGeom prst="rect">
            <a:avLst/>
          </a:prstGeom>
          <a:noFill/>
        </p:spPr>
      </p:pic>
      <p:sp>
        <p:nvSpPr>
          <p:cNvPr id="20" name="Text Box 1028"/>
          <p:cNvSpPr txBox="1">
            <a:spLocks noChangeArrowheads="1"/>
          </p:cNvSpPr>
          <p:nvPr/>
        </p:nvSpPr>
        <p:spPr bwMode="auto">
          <a:xfrm>
            <a:off x="533400" y="525780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S.I unit of acceleration is m/sec</a:t>
            </a:r>
            <a:r>
              <a:rPr lang="en-US" sz="32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9769 L -0.84167 0.0217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167 0.02176 L -0.075 -0.6004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0" y="-31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1" dur="1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60046 L -1.08333 -0.5115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00" y="4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16" dur="2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062689\Desktop\free f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54925"/>
            <a:ext cx="3657600" cy="5574476"/>
          </a:xfrm>
          <a:prstGeom prst="rect">
            <a:avLst/>
          </a:prstGeom>
          <a:noFill/>
        </p:spPr>
      </p:pic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140525"/>
            <a:ext cx="7311242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Acceleration due to gravity</a:t>
            </a:r>
            <a:endParaRPr lang="en-US" sz="4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43647"/>
            <a:ext cx="3657600" cy="50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6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5257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8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248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92" y="685800"/>
            <a:ext cx="7212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53782" cy="56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39763"/>
          </a:xfr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Motion?</a:t>
            </a:r>
            <a:endParaRPr lang="en-US" sz="49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838200"/>
            <a:ext cx="9144000" cy="2590800"/>
          </a:xfrm>
        </p:spPr>
        <p:txBody>
          <a:bodyPr>
            <a:noAutofit/>
          </a:bodyPr>
          <a:lstStyle/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change in the object’s position with respect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time</a:t>
            </a:r>
          </a:p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Motion can be along 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straight line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(horizontal or vertical) 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or curve</a:t>
            </a:r>
          </a:p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 is sometimes  important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617220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Verdana" pitchFamily="34" charset="0"/>
              </a:rPr>
              <a:t> </a:t>
            </a:r>
            <a:endParaRPr lang="en-US" sz="1100" dirty="0"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352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Greek philosopher divided it into to two kinds.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4724400"/>
            <a:ext cx="444224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Natural motion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Violent motion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hysicsclassroom.com/mmedia/newtlaws/eff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1905000" cy="4078707"/>
          </a:xfrm>
          <a:prstGeom prst="rect">
            <a:avLst/>
          </a:prstGeom>
          <a:noFill/>
        </p:spPr>
      </p:pic>
      <p:pic>
        <p:nvPicPr>
          <p:cNvPr id="49156" name="Picture 4" descr="http://www.batesville.k12.in.us/physics/phynet/mechanics/kinematics/Images/hand_2_hand_drop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2141561" cy="3376108"/>
          </a:xfrm>
          <a:prstGeom prst="rect">
            <a:avLst/>
          </a:prstGeom>
          <a:noFill/>
        </p:spPr>
      </p:pic>
      <p:pic>
        <p:nvPicPr>
          <p:cNvPr id="49158" name="Picture 6" descr="http://t1.gstatic.com/images?q=tbn:ANd9GcQh3aLpKVF95tlPnyXh0V2bQCkudmmS6-CzG4xG5MUvW9cGB0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743200"/>
            <a:ext cx="2133600" cy="3743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228600"/>
            <a:ext cx="44422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Natural motion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2192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Motion that is caused by no external forces. For example, 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downward motion of a falling stone and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rise of smoke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ache2.allpostersimages.com/p/LRG/38/3842/J1KYF00Z/posters/french-archer-in-middle-ages-with-bow-and-arrow-with-armour.jpg"/>
          <p:cNvPicPr>
            <a:picLocks noChangeAspect="1" noChangeArrowheads="1"/>
          </p:cNvPicPr>
          <p:nvPr/>
        </p:nvPicPr>
        <p:blipFill>
          <a:blip r:embed="rId2" cstate="print"/>
          <a:srcRect l="9467" t="5333" r="10059" b="16445"/>
          <a:stretch>
            <a:fillRect/>
          </a:stretch>
        </p:blipFill>
        <p:spPr bwMode="auto">
          <a:xfrm>
            <a:off x="5486400" y="2514600"/>
            <a:ext cx="3200400" cy="4141694"/>
          </a:xfrm>
          <a:prstGeom prst="rect">
            <a:avLst/>
          </a:prstGeom>
        </p:spPr>
      </p:pic>
      <p:pic>
        <p:nvPicPr>
          <p:cNvPr id="55300" name="Picture 4" descr="http://images.tutorvista.com/content/motion-laws/cart-and-hors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938171" cy="236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28600"/>
            <a:ext cx="418114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42950" indent="-742950">
              <a:buFont typeface="+mj-lt"/>
              <a:buAutoNum type="arabicParenR" startAt="2"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Violent motion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19200"/>
            <a:ext cx="8229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Motion that is caused by an external force. For example,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motion of a cart pulled by a horse and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motion of an arrow by a stretched bow.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686800" cy="1065213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E" sz="3200" b="1" dirty="0" smtClean="0">
                <a:latin typeface="Times New Roman" pitchFamily="18" charset="0"/>
                <a:cs typeface="Times New Roman" pitchFamily="18" charset="0"/>
              </a:rPr>
              <a:t>scalar quantity </a:t>
            </a:r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is a quantity that has magnitude only and has no direction in space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2819400"/>
            <a:ext cx="624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IE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Examples of Scalar Quantities: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</a:p>
        </p:txBody>
      </p:sp>
      <p:pic>
        <p:nvPicPr>
          <p:cNvPr id="1027" name="Picture 3" descr="C:\Users\john.oconnor\AppData\Local\Microsoft\Windows\Temporary Internet Files\Content.IE5\972UXNC8\MCj042421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886200"/>
            <a:ext cx="1187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00800"/>
            <a:ext cx="2119312" cy="178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857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AutoShape 4"/>
          <p:cNvSpPr>
            <a:spLocks noChangeArrowheads="1"/>
          </p:cNvSpPr>
          <p:nvPr/>
        </p:nvSpPr>
        <p:spPr bwMode="auto">
          <a:xfrm>
            <a:off x="2908300" y="12700"/>
            <a:ext cx="3568700" cy="1358900"/>
          </a:xfrm>
          <a:prstGeom prst="star16">
            <a:avLst>
              <a:gd name="adj" fmla="val 37500"/>
            </a:avLst>
          </a:prstGeom>
          <a:solidFill>
            <a:srgbClr val="92D05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51225" y="142828"/>
            <a:ext cx="2416175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pic>
        <p:nvPicPr>
          <p:cNvPr id="12" name="Picture 20" descr="imagesCAONW5RL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0400" y="5276850"/>
            <a:ext cx="2286000" cy="1524000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534400" cy="1014412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>
              <a:defRPr/>
            </a:pPr>
            <a:r>
              <a:rPr lang="en-IE" sz="32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A vector quantity is a quantity that has both magnitude and a direction in space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0" y="2590800"/>
            <a:ext cx="5791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IE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Examples of </a:t>
            </a:r>
            <a:r>
              <a:rPr lang="en-IE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 Quantities</a:t>
            </a:r>
            <a:r>
              <a:rPr lang="en-IE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Displacement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Acceleration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I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105400"/>
            <a:ext cx="260508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>
            <a:off x="3643313" y="5786438"/>
            <a:ext cx="10001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AutoShape 9"/>
          <p:cNvSpPr>
            <a:spLocks noChangeArrowheads="1"/>
          </p:cNvSpPr>
          <p:nvPr/>
        </p:nvSpPr>
        <p:spPr bwMode="auto">
          <a:xfrm>
            <a:off x="2971800" y="185738"/>
            <a:ext cx="3505200" cy="1338262"/>
          </a:xfrm>
          <a:prstGeom prst="star16">
            <a:avLst>
              <a:gd name="adj" fmla="val 37500"/>
            </a:avLst>
          </a:prstGeom>
          <a:solidFill>
            <a:srgbClr val="92D05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640637" y="327024"/>
            <a:ext cx="2226763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Vector</a:t>
            </a:r>
          </a:p>
        </p:txBody>
      </p:sp>
      <p:pic>
        <p:nvPicPr>
          <p:cNvPr id="14" name="Content Placeholder 6"/>
          <p:cNvPicPr>
            <a:picLocks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867400" y="3352800"/>
            <a:ext cx="3048000" cy="308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724900" cy="914400"/>
          </a:xfrm>
          <a:solidFill>
            <a:schemeClr val="accent1">
              <a:lumMod val="75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Distance and Displacement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86" y="3131722"/>
            <a:ext cx="4526214" cy="3345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7145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1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5181600" cy="10318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954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81450" cy="265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113471" cy="274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762250" cy="208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66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622</TotalTime>
  <Words>396</Words>
  <Application>Microsoft Office PowerPoint</Application>
  <PresentationFormat>On-screen Show (4:3)</PresentationFormat>
  <Paragraphs>98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Chapter 1</vt:lpstr>
      <vt:lpstr>Chapter’s Objectives</vt:lpstr>
      <vt:lpstr>What is Motion?</vt:lpstr>
      <vt:lpstr>Slide 4</vt:lpstr>
      <vt:lpstr>Slide 5</vt:lpstr>
      <vt:lpstr>Slide 6</vt:lpstr>
      <vt:lpstr>Slide 7</vt:lpstr>
      <vt:lpstr>Distance and Displacement</vt:lpstr>
      <vt:lpstr>Measurement</vt:lpstr>
      <vt:lpstr>Systems of Units</vt:lpstr>
      <vt:lpstr>Slide 11</vt:lpstr>
      <vt:lpstr>Some prefixes</vt:lpstr>
      <vt:lpstr>Slide 13</vt:lpstr>
      <vt:lpstr>Slide 14</vt:lpstr>
      <vt:lpstr>Slide 15</vt:lpstr>
      <vt:lpstr>Slide 16</vt:lpstr>
      <vt:lpstr>Slide 17</vt:lpstr>
      <vt:lpstr>Examples</vt:lpstr>
      <vt:lpstr>Types of Motion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u062689</dc:creator>
  <cp:lastModifiedBy>effath</cp:lastModifiedBy>
  <cp:revision>104</cp:revision>
  <dcterms:created xsi:type="dcterms:W3CDTF">2011-02-14T10:42:36Z</dcterms:created>
  <dcterms:modified xsi:type="dcterms:W3CDTF">2013-09-08T11:22:28Z</dcterms:modified>
</cp:coreProperties>
</file>