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7" r:id="rId11"/>
    <p:sldId id="268" r:id="rId12"/>
    <p:sldId id="276" r:id="rId13"/>
    <p:sldId id="277" r:id="rId14"/>
    <p:sldId id="278" r:id="rId15"/>
    <p:sldId id="279" r:id="rId16"/>
    <p:sldId id="281" r:id="rId17"/>
    <p:sldId id="286" r:id="rId18"/>
    <p:sldId id="282" r:id="rId19"/>
    <p:sldId id="283" r:id="rId20"/>
    <p:sldId id="284" r:id="rId21"/>
    <p:sldId id="285" r:id="rId22"/>
    <p:sldId id="274" r:id="rId23"/>
    <p:sldId id="265"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8CE51-3E61-4874-83D5-C00B3FC8752F}" type="datetimeFigureOut">
              <a:rPr lang="en-US" smtClean="0"/>
              <a:t>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8A0E0-A9C5-47B0-8E2E-66D74D5B21E1}" type="slidenum">
              <a:rPr lang="en-US" smtClean="0"/>
              <a:t>‹#›</a:t>
            </a:fld>
            <a:endParaRPr lang="en-US"/>
          </a:p>
        </p:txBody>
      </p:sp>
    </p:spTree>
    <p:extLst>
      <p:ext uri="{BB962C8B-B14F-4D97-AF65-F5344CB8AC3E}">
        <p14:creationId xmlns:p14="http://schemas.microsoft.com/office/powerpoint/2010/main" val="92721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B3C1E72-390F-4557-9856-40D21B63A5D9}" type="slidenum">
              <a:rPr lang="en-US" sz="1200" smtClean="0"/>
              <a:pPr eaLnBrk="1" hangingPunct="1"/>
              <a:t>10</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A6097C5-82E5-4B1C-B81E-B0057173B198}" type="slidenum">
              <a:rPr lang="en-US" sz="1200" smtClean="0"/>
              <a:pPr eaLnBrk="1" hangingPunct="1"/>
              <a:t>11</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016767-CD19-4351-B789-0BECCC4A367E}" type="slidenum">
              <a:rPr lang="en-US" sz="1200" smtClean="0"/>
              <a:pPr eaLnBrk="1" hangingPunct="1"/>
              <a:t>22</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E191D3-CC36-402C-A0D7-966CA831E32F}"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280476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91D3-CC36-402C-A0D7-966CA831E32F}"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291413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91D3-CC36-402C-A0D7-966CA831E32F}"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106819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336A7C1F-106B-4932-B285-C6DCCF7A3601}" type="slidenum">
              <a:rPr lang="en-US"/>
              <a:pPr>
                <a:defRPr/>
              </a:pPr>
              <a:t>‹#›</a:t>
            </a:fld>
            <a:endParaRPr lang="en-US"/>
          </a:p>
        </p:txBody>
      </p:sp>
    </p:spTree>
    <p:extLst>
      <p:ext uri="{BB962C8B-B14F-4D97-AF65-F5344CB8AC3E}">
        <p14:creationId xmlns:p14="http://schemas.microsoft.com/office/powerpoint/2010/main" val="63348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91D3-CC36-402C-A0D7-966CA831E32F}"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12183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191D3-CC36-402C-A0D7-966CA831E32F}"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417106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191D3-CC36-402C-A0D7-966CA831E32F}"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340590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191D3-CC36-402C-A0D7-966CA831E32F}" type="datetimeFigureOut">
              <a:rPr lang="en-US" smtClean="0"/>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160735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191D3-CC36-402C-A0D7-966CA831E32F}" type="datetimeFigureOut">
              <a:rPr lang="en-US" smtClean="0"/>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4694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191D3-CC36-402C-A0D7-966CA831E32F}" type="datetimeFigureOut">
              <a:rPr lang="en-US" smtClean="0"/>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414387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191D3-CC36-402C-A0D7-966CA831E32F}"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394674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191D3-CC36-402C-A0D7-966CA831E32F}"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38872-3814-4730-802F-20628D33319E}" type="slidenum">
              <a:rPr lang="en-US" smtClean="0"/>
              <a:t>‹#›</a:t>
            </a:fld>
            <a:endParaRPr lang="en-US"/>
          </a:p>
        </p:txBody>
      </p:sp>
    </p:spTree>
    <p:extLst>
      <p:ext uri="{BB962C8B-B14F-4D97-AF65-F5344CB8AC3E}">
        <p14:creationId xmlns:p14="http://schemas.microsoft.com/office/powerpoint/2010/main" val="99559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191D3-CC36-402C-A0D7-966CA831E32F}" type="datetimeFigureOut">
              <a:rPr lang="en-US" smtClean="0"/>
              <a:t>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38872-3814-4730-802F-20628D33319E}" type="slidenum">
              <a:rPr lang="en-US" smtClean="0"/>
              <a:t>‹#›</a:t>
            </a:fld>
            <a:endParaRPr lang="en-US"/>
          </a:p>
        </p:txBody>
      </p:sp>
    </p:spTree>
    <p:extLst>
      <p:ext uri="{BB962C8B-B14F-4D97-AF65-F5344CB8AC3E}">
        <p14:creationId xmlns:p14="http://schemas.microsoft.com/office/powerpoint/2010/main" val="31331483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microsoft.com/office/2007/relationships/hdphoto" Target="../media/hdphoto6.wdp"/><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8.wmf"/><Relationship Id="rId4" Type="http://schemas.openxmlformats.org/officeDocument/2006/relationships/oleObject" Target="../embeddings/oleObject3.bin"/><Relationship Id="rId9"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609600"/>
            <a:ext cx="7772400" cy="1470025"/>
          </a:xfrm>
        </p:spPr>
        <p:txBody>
          <a:bodyPr>
            <a:noAutofit/>
          </a:bodyPr>
          <a:lstStyle/>
          <a:p>
            <a:r>
              <a:rPr lang="en-US" sz="5400" b="1" dirty="0"/>
              <a:t>Rational and Irrational Numbers</a:t>
            </a:r>
            <a:endParaRPr lang="en-US" sz="5400"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00" y="2743200"/>
            <a:ext cx="8382000" cy="2362200"/>
          </a:xfrm>
          <a:prstGeom prst="rect">
            <a:avLst/>
          </a:prstGeom>
        </p:spPr>
      </p:pic>
    </p:spTree>
    <p:extLst>
      <p:ext uri="{BB962C8B-B14F-4D97-AF65-F5344CB8AC3E}">
        <p14:creationId xmlns:p14="http://schemas.microsoft.com/office/powerpoint/2010/main" val="54096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0" y="1219200"/>
            <a:ext cx="8534400" cy="4572000"/>
          </a:xfrm>
        </p:spPr>
        <p:txBody>
          <a:bodyPr>
            <a:noAutofit/>
          </a:bodyPr>
          <a:lstStyle/>
          <a:p>
            <a:pPr eaLnBrk="1" hangingPunct="1"/>
            <a:r>
              <a:rPr lang="en-US" sz="3600" dirty="0" smtClean="0">
                <a:solidFill>
                  <a:srgbClr val="C00000"/>
                </a:solidFill>
                <a:latin typeface="Times New Roman" pitchFamily="18" charset="0"/>
                <a:cs typeface="Times New Roman" pitchFamily="18" charset="0"/>
              </a:rPr>
              <a:t>Real numbers consist of all the </a:t>
            </a:r>
            <a:r>
              <a:rPr lang="en-US" sz="3600" u="sng" dirty="0" smtClean="0">
                <a:solidFill>
                  <a:srgbClr val="C00000"/>
                </a:solidFill>
                <a:latin typeface="Times New Roman" pitchFamily="18" charset="0"/>
                <a:cs typeface="Times New Roman" pitchFamily="18" charset="0"/>
              </a:rPr>
              <a:t>rational</a:t>
            </a:r>
            <a:r>
              <a:rPr lang="en-US" sz="3600" dirty="0" smtClean="0">
                <a:solidFill>
                  <a:srgbClr val="C00000"/>
                </a:solidFill>
                <a:latin typeface="Times New Roman" pitchFamily="18" charset="0"/>
                <a:cs typeface="Times New Roman" pitchFamily="18" charset="0"/>
              </a:rPr>
              <a:t> and </a:t>
            </a:r>
            <a:r>
              <a:rPr lang="en-US" sz="3600" u="sng" dirty="0" smtClean="0">
                <a:solidFill>
                  <a:srgbClr val="C00000"/>
                </a:solidFill>
                <a:latin typeface="Times New Roman" pitchFamily="18" charset="0"/>
                <a:cs typeface="Times New Roman" pitchFamily="18" charset="0"/>
              </a:rPr>
              <a:t>irrational</a:t>
            </a:r>
            <a:r>
              <a:rPr lang="en-US" sz="3600" dirty="0" smtClean="0">
                <a:solidFill>
                  <a:srgbClr val="C00000"/>
                </a:solidFill>
                <a:latin typeface="Times New Roman" pitchFamily="18" charset="0"/>
                <a:cs typeface="Times New Roman" pitchFamily="18" charset="0"/>
              </a:rPr>
              <a:t> numbers</a:t>
            </a:r>
            <a:r>
              <a:rPr lang="en-US" sz="3600" dirty="0" smtClean="0">
                <a:latin typeface="Times New Roman" pitchFamily="18" charset="0"/>
                <a:cs typeface="Times New Roman" pitchFamily="18" charset="0"/>
              </a:rPr>
              <a:t>.</a:t>
            </a:r>
          </a:p>
          <a:p>
            <a:pPr eaLnBrk="1" hangingPunct="1"/>
            <a:r>
              <a:rPr lang="en-US" sz="3600" dirty="0" smtClean="0">
                <a:latin typeface="Times New Roman" pitchFamily="18" charset="0"/>
                <a:cs typeface="Times New Roman" pitchFamily="18" charset="0"/>
              </a:rPr>
              <a:t>The real number system has many subsets:</a:t>
            </a:r>
          </a:p>
          <a:p>
            <a:pPr lvl="1" eaLnBrk="1" hangingPunct="1"/>
            <a:r>
              <a:rPr lang="en-US" b="1" dirty="0" smtClean="0">
                <a:latin typeface="Times New Roman" pitchFamily="18" charset="0"/>
                <a:cs typeface="Times New Roman" pitchFamily="18" charset="0"/>
              </a:rPr>
              <a:t>Natural Numbers</a:t>
            </a:r>
            <a:r>
              <a:rPr lang="en-US" dirty="0" smtClean="0">
                <a:latin typeface="Times New Roman" pitchFamily="18" charset="0"/>
                <a:cs typeface="Times New Roman" pitchFamily="18" charset="0"/>
              </a:rPr>
              <a:t> </a:t>
            </a:r>
          </a:p>
          <a:p>
            <a:pPr lvl="1" eaLnBrk="1" hangingPunct="1"/>
            <a:r>
              <a:rPr lang="en-US" b="1" dirty="0" smtClean="0">
                <a:latin typeface="Times New Roman" pitchFamily="18" charset="0"/>
                <a:cs typeface="Times New Roman" pitchFamily="18" charset="0"/>
              </a:rPr>
              <a:t>Whole Numbers</a:t>
            </a:r>
            <a:r>
              <a:rPr lang="en-US" dirty="0" smtClean="0">
                <a:latin typeface="Times New Roman" pitchFamily="18" charset="0"/>
                <a:cs typeface="Times New Roman" pitchFamily="18" charset="0"/>
              </a:rPr>
              <a:t> </a:t>
            </a:r>
          </a:p>
          <a:p>
            <a:pPr lvl="1" eaLnBrk="1" hangingPunct="1"/>
            <a:r>
              <a:rPr lang="en-US" b="1" dirty="0" smtClean="0">
                <a:latin typeface="Times New Roman" pitchFamily="18" charset="0"/>
                <a:cs typeface="Times New Roman" pitchFamily="18" charset="0"/>
              </a:rPr>
              <a:t>Integers</a:t>
            </a:r>
            <a:r>
              <a:rPr lang="en-US" dirty="0" smtClean="0">
                <a:latin typeface="Times New Roman" pitchFamily="18" charset="0"/>
                <a:cs typeface="Times New Roman" pitchFamily="18" charset="0"/>
              </a:rPr>
              <a:t> </a:t>
            </a:r>
          </a:p>
        </p:txBody>
      </p:sp>
      <p:sp>
        <p:nvSpPr>
          <p:cNvPr id="16386" name="Rectangle 2"/>
          <p:cNvSpPr>
            <a:spLocks noGrp="1" noChangeArrowheads="1"/>
          </p:cNvSpPr>
          <p:nvPr>
            <p:ph type="title" idx="4294967295"/>
          </p:nvPr>
        </p:nvSpPr>
        <p:spPr>
          <a:xfrm>
            <a:off x="1371600" y="152400"/>
            <a:ext cx="7772400" cy="914400"/>
          </a:xfrm>
        </p:spPr>
        <p:txBody>
          <a:bodyPr>
            <a:noAutofit/>
          </a:bodyPr>
          <a:lstStyle/>
          <a:p>
            <a:pPr algn="ctr" eaLnBrk="1" hangingPunct="1"/>
            <a:r>
              <a:rPr lang="en-US" sz="6600" b="1" dirty="0" smtClean="0">
                <a:latin typeface="Times New Roman" pitchFamily="18" charset="0"/>
                <a:cs typeface="Times New Roman" pitchFamily="18" charset="0"/>
              </a:rPr>
              <a:t>Real </a:t>
            </a:r>
            <a:r>
              <a:rPr lang="en-US" sz="6600" b="1" dirty="0" smtClean="0">
                <a:latin typeface="Times New Roman" pitchFamily="18" charset="0"/>
                <a:cs typeface="Times New Roman" pitchFamily="18" charset="0"/>
              </a:rPr>
              <a:t>Number</a:t>
            </a:r>
            <a:endParaRPr lang="en-US" sz="6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1700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4294967295"/>
          </p:nvPr>
        </p:nvSpPr>
        <p:spPr>
          <a:xfrm>
            <a:off x="304800" y="228600"/>
            <a:ext cx="8001000" cy="6400800"/>
          </a:xfrm>
        </p:spPr>
        <p:txBody>
          <a:bodyPr>
            <a:normAutofit/>
          </a:bodyPr>
          <a:lstStyle/>
          <a:p>
            <a:pPr eaLnBrk="1" hangingPunct="1"/>
            <a:r>
              <a:rPr lang="en-US" b="1" i="1" u="sng" dirty="0" smtClean="0">
                <a:solidFill>
                  <a:srgbClr val="0070C0"/>
                </a:solidFill>
                <a:latin typeface="Times New Roman" pitchFamily="18" charset="0"/>
                <a:cs typeface="Times New Roman" pitchFamily="18" charset="0"/>
              </a:rPr>
              <a:t>Natural numbers</a:t>
            </a:r>
            <a:r>
              <a:rPr lang="en-US" u="sng" dirty="0" smtClean="0">
                <a:solidFill>
                  <a:srgbClr val="0070C0"/>
                </a:solidFill>
                <a:latin typeface="Times New Roman" pitchFamily="18" charset="0"/>
                <a:cs typeface="Times New Roman" pitchFamily="18" charset="0"/>
              </a:rPr>
              <a:t> </a:t>
            </a:r>
            <a:r>
              <a:rPr lang="en-US" dirty="0" smtClean="0">
                <a:latin typeface="Times New Roman" pitchFamily="18" charset="0"/>
                <a:cs typeface="Times New Roman" pitchFamily="18" charset="0"/>
              </a:rPr>
              <a:t>are the set of counting numbers.</a:t>
            </a:r>
          </a:p>
          <a:p>
            <a:pPr algn="ctr" eaLnBrk="1" hangingPunct="1">
              <a:buFontTx/>
              <a:buNone/>
            </a:pPr>
            <a:r>
              <a:rPr lang="en-US" dirty="0" smtClean="0">
                <a:latin typeface="Times New Roman" pitchFamily="18" charset="0"/>
                <a:cs typeface="Times New Roman" pitchFamily="18" charset="0"/>
              </a:rPr>
              <a:t>{1, 2, 3,4,5,6,…}</a:t>
            </a:r>
          </a:p>
          <a:p>
            <a:pPr eaLnBrk="1" hangingPunct="1">
              <a:buFont typeface="Wingdings 2" pitchFamily="18" charset="2"/>
              <a:buNone/>
            </a:pPr>
            <a:endParaRPr lang="en-US" dirty="0" smtClean="0">
              <a:latin typeface="Times New Roman" pitchFamily="18" charset="0"/>
              <a:cs typeface="Times New Roman" pitchFamily="18" charset="0"/>
            </a:endParaRPr>
          </a:p>
          <a:p>
            <a:pPr eaLnBrk="1" hangingPunct="1"/>
            <a:r>
              <a:rPr lang="en-US" b="1" i="1" u="sng" dirty="0" smtClean="0">
                <a:solidFill>
                  <a:srgbClr val="0070C0"/>
                </a:solidFill>
                <a:latin typeface="Times New Roman" pitchFamily="18" charset="0"/>
                <a:cs typeface="Times New Roman" pitchFamily="18" charset="0"/>
              </a:rPr>
              <a:t>Whole numbers</a:t>
            </a:r>
            <a:r>
              <a:rPr lang="en-US" u="sng" dirty="0" smtClean="0">
                <a:solidFill>
                  <a:srgbClr val="0070C0"/>
                </a:solidFill>
                <a:latin typeface="Times New Roman" pitchFamily="18" charset="0"/>
                <a:cs typeface="Times New Roman" pitchFamily="18" charset="0"/>
              </a:rPr>
              <a:t> </a:t>
            </a:r>
            <a:r>
              <a:rPr lang="en-US" dirty="0" smtClean="0">
                <a:latin typeface="Times New Roman" pitchFamily="18" charset="0"/>
                <a:cs typeface="Times New Roman" pitchFamily="18" charset="0"/>
              </a:rPr>
              <a:t>are the set of numbers that include 0 plus the set of natural numbers.</a:t>
            </a:r>
          </a:p>
          <a:p>
            <a:pPr algn="ctr" eaLnBrk="1" hangingPunct="1">
              <a:buFontTx/>
              <a:buNone/>
            </a:pPr>
            <a:r>
              <a:rPr lang="en-US" dirty="0" smtClean="0">
                <a:latin typeface="Times New Roman" pitchFamily="18" charset="0"/>
                <a:cs typeface="Times New Roman" pitchFamily="18" charset="0"/>
              </a:rPr>
              <a:t>{0, 1, 2, 3, 4, 5,…}</a:t>
            </a:r>
          </a:p>
          <a:p>
            <a:pPr algn="ctr" eaLnBrk="1" hangingPunct="1">
              <a:buFontTx/>
              <a:buNone/>
            </a:pPr>
            <a:endParaRPr lang="en-US" dirty="0" smtClean="0">
              <a:latin typeface="Times New Roman" pitchFamily="18" charset="0"/>
              <a:cs typeface="Times New Roman" pitchFamily="18" charset="0"/>
            </a:endParaRPr>
          </a:p>
          <a:p>
            <a:pPr eaLnBrk="1" hangingPunct="1"/>
            <a:r>
              <a:rPr lang="en-US" b="1" i="1" u="sng" dirty="0" smtClean="0">
                <a:solidFill>
                  <a:srgbClr val="0070C0"/>
                </a:solidFill>
                <a:latin typeface="Times New Roman" pitchFamily="18" charset="0"/>
                <a:cs typeface="Times New Roman" pitchFamily="18" charset="0"/>
              </a:rPr>
              <a:t>Integers</a:t>
            </a:r>
            <a:r>
              <a:rPr lang="en-US" dirty="0" smtClean="0">
                <a:latin typeface="Times New Roman" pitchFamily="18" charset="0"/>
                <a:cs typeface="Times New Roman" pitchFamily="18" charset="0"/>
              </a:rPr>
              <a:t> are the set of whole numbers and their opposites.</a:t>
            </a:r>
          </a:p>
          <a:p>
            <a:pPr algn="ctr" eaLnBrk="1" hangingPunct="1">
              <a:buFontTx/>
              <a:buNone/>
            </a:pPr>
            <a:r>
              <a:rPr lang="en-US" dirty="0" smtClean="0">
                <a:latin typeface="Times New Roman" pitchFamily="18" charset="0"/>
                <a:cs typeface="Times New Roman" pitchFamily="18" charset="0"/>
              </a:rPr>
              <a:t>{…,-3, -2, -1, 0, 1, 2, 3,…}</a:t>
            </a:r>
          </a:p>
          <a:p>
            <a:pPr algn="ctr" eaLnBrk="1" hangingPunct="1">
              <a:buFontTx/>
              <a:buNone/>
            </a:pPr>
            <a:endParaRPr lang="en-US" dirty="0" smtClean="0"/>
          </a:p>
        </p:txBody>
      </p:sp>
      <p:graphicFrame>
        <p:nvGraphicFramePr>
          <p:cNvPr id="2050" name="Object 4"/>
          <p:cNvGraphicFramePr>
            <a:graphicFrameLocks noGrp="1" noChangeAspect="1"/>
          </p:cNvGraphicFramePr>
          <p:nvPr>
            <p:ph sz="quarter" idx="4294967295"/>
          </p:nvPr>
        </p:nvGraphicFramePr>
        <p:xfrm>
          <a:off x="9029700" y="2586038"/>
          <a:ext cx="114300" cy="215900"/>
        </p:xfrm>
        <a:graphic>
          <a:graphicData uri="http://schemas.openxmlformats.org/presentationml/2006/ole">
            <mc:AlternateContent xmlns:mc="http://schemas.openxmlformats.org/markup-compatibility/2006">
              <mc:Choice xmlns:v="urn:schemas-microsoft-com:vml" Requires="v">
                <p:oleObj spid="_x0000_s2068" name="Equation" r:id="rId4" imgW="114151" imgH="215619" progId="Equation.3">
                  <p:embed/>
                </p:oleObj>
              </mc:Choice>
              <mc:Fallback>
                <p:oleObj name="Equation" r:id="rId4" imgW="114151" imgH="215619"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700" y="2586038"/>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Grp="1" noChangeAspect="1"/>
          </p:cNvGraphicFramePr>
          <p:nvPr>
            <p:ph sz="quarter" idx="4294967295"/>
          </p:nvPr>
        </p:nvGraphicFramePr>
        <p:xfrm>
          <a:off x="7985125" y="3938588"/>
          <a:ext cx="1158875" cy="2187575"/>
        </p:xfrm>
        <a:graphic>
          <a:graphicData uri="http://schemas.openxmlformats.org/presentationml/2006/ole">
            <mc:AlternateContent xmlns:mc="http://schemas.openxmlformats.org/markup-compatibility/2006">
              <mc:Choice xmlns:v="urn:schemas-microsoft-com:vml" Requires="v">
                <p:oleObj spid="_x0000_s2069" name="Equation" r:id="rId6" imgW="114151" imgH="215619" progId="Equation.3">
                  <p:embed/>
                </p:oleObj>
              </mc:Choice>
              <mc:Fallback>
                <p:oleObj name="Equation" r:id="rId6" imgW="114151" imgH="215619"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25" y="3938588"/>
                        <a:ext cx="1158875"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5041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Prime Number</a:t>
            </a:r>
            <a:r>
              <a:rPr lang="en-US" dirty="0"/>
              <a:t> </a:t>
            </a:r>
          </a:p>
        </p:txBody>
      </p:sp>
      <p:sp>
        <p:nvSpPr>
          <p:cNvPr id="3" name="Content Placeholder 2"/>
          <p:cNvSpPr>
            <a:spLocks noGrp="1"/>
          </p:cNvSpPr>
          <p:nvPr>
            <p:ph idx="1"/>
          </p:nvPr>
        </p:nvSpPr>
        <p:spPr>
          <a:xfrm>
            <a:off x="457200" y="1295400"/>
            <a:ext cx="7620000" cy="4191000"/>
          </a:xfrm>
        </p:spPr>
        <p:txBody>
          <a:bodyPr>
            <a:normAutofit/>
          </a:bodyPr>
          <a:lstStyle/>
          <a:p>
            <a:pPr lvl="0" algn="just"/>
            <a:r>
              <a:rPr lang="en-US" sz="2400" dirty="0"/>
              <a:t>A </a:t>
            </a:r>
            <a:r>
              <a:rPr lang="en-US" sz="2400" b="1" dirty="0"/>
              <a:t>Prime </a:t>
            </a:r>
            <a:r>
              <a:rPr lang="en-US" sz="2400" b="1" dirty="0" smtClean="0"/>
              <a:t>Number</a:t>
            </a:r>
            <a:r>
              <a:rPr lang="en-US" sz="2400" dirty="0" smtClean="0"/>
              <a:t> </a:t>
            </a:r>
            <a:r>
              <a:rPr lang="en-US" sz="2400" dirty="0"/>
              <a:t>is a positive integer which is only divisible by  1 and the number itself. For example, 7 is a prime number because it is only divisible by 1 and 7. </a:t>
            </a:r>
          </a:p>
          <a:p>
            <a:pPr lvl="0" algn="just"/>
            <a:r>
              <a:rPr lang="en-US" sz="2400" dirty="0"/>
              <a:t>The number 6 is not a prime as it can be divided by 2 and 3</a:t>
            </a:r>
            <a:r>
              <a:rPr lang="en-US" sz="2400" dirty="0" smtClean="0"/>
              <a:t>.</a:t>
            </a:r>
          </a:p>
          <a:p>
            <a:pPr marL="114300" lvl="0" indent="0" algn="just">
              <a:buNone/>
            </a:pPr>
            <a:endParaRPr lang="en-US" sz="2400" dirty="0"/>
          </a:p>
          <a:p>
            <a:pPr lvl="0" algn="just"/>
            <a:r>
              <a:rPr lang="en-US" sz="2400" b="1" dirty="0"/>
              <a:t>Note:</a:t>
            </a:r>
            <a:r>
              <a:rPr lang="en-US" sz="2400" dirty="0"/>
              <a:t>   A prime number is a whole number greater than 1.</a:t>
            </a:r>
          </a:p>
          <a:p>
            <a:pPr algn="just"/>
            <a:r>
              <a:rPr lang="en-US" sz="2400" dirty="0"/>
              <a:t>Some examples of Prime Numbers are 2, 3, 5, 7, 11, 13, 17, 19, 23,...</a:t>
            </a:r>
          </a:p>
        </p:txBody>
      </p:sp>
    </p:spTree>
    <p:extLst>
      <p:ext uri="{BB962C8B-B14F-4D97-AF65-F5344CB8AC3E}">
        <p14:creationId xmlns:p14="http://schemas.microsoft.com/office/powerpoint/2010/main" val="19865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7620000" cy="1143000"/>
          </a:xfrm>
        </p:spPr>
        <p:txBody>
          <a:bodyPr/>
          <a:lstStyle/>
          <a:p>
            <a:r>
              <a:rPr lang="en-US" b="1" dirty="0" smtClean="0"/>
              <a:t>Prime Number</a:t>
            </a:r>
            <a:r>
              <a:rPr lang="en-US" dirty="0" smtClean="0"/>
              <a:t> </a:t>
            </a:r>
            <a:endParaRPr lang="en-US" dirty="0"/>
          </a:p>
        </p:txBody>
      </p:sp>
      <p:pic>
        <p:nvPicPr>
          <p:cNvPr id="4098" name="Picture 2" descr="http://4.bp.blogspot.com/_oxdp0IbqJrQ/Sx02lguieCI/AAAAAAAABjQ/-MJFj6EW_8M/s400/PrimeNumbersOneHundre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6800" y="831530"/>
            <a:ext cx="7239000" cy="602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692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Composite Number</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A </a:t>
            </a:r>
            <a:r>
              <a:rPr lang="en-US" b="1" dirty="0"/>
              <a:t>Composite Number </a:t>
            </a:r>
            <a:r>
              <a:rPr lang="en-US" dirty="0"/>
              <a:t>can be properly divided by numbers other than 1 or itself.</a:t>
            </a:r>
          </a:p>
          <a:p>
            <a:pPr lvl="0" algn="just"/>
            <a:r>
              <a:rPr lang="en-US" dirty="0"/>
              <a:t>For example, 6 is a composite number because it can be divided by 1, 2, 3, and 6. It can be divided by more numbers (2 and 3) than just by 1 or itself</a:t>
            </a:r>
            <a:r>
              <a:rPr lang="en-US" dirty="0" smtClean="0"/>
              <a:t>.</a:t>
            </a:r>
          </a:p>
          <a:p>
            <a:pPr marL="114300" lvl="0" indent="0">
              <a:buNone/>
            </a:pPr>
            <a:endParaRPr lang="en-US" dirty="0" smtClean="0"/>
          </a:p>
          <a:p>
            <a:pPr marL="114300" lvl="0" indent="0">
              <a:buNone/>
            </a:pPr>
            <a:r>
              <a:rPr lang="en-US" dirty="0" smtClean="0"/>
              <a:t> </a:t>
            </a:r>
            <a:endParaRPr lang="en-US" dirty="0"/>
          </a:p>
          <a:p>
            <a:pPr lvl="0"/>
            <a:r>
              <a:rPr lang="en-US" sz="3600" b="1" dirty="0">
                <a:solidFill>
                  <a:srgbClr val="FF0000"/>
                </a:solidFill>
              </a:rPr>
              <a:t>The numbers 0 and 1 are neither prime nor composite. </a:t>
            </a:r>
          </a:p>
        </p:txBody>
      </p:sp>
    </p:spTree>
    <p:extLst>
      <p:ext uri="{BB962C8B-B14F-4D97-AF65-F5344CB8AC3E}">
        <p14:creationId xmlns:p14="http://schemas.microsoft.com/office/powerpoint/2010/main" val="3210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whether each number is a prime </a:t>
            </a:r>
            <a:r>
              <a:rPr lang="en-US" dirty="0"/>
              <a:t>or </a:t>
            </a:r>
            <a:r>
              <a:rPr lang="en-US" dirty="0" smtClean="0"/>
              <a:t>Composite numbers:</a:t>
            </a:r>
          </a:p>
          <a:p>
            <a:r>
              <a:rPr lang="en-US" dirty="0" smtClean="0"/>
              <a:t>0, 2, 4, 11, 37,78,79, 90, 1.</a:t>
            </a:r>
          </a:p>
          <a:p>
            <a:endParaRPr lang="en-US" dirty="0"/>
          </a:p>
          <a:p>
            <a:r>
              <a:rPr lang="en-US" dirty="0" smtClean="0"/>
              <a:t>Prime numbers:</a:t>
            </a:r>
          </a:p>
          <a:p>
            <a:endParaRPr lang="en-US" dirty="0" smtClean="0"/>
          </a:p>
          <a:p>
            <a:endParaRPr lang="en-US" dirty="0"/>
          </a:p>
          <a:p>
            <a:r>
              <a:rPr lang="en-US" dirty="0" smtClean="0"/>
              <a:t>Composite numbers:</a:t>
            </a:r>
            <a:endParaRPr lang="en-US" dirty="0"/>
          </a:p>
        </p:txBody>
      </p:sp>
    </p:spTree>
    <p:extLst>
      <p:ext uri="{BB962C8B-B14F-4D97-AF65-F5344CB8AC3E}">
        <p14:creationId xmlns:p14="http://schemas.microsoft.com/office/powerpoint/2010/main" val="142325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nlinelearns.com/wp-content/uploads/2013/12/1.png"/>
          <p:cNvPicPr>
            <a:picLocks noChangeAspect="1" noChangeArrowheads="1"/>
          </p:cNvPicPr>
          <p:nvPr/>
        </p:nvPicPr>
        <p:blipFill rotWithShape="1">
          <a:blip r:embed="rId2">
            <a:extLst>
              <a:ext uri="{28A0092B-C50C-407E-A947-70E740481C1C}">
                <a14:useLocalDpi xmlns:a14="http://schemas.microsoft.com/office/drawing/2010/main" val="0"/>
              </a:ext>
            </a:extLst>
          </a:blip>
          <a:srcRect l="2689" t="2856" r="3763" b="8594"/>
          <a:stretch/>
        </p:blipFill>
        <p:spPr bwMode="auto">
          <a:xfrm>
            <a:off x="65490" y="1066800"/>
            <a:ext cx="9002310" cy="56135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85800" y="228600"/>
            <a:ext cx="7543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smtClean="0"/>
              <a:t>Even and Odd integers</a:t>
            </a:r>
            <a:endParaRPr lang="en-US" sz="4800" dirty="0"/>
          </a:p>
        </p:txBody>
      </p:sp>
    </p:spTree>
    <p:extLst>
      <p:ext uri="{BB962C8B-B14F-4D97-AF65-F5344CB8AC3E}">
        <p14:creationId xmlns:p14="http://schemas.microsoft.com/office/powerpoint/2010/main" val="639568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001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Even numbers Even numbers</a:t>
            </a:r>
            <a:r>
              <a:rPr lang="en-US" sz="3200" dirty="0" smtClean="0"/>
              <a:t> are integers that can be completely divided by 2. </a:t>
            </a:r>
            <a:br>
              <a:rPr lang="en-US" sz="3200" dirty="0" smtClean="0"/>
            </a:br>
            <a:endParaRPr lang="en-US" sz="3200" dirty="0"/>
          </a:p>
        </p:txBody>
      </p:sp>
      <p:sp>
        <p:nvSpPr>
          <p:cNvPr id="5" name="Rectangle 4"/>
          <p:cNvSpPr/>
          <p:nvPr/>
        </p:nvSpPr>
        <p:spPr>
          <a:xfrm>
            <a:off x="457200" y="1676400"/>
            <a:ext cx="8305800" cy="2062103"/>
          </a:xfrm>
          <a:prstGeom prst="rect">
            <a:avLst/>
          </a:prstGeom>
        </p:spPr>
        <p:txBody>
          <a:bodyPr wrap="square">
            <a:spAutoFit/>
          </a:bodyPr>
          <a:lstStyle/>
          <a:p>
            <a:r>
              <a:rPr lang="en-US" sz="3200" dirty="0" smtClean="0"/>
              <a:t>-</a:t>
            </a:r>
            <a:r>
              <a:rPr lang="en-US" sz="3200" dirty="0"/>
              <a:t>Even numbers can be illustrated as </a:t>
            </a:r>
          </a:p>
          <a:p>
            <a:pPr marL="114300" indent="0">
              <a:buNone/>
            </a:pPr>
            <a:r>
              <a:rPr lang="en-US" sz="3200" dirty="0"/>
              <a:t>	{…-10,-8,-6, -4, -2, 0, 2, 4, 6, 8, 10…} </a:t>
            </a:r>
          </a:p>
          <a:p>
            <a:endParaRPr lang="en-US" sz="3200" dirty="0"/>
          </a:p>
          <a:p>
            <a:r>
              <a:rPr lang="en-US" sz="3200" dirty="0" smtClean="0"/>
              <a:t>-</a:t>
            </a:r>
            <a:r>
              <a:rPr lang="en-US" sz="3200" dirty="0"/>
              <a:t>Zero is considered an even number. </a:t>
            </a:r>
            <a:endParaRPr lang="en-US" sz="3200" dirty="0"/>
          </a:p>
        </p:txBody>
      </p:sp>
    </p:spTree>
    <p:extLst>
      <p:ext uri="{BB962C8B-B14F-4D97-AF65-F5344CB8AC3E}">
        <p14:creationId xmlns:p14="http://schemas.microsoft.com/office/powerpoint/2010/main" val="163895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Odd numbers</a:t>
            </a:r>
            <a:endParaRPr lang="en-US" dirty="0"/>
          </a:p>
        </p:txBody>
      </p:sp>
      <p:sp>
        <p:nvSpPr>
          <p:cNvPr id="3" name="Content Placeholder 2"/>
          <p:cNvSpPr>
            <a:spLocks noGrp="1"/>
          </p:cNvSpPr>
          <p:nvPr>
            <p:ph idx="1"/>
          </p:nvPr>
        </p:nvSpPr>
        <p:spPr>
          <a:xfrm>
            <a:off x="457200" y="1600201"/>
            <a:ext cx="8229600" cy="3352800"/>
          </a:xfrm>
        </p:spPr>
        <p:txBody>
          <a:bodyPr/>
          <a:lstStyle/>
          <a:p>
            <a:r>
              <a:rPr lang="en-US" b="1" dirty="0"/>
              <a:t>Odd numbers</a:t>
            </a:r>
            <a:r>
              <a:rPr lang="en-US" dirty="0"/>
              <a:t> are integers that cannot be totally divided by 2.           </a:t>
            </a:r>
          </a:p>
          <a:p>
            <a:r>
              <a:rPr lang="en-US" dirty="0"/>
              <a:t>-Odd numbers can be illustrated as {…-9,-7,-5, -3, -1, 1, 3, 5, 7, 9…}</a:t>
            </a:r>
          </a:p>
          <a:p>
            <a:r>
              <a:rPr lang="en-US" dirty="0"/>
              <a:t>The collection of all even and odd numbers form the set of integers.</a:t>
            </a:r>
          </a:p>
          <a:p>
            <a:pPr marL="0" indent="0">
              <a:buNone/>
            </a:pPr>
            <a:endParaRPr lang="en-US" dirty="0"/>
          </a:p>
        </p:txBody>
      </p:sp>
    </p:spTree>
    <p:extLst>
      <p:ext uri="{BB962C8B-B14F-4D97-AF65-F5344CB8AC3E}">
        <p14:creationId xmlns:p14="http://schemas.microsoft.com/office/powerpoint/2010/main" val="136106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Note:</a:t>
            </a:r>
            <a:endParaRPr lang="en-US" dirty="0"/>
          </a:p>
        </p:txBody>
      </p:sp>
      <p:sp>
        <p:nvSpPr>
          <p:cNvPr id="3" name="Content Placeholder 2"/>
          <p:cNvSpPr>
            <a:spLocks noGrp="1"/>
          </p:cNvSpPr>
          <p:nvPr>
            <p:ph idx="1"/>
          </p:nvPr>
        </p:nvSpPr>
        <p:spPr/>
        <p:txBody>
          <a:bodyPr/>
          <a:lstStyle/>
          <a:p>
            <a:r>
              <a:rPr lang="en-US" dirty="0" smtClean="0"/>
              <a:t>To </a:t>
            </a:r>
            <a:r>
              <a:rPr lang="en-US" dirty="0"/>
              <a:t>determine whether a number is even or odd, notice the number at the ones place.  Like to check if the numbers 12, 15, 36, 43, 69, 88, 101, 204 are even or odd, check the ones digit.</a:t>
            </a:r>
          </a:p>
          <a:p>
            <a:pPr lvl="0"/>
            <a:r>
              <a:rPr lang="en-US" dirty="0"/>
              <a:t>An even number ends in 0, 2, 4, 6, or 8.</a:t>
            </a:r>
          </a:p>
          <a:p>
            <a:pPr lvl="0"/>
            <a:r>
              <a:rPr lang="en-US" dirty="0"/>
              <a:t>An odd number ends in 1, 3, 5, 7, or 9</a:t>
            </a:r>
          </a:p>
          <a:p>
            <a:endParaRPr lang="en-US" dirty="0"/>
          </a:p>
        </p:txBody>
      </p:sp>
    </p:spTree>
    <p:extLst>
      <p:ext uri="{BB962C8B-B14F-4D97-AF65-F5344CB8AC3E}">
        <p14:creationId xmlns:p14="http://schemas.microsoft.com/office/powerpoint/2010/main" val="3747980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Rational</a:t>
            </a:r>
            <a:r>
              <a:rPr lang="en-US" sz="6000" dirty="0"/>
              <a:t> </a:t>
            </a:r>
            <a:r>
              <a:rPr lang="en-US" sz="6000" b="1" dirty="0"/>
              <a:t>Number</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24000"/>
                <a:ext cx="8229600" cy="4525963"/>
              </a:xfrm>
            </p:spPr>
            <p:txBody>
              <a:bodyPr/>
              <a:lstStyle/>
              <a:p>
                <a:pPr algn="just"/>
                <a:r>
                  <a:rPr lang="en-US" dirty="0" smtClean="0"/>
                  <a:t>A </a:t>
                </a:r>
                <a:r>
                  <a:rPr lang="en-US" b="1" dirty="0"/>
                  <a:t>Rational</a:t>
                </a:r>
                <a:r>
                  <a:rPr lang="en-US" dirty="0"/>
                  <a:t> </a:t>
                </a:r>
                <a:r>
                  <a:rPr lang="en-US" b="1" dirty="0" smtClean="0"/>
                  <a:t>Number</a:t>
                </a:r>
              </a:p>
              <a:p>
                <a:pPr marL="0" indent="0" algn="just">
                  <a:buNone/>
                </a:pPr>
                <a:r>
                  <a:rPr lang="en-US" dirty="0"/>
                  <a:t>is a number that can be illustrated as a ratio. This means that a rational number can be written as </a:t>
                </a:r>
                <a14:m>
                  <m:oMath xmlns:m="http://schemas.openxmlformats.org/officeDocument/2006/math">
                    <m:f>
                      <m:fPr>
                        <m:ctrlPr>
                          <a:rPr lang="en-US" i="1" smtClean="0">
                            <a:latin typeface="Cambria Math"/>
                          </a:rPr>
                        </m:ctrlPr>
                      </m:fPr>
                      <m:num>
                        <m:r>
                          <a:rPr lang="en-US" b="0" i="1" smtClean="0">
                            <a:latin typeface="Cambria Math"/>
                          </a:rPr>
                          <m:t>𝑎</m:t>
                        </m:r>
                      </m:num>
                      <m:den>
                        <m:r>
                          <a:rPr lang="en-US" b="0" i="1" smtClean="0">
                            <a:latin typeface="Cambria Math"/>
                          </a:rPr>
                          <m:t>𝑏</m:t>
                        </m:r>
                      </m:den>
                    </m:f>
                  </m:oMath>
                </a14:m>
                <a:r>
                  <a:rPr lang="en-US" dirty="0" smtClean="0"/>
                  <a:t> </a:t>
                </a:r>
                <a:r>
                  <a:rPr lang="en-US" dirty="0"/>
                  <a:t>, for any two integers</a:t>
                </a:r>
                <a:r>
                  <a:rPr lang="en-US" dirty="0">
                    <a:solidFill>
                      <a:srgbClr val="FF0000"/>
                    </a:solidFill>
                  </a:rPr>
                  <a:t> a </a:t>
                </a:r>
                <a:r>
                  <a:rPr lang="en-US" dirty="0"/>
                  <a:t>and </a:t>
                </a:r>
                <a:r>
                  <a:rPr lang="en-US" dirty="0">
                    <a:solidFill>
                      <a:srgbClr val="FF0000"/>
                    </a:solidFill>
                  </a:rPr>
                  <a:t>b</a:t>
                </a:r>
                <a:r>
                  <a:rPr lang="en-US" dirty="0"/>
                  <a:t>. The notation </a:t>
                </a:r>
                <a14:m>
                  <m:oMath xmlns:m="http://schemas.openxmlformats.org/officeDocument/2006/math">
                    <m:f>
                      <m:fPr>
                        <m:ctrlPr>
                          <a:rPr lang="en-US" i="1" smtClean="0">
                            <a:latin typeface="Cambria Math"/>
                          </a:rPr>
                        </m:ctrlPr>
                      </m:fPr>
                      <m:num>
                        <m:r>
                          <a:rPr lang="en-US" b="0" i="1" smtClean="0">
                            <a:latin typeface="Cambria Math"/>
                          </a:rPr>
                          <m:t>𝑎</m:t>
                        </m:r>
                      </m:num>
                      <m:den>
                        <m:r>
                          <a:rPr lang="en-US" b="0" i="1" smtClean="0">
                            <a:latin typeface="Cambria Math"/>
                          </a:rPr>
                          <m:t>𝑏</m:t>
                        </m:r>
                      </m:den>
                    </m:f>
                  </m:oMath>
                </a14:m>
                <a:r>
                  <a:rPr lang="en-US" dirty="0" smtClean="0"/>
                  <a:t> </a:t>
                </a:r>
                <a:r>
                  <a:rPr lang="en-US" dirty="0"/>
                  <a:t>is also called a </a:t>
                </a:r>
                <a:r>
                  <a:rPr lang="en-US" dirty="0">
                    <a:solidFill>
                      <a:srgbClr val="FF0000"/>
                    </a:solidFill>
                  </a:rPr>
                  <a:t>fraction</a:t>
                </a:r>
                <a:r>
                  <a:rPr lang="en-US" dirty="0"/>
                  <a:t>. For example, </a:t>
                </a:r>
                <a14:m>
                  <m:oMath xmlns:m="http://schemas.openxmlformats.org/officeDocument/2006/math">
                    <m:f>
                      <m:fPr>
                        <m:ctrlPr>
                          <a:rPr lang="en-US" i="1" smtClean="0">
                            <a:latin typeface="Cambria Math"/>
                          </a:rPr>
                        </m:ctrlPr>
                      </m:fPr>
                      <m:num>
                        <m:r>
                          <a:rPr lang="en-US" b="0" i="1" smtClean="0">
                            <a:latin typeface="Cambria Math"/>
                          </a:rPr>
                          <m:t>3</m:t>
                        </m:r>
                      </m:num>
                      <m:den>
                        <m:r>
                          <a:rPr lang="en-US" b="0" i="1" smtClean="0">
                            <a:latin typeface="Cambria Math"/>
                          </a:rPr>
                          <m:t>4</m:t>
                        </m:r>
                      </m:den>
                    </m:f>
                  </m:oMath>
                </a14:m>
                <a:r>
                  <a:rPr lang="en-US" dirty="0" smtClean="0"/>
                  <a:t> </a:t>
                </a:r>
                <a:r>
                  <a:rPr lang="en-US" dirty="0"/>
                  <a:t>, </a:t>
                </a:r>
                <a14:m>
                  <m:oMath xmlns:m="http://schemas.openxmlformats.org/officeDocument/2006/math">
                    <m:f>
                      <m:fPr>
                        <m:ctrlPr>
                          <a:rPr lang="en-US" i="1" smtClean="0">
                            <a:latin typeface="Cambria Math"/>
                          </a:rPr>
                        </m:ctrlPr>
                      </m:fPr>
                      <m:num>
                        <m:r>
                          <a:rPr lang="en-US" b="0" i="1" smtClean="0">
                            <a:latin typeface="Cambria Math"/>
                          </a:rPr>
                          <m:t>5</m:t>
                        </m:r>
                      </m:num>
                      <m:den>
                        <m:r>
                          <a:rPr lang="en-US" b="0" i="1" smtClean="0">
                            <a:latin typeface="Cambria Math"/>
                          </a:rPr>
                          <m:t>7</m:t>
                        </m:r>
                      </m:den>
                    </m:f>
                  </m:oMath>
                </a14:m>
                <a:r>
                  <a:rPr lang="en-US" dirty="0" smtClean="0"/>
                  <a:t> </a:t>
                </a:r>
                <a:r>
                  <a:rPr lang="en-US" dirty="0"/>
                  <a:t>, </a:t>
                </a:r>
                <a14:m>
                  <m:oMath xmlns:m="http://schemas.openxmlformats.org/officeDocument/2006/math">
                    <m:f>
                      <m:fPr>
                        <m:ctrlPr>
                          <a:rPr lang="en-US" i="1" smtClean="0">
                            <a:latin typeface="Cambria Math"/>
                          </a:rPr>
                        </m:ctrlPr>
                      </m:fPr>
                      <m:num>
                        <m:r>
                          <a:rPr lang="en-US" b="0" i="1" smtClean="0">
                            <a:latin typeface="Cambria Math"/>
                          </a:rPr>
                          <m:t>4</m:t>
                        </m:r>
                      </m:num>
                      <m:den>
                        <m:r>
                          <a:rPr lang="en-US" b="0" i="1" smtClean="0">
                            <a:latin typeface="Cambria Math"/>
                          </a:rPr>
                          <m:t>9</m:t>
                        </m:r>
                      </m:den>
                    </m:f>
                  </m:oMath>
                </a14:m>
                <a:r>
                  <a:rPr lang="en-US" dirty="0"/>
                  <a:t> etc. are all fractions.</a:t>
                </a: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1852" t="-1752" r="-3037"/>
                </a:stretch>
              </a:blipFill>
            </p:spPr>
            <p:txBody>
              <a:bodyPr/>
              <a:lstStyle/>
              <a:p>
                <a:r>
                  <a:rPr lang="en-US">
                    <a:noFill/>
                  </a:rPr>
                  <a:t> </a:t>
                </a:r>
              </a:p>
            </p:txBody>
          </p:sp>
        </mc:Fallback>
      </mc:AlternateContent>
    </p:spTree>
    <p:extLst>
      <p:ext uri="{BB962C8B-B14F-4D97-AF65-F5344CB8AC3E}">
        <p14:creationId xmlns:p14="http://schemas.microsoft.com/office/powerpoint/2010/main" val="227302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6612169"/>
              </p:ext>
            </p:extLst>
          </p:nvPr>
        </p:nvGraphicFramePr>
        <p:xfrm>
          <a:off x="838200" y="609600"/>
          <a:ext cx="7391400" cy="5181600"/>
        </p:xfrm>
        <a:graphic>
          <a:graphicData uri="http://schemas.openxmlformats.org/drawingml/2006/table">
            <a:tbl>
              <a:tblPr firstRow="1" bandRow="1">
                <a:tableStyleId>{5C22544A-7EE6-4342-B048-85BDC9FD1C3A}</a:tableStyleId>
              </a:tblPr>
              <a:tblGrid>
                <a:gridCol w="3695700"/>
                <a:gridCol w="3695700"/>
              </a:tblGrid>
              <a:tr h="863600">
                <a:tc>
                  <a:txBody>
                    <a:bodyPr/>
                    <a:lstStyle/>
                    <a:p>
                      <a:pPr algn="ctr"/>
                      <a:r>
                        <a:rPr lang="en-US" sz="4800" dirty="0" smtClean="0">
                          <a:latin typeface="Times New Roman" pitchFamily="18" charset="0"/>
                          <a:cs typeface="Times New Roman" pitchFamily="18" charset="0"/>
                        </a:rPr>
                        <a:t>Even</a:t>
                      </a:r>
                      <a:endParaRPr lang="en-US" sz="4800" dirty="0">
                        <a:latin typeface="Times New Roman" pitchFamily="18" charset="0"/>
                        <a:cs typeface="Times New Roman" pitchFamily="18" charset="0"/>
                      </a:endParaRPr>
                    </a:p>
                  </a:txBody>
                  <a:tcPr/>
                </a:tc>
                <a:tc>
                  <a:txBody>
                    <a:bodyPr/>
                    <a:lstStyle/>
                    <a:p>
                      <a:pPr algn="ctr"/>
                      <a:r>
                        <a:rPr kumimoji="0" lang="en-US" sz="4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Odd </a:t>
                      </a:r>
                      <a:endParaRPr lang="en-US" sz="4800" dirty="0">
                        <a:latin typeface="Times New Roman" pitchFamily="18" charset="0"/>
                        <a:cs typeface="Times New Roman" pitchFamily="18" charset="0"/>
                      </a:endParaRPr>
                    </a:p>
                  </a:txBody>
                  <a:tcPr/>
                </a:tc>
              </a:tr>
              <a:tr h="863600">
                <a:tc>
                  <a:txBody>
                    <a:bodyP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a:txBody>
                  <a:tcPr/>
                </a:tc>
              </a:tr>
              <a:tr h="863600">
                <a:tc>
                  <a:txBody>
                    <a:bodyPr/>
                    <a:lstStyle/>
                    <a:p>
                      <a:pPr algn="ctr"/>
                      <a:r>
                        <a:rPr lang="en-US" sz="3600" dirty="0" smtClean="0">
                          <a:latin typeface="Times New Roman" pitchFamily="18" charset="0"/>
                          <a:cs typeface="Times New Roman" pitchFamily="18" charset="0"/>
                        </a:rPr>
                        <a:t>12</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15</a:t>
                      </a:r>
                      <a:endParaRPr lang="en-US" sz="3600" dirty="0">
                        <a:latin typeface="Times New Roman" pitchFamily="18" charset="0"/>
                        <a:cs typeface="Times New Roman" pitchFamily="18" charset="0"/>
                      </a:endParaRPr>
                    </a:p>
                  </a:txBody>
                  <a:tcPr/>
                </a:tc>
              </a:tr>
              <a:tr h="863600">
                <a:tc>
                  <a:txBody>
                    <a:bodyPr/>
                    <a:lstStyle/>
                    <a:p>
                      <a:pPr algn="ctr"/>
                      <a:r>
                        <a:rPr lang="en-US" sz="3600" dirty="0" smtClean="0">
                          <a:latin typeface="Times New Roman" pitchFamily="18" charset="0"/>
                          <a:cs typeface="Times New Roman" pitchFamily="18" charset="0"/>
                        </a:rPr>
                        <a:t>322</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123</a:t>
                      </a:r>
                      <a:endParaRPr lang="en-US" sz="3600" dirty="0">
                        <a:latin typeface="Times New Roman" pitchFamily="18" charset="0"/>
                        <a:cs typeface="Times New Roman" pitchFamily="18" charset="0"/>
                      </a:endParaRPr>
                    </a:p>
                  </a:txBody>
                  <a:tcPr/>
                </a:tc>
              </a:tr>
              <a:tr h="863600">
                <a:tc>
                  <a:txBody>
                    <a:bodyPr/>
                    <a:lstStyle/>
                    <a:p>
                      <a:pPr algn="ctr"/>
                      <a:r>
                        <a:rPr lang="en-US" sz="3600" dirty="0" smtClean="0">
                          <a:latin typeface="Times New Roman" pitchFamily="18" charset="0"/>
                          <a:cs typeface="Times New Roman" pitchFamily="18" charset="0"/>
                        </a:rPr>
                        <a:t>8234</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1765</a:t>
                      </a:r>
                      <a:endParaRPr lang="en-US" sz="3600" dirty="0">
                        <a:latin typeface="Times New Roman" pitchFamily="18" charset="0"/>
                        <a:cs typeface="Times New Roman" pitchFamily="18" charset="0"/>
                      </a:endParaRPr>
                    </a:p>
                  </a:txBody>
                  <a:tcPr/>
                </a:tc>
              </a:tr>
              <a:tr h="863600">
                <a:tc>
                  <a:txBody>
                    <a:bodyPr/>
                    <a:lstStyle/>
                    <a:p>
                      <a:pPr algn="ctr"/>
                      <a:r>
                        <a:rPr lang="en-US" sz="3600" dirty="0" smtClean="0">
                          <a:latin typeface="Times New Roman" pitchFamily="18" charset="0"/>
                          <a:cs typeface="Times New Roman" pitchFamily="18" charset="0"/>
                        </a:rPr>
                        <a:t>23432</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93249</a:t>
                      </a:r>
                      <a:endParaRPr lang="en-US" sz="3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1956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of ASM</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Adding Evens and Odds</a:t>
            </a:r>
            <a:endParaRPr lang="en-US" dirty="0"/>
          </a:p>
          <a:p>
            <a:pPr marL="0" indent="0">
              <a:buNone/>
            </a:pPr>
            <a:r>
              <a:rPr lang="en-US" dirty="0"/>
              <a:t>even + even = even			</a:t>
            </a:r>
            <a:r>
              <a:rPr lang="en-US" dirty="0" smtClean="0"/>
              <a:t>2 </a:t>
            </a:r>
            <a:r>
              <a:rPr lang="en-US" dirty="0"/>
              <a:t>+ 4 = 6</a:t>
            </a:r>
          </a:p>
          <a:p>
            <a:pPr marL="0" indent="0">
              <a:buNone/>
            </a:pPr>
            <a:r>
              <a:rPr lang="en-US" dirty="0"/>
              <a:t>even + odd = odd				4 + 1 = 5</a:t>
            </a:r>
          </a:p>
          <a:p>
            <a:pPr marL="0" indent="0">
              <a:buNone/>
            </a:pPr>
            <a:r>
              <a:rPr lang="en-US" dirty="0"/>
              <a:t>odd + odd = even				3 + 3 = 6</a:t>
            </a:r>
          </a:p>
          <a:p>
            <a:pPr marL="0" indent="0">
              <a:buNone/>
            </a:pPr>
            <a:r>
              <a:rPr lang="en-US" b="1" dirty="0"/>
              <a:t> </a:t>
            </a:r>
            <a:endParaRPr lang="en-US" dirty="0"/>
          </a:p>
          <a:p>
            <a:pPr marL="0" indent="0">
              <a:buNone/>
            </a:pPr>
            <a:r>
              <a:rPr lang="en-US" b="1" dirty="0"/>
              <a:t>Subtracting Evens and Odds</a:t>
            </a:r>
            <a:endParaRPr lang="en-US" dirty="0"/>
          </a:p>
          <a:p>
            <a:pPr marL="0" indent="0">
              <a:buNone/>
            </a:pPr>
            <a:r>
              <a:rPr lang="en-US" dirty="0"/>
              <a:t>even - even = even			</a:t>
            </a:r>
            <a:r>
              <a:rPr lang="en-US" dirty="0" smtClean="0"/>
              <a:t>8 </a:t>
            </a:r>
            <a:r>
              <a:rPr lang="en-US" dirty="0"/>
              <a:t>– 6 = 2</a:t>
            </a:r>
          </a:p>
          <a:p>
            <a:pPr marL="0" indent="0">
              <a:buNone/>
            </a:pPr>
            <a:r>
              <a:rPr lang="en-US" dirty="0"/>
              <a:t>even - odd = odd				10 – 9 = 1</a:t>
            </a:r>
          </a:p>
          <a:p>
            <a:pPr marL="0" indent="0">
              <a:buNone/>
            </a:pPr>
            <a:r>
              <a:rPr lang="en-US" dirty="0"/>
              <a:t>odd - odd = even				 5 – 3 = 2</a:t>
            </a:r>
          </a:p>
          <a:p>
            <a:pPr marL="0" indent="0">
              <a:buNone/>
            </a:pPr>
            <a:r>
              <a:rPr lang="en-US" dirty="0"/>
              <a:t> </a:t>
            </a:r>
          </a:p>
          <a:p>
            <a:pPr marL="0" indent="0">
              <a:buNone/>
            </a:pPr>
            <a:r>
              <a:rPr lang="en-US" b="1" dirty="0"/>
              <a:t>Multiplying Evens and Odds</a:t>
            </a:r>
            <a:endParaRPr lang="en-US" dirty="0"/>
          </a:p>
          <a:p>
            <a:pPr marL="0" indent="0">
              <a:buNone/>
            </a:pPr>
            <a:r>
              <a:rPr lang="en-US" dirty="0"/>
              <a:t>even x even = even			</a:t>
            </a:r>
            <a:r>
              <a:rPr lang="en-US" dirty="0" smtClean="0"/>
              <a:t>4 </a:t>
            </a:r>
            <a:r>
              <a:rPr lang="en-US" dirty="0"/>
              <a:t>x 2 = 8</a:t>
            </a:r>
          </a:p>
          <a:p>
            <a:pPr marL="0" indent="0">
              <a:buNone/>
            </a:pPr>
            <a:r>
              <a:rPr lang="en-US" dirty="0"/>
              <a:t>even x odd = even			</a:t>
            </a:r>
            <a:r>
              <a:rPr lang="en-US" dirty="0" smtClean="0"/>
              <a:t>5 </a:t>
            </a:r>
            <a:r>
              <a:rPr lang="en-US" dirty="0"/>
              <a:t>x 2 = 10</a:t>
            </a:r>
          </a:p>
          <a:p>
            <a:pPr marL="0" indent="0">
              <a:buNone/>
            </a:pPr>
            <a:r>
              <a:rPr lang="en-US" dirty="0"/>
              <a:t>odd x odd = odd				5 x 5 = 25</a:t>
            </a:r>
          </a:p>
          <a:p>
            <a:endParaRPr lang="en-US" dirty="0"/>
          </a:p>
        </p:txBody>
      </p:sp>
    </p:spTree>
    <p:extLst>
      <p:ext uri="{BB962C8B-B14F-4D97-AF65-F5344CB8AC3E}">
        <p14:creationId xmlns:p14="http://schemas.microsoft.com/office/powerpoint/2010/main" val="2298663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7"/>
          <p:cNvGraphicFramePr>
            <a:graphicFrameLocks noGrp="1" noChangeAspect="1"/>
          </p:cNvGraphicFramePr>
          <p:nvPr>
            <p:ph sz="quarter" idx="2"/>
          </p:nvPr>
        </p:nvGraphicFramePr>
        <p:xfrm>
          <a:off x="6610350" y="2586038"/>
          <a:ext cx="114300" cy="215900"/>
        </p:xfrm>
        <a:graphic>
          <a:graphicData uri="http://schemas.openxmlformats.org/presentationml/2006/ole">
            <mc:AlternateContent xmlns:mc="http://schemas.openxmlformats.org/markup-compatibility/2006">
              <mc:Choice xmlns:v="urn:schemas-microsoft-com:vml" Requires="v">
                <p:oleObj spid="_x0000_s3083" name="Equation" r:id="rId4" imgW="114151" imgH="215619" progId="Equation.3">
                  <p:embed/>
                </p:oleObj>
              </mc:Choice>
              <mc:Fallback>
                <p:oleObj name="Equation" r:id="rId4" imgW="114151" imgH="215619"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2586038"/>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2"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025" y="304800"/>
            <a:ext cx="87153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126462"/>
            <a:ext cx="8617405" cy="342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410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Real Number System  </a:t>
            </a:r>
            <a:endParaRPr lang="en-US" dirty="0"/>
          </a:p>
        </p:txBody>
      </p:sp>
      <p:sp>
        <p:nvSpPr>
          <p:cNvPr id="3" name="Content Placeholder 2"/>
          <p:cNvSpPr>
            <a:spLocks noGrp="1"/>
          </p:cNvSpPr>
          <p:nvPr>
            <p:ph idx="1"/>
          </p:nvPr>
        </p:nvSpPr>
        <p:spPr/>
        <p:txBody>
          <a:bodyPr/>
          <a:lstStyle/>
          <a:p>
            <a:r>
              <a:rPr lang="en-US" b="1" dirty="0"/>
              <a:t>Real Number </a:t>
            </a:r>
            <a:r>
              <a:rPr lang="en-US" b="1" dirty="0" smtClean="0"/>
              <a:t>System:  </a:t>
            </a:r>
            <a:endParaRPr lang="en-US" dirty="0"/>
          </a:p>
          <a:p>
            <a:pPr marL="0" indent="0">
              <a:buNone/>
            </a:pPr>
            <a:r>
              <a:rPr lang="en-US" dirty="0"/>
              <a:t>The collection of all rational and irrational numbers form the set of real numbers, usually denoted by </a:t>
            </a:r>
            <a:r>
              <a:rPr lang="en-US" b="1" dirty="0">
                <a:solidFill>
                  <a:srgbClr val="FF0000"/>
                </a:solidFill>
              </a:rPr>
              <a:t>R</a:t>
            </a:r>
            <a:r>
              <a:rPr lang="en-US" b="1" dirty="0"/>
              <a:t>. </a:t>
            </a:r>
            <a:endParaRPr lang="en-US" dirty="0"/>
          </a:p>
          <a:p>
            <a:endParaRPr lang="en-US"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295400" y="3962400"/>
            <a:ext cx="6477000" cy="2069466"/>
          </a:xfrm>
          <a:prstGeom prst="rect">
            <a:avLst/>
          </a:prstGeom>
          <a:noFill/>
          <a:ln w="9525">
            <a:noFill/>
            <a:miter lim="800000"/>
            <a:headEnd/>
            <a:tailEnd/>
          </a:ln>
        </p:spPr>
      </p:pic>
    </p:spTree>
    <p:extLst>
      <p:ext uri="{BB962C8B-B14F-4D97-AF65-F5344CB8AC3E}">
        <p14:creationId xmlns:p14="http://schemas.microsoft.com/office/powerpoint/2010/main" val="68097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a:t>Activity </a:t>
            </a:r>
            <a:endParaRPr lang="en-US" sz="54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762000"/>
                <a:ext cx="8382000" cy="6096000"/>
              </a:xfrm>
            </p:spPr>
            <p:txBody>
              <a:bodyPr>
                <a:noAutofit/>
              </a:bodyPr>
              <a:lstStyle/>
              <a:p>
                <a:r>
                  <a:rPr lang="en-US" sz="2400" dirty="0" smtClean="0"/>
                  <a:t>Tell whether the following are rational or irrational numbers:</a:t>
                </a:r>
              </a:p>
              <a:p>
                <a:pPr marL="514350" indent="-514350">
                  <a:lnSpc>
                    <a:spcPct val="200000"/>
                  </a:lnSpc>
                  <a:buFont typeface="+mj-lt"/>
                  <a:buAutoNum type="arabicPeriod"/>
                </a:pP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 </m:t>
                    </m:r>
                  </m:oMath>
                </a14:m>
                <a:r>
                  <a:rPr lang="en-US" sz="2400" dirty="0" smtClean="0"/>
                  <a:t>=                                                                           </a:t>
                </a:r>
              </a:p>
              <a:p>
                <a:pPr marL="514350" indent="-514350">
                  <a:lnSpc>
                    <a:spcPct val="200000"/>
                  </a:lnSpc>
                  <a:buFont typeface="+mj-lt"/>
                  <a:buAutoNum type="arabicPeriod"/>
                </a:pP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a:rPr>
                          <m:t>3</m:t>
                        </m:r>
                      </m:num>
                      <m:den>
                        <m:r>
                          <a:rPr lang="en-US" sz="2400" b="0" i="1" smtClean="0">
                            <a:latin typeface="Cambria Math"/>
                          </a:rPr>
                          <m:t>4</m:t>
                        </m:r>
                      </m:den>
                    </m:f>
                    <m:r>
                      <a:rPr lang="en-US" sz="2400" b="0" i="1" smtClean="0">
                        <a:latin typeface="Cambria Math"/>
                      </a:rPr>
                      <m:t> </m:t>
                    </m:r>
                  </m:oMath>
                </a14:m>
                <a:r>
                  <a:rPr lang="en-US" sz="2400" dirty="0" smtClean="0"/>
                  <a:t>=</a:t>
                </a:r>
              </a:p>
              <a:p>
                <a:pPr marL="514350" indent="-514350">
                  <a:lnSpc>
                    <a:spcPct val="200000"/>
                  </a:lnSpc>
                  <a:buFont typeface="+mj-lt"/>
                  <a:buAutoNum type="arabicPeriod"/>
                </a:pPr>
                <a:r>
                  <a:rPr lang="en-US" sz="2400" dirty="0" smtClean="0"/>
                  <a:t>	0.2345234… = </a:t>
                </a:r>
              </a:p>
              <a:p>
                <a:pPr marL="514350" indent="-514350">
                  <a:lnSpc>
                    <a:spcPct val="200000"/>
                  </a:lnSpc>
                  <a:buFont typeface="+mj-lt"/>
                  <a:buAutoNum type="arabicPeriod"/>
                </a:pPr>
                <a:r>
                  <a:rPr lang="en-US" sz="2400" dirty="0" smtClean="0"/>
                  <a:t> 	</a:t>
                </a:r>
                <a14:m>
                  <m:oMath xmlns:m="http://schemas.openxmlformats.org/officeDocument/2006/math">
                    <m:rad>
                      <m:radPr>
                        <m:degHide m:val="on"/>
                        <m:ctrlPr>
                          <a:rPr lang="en-US" sz="2400" i="1" smtClean="0">
                            <a:latin typeface="Cambria Math"/>
                          </a:rPr>
                        </m:ctrlPr>
                      </m:radPr>
                      <m:deg/>
                      <m:e>
                        <m:r>
                          <a:rPr lang="en-US" sz="2400" b="0" i="1" smtClean="0">
                            <a:latin typeface="Cambria Math"/>
                          </a:rPr>
                          <m:t>3</m:t>
                        </m:r>
                      </m:e>
                    </m:rad>
                  </m:oMath>
                </a14:m>
                <a:r>
                  <a:rPr lang="en-US" sz="2400" dirty="0" smtClean="0"/>
                  <a:t>= </a:t>
                </a:r>
              </a:p>
              <a:p>
                <a:pPr marL="514350" indent="-514350">
                  <a:lnSpc>
                    <a:spcPct val="200000"/>
                  </a:lnSpc>
                  <a:buFont typeface="+mj-lt"/>
                  <a:buAutoNum type="arabicPeriod"/>
                </a:pPr>
                <a:r>
                  <a:rPr lang="en-US" sz="2400" dirty="0" smtClean="0"/>
                  <a:t>	</a:t>
                </a:r>
                <a14:m>
                  <m:oMath xmlns:m="http://schemas.openxmlformats.org/officeDocument/2006/math">
                    <m:rad>
                      <m:radPr>
                        <m:degHide m:val="on"/>
                        <m:ctrlPr>
                          <a:rPr lang="en-US" sz="2400" i="1" smtClean="0">
                            <a:latin typeface="Cambria Math"/>
                          </a:rPr>
                        </m:ctrlPr>
                      </m:radPr>
                      <m:deg/>
                      <m:e>
                        <m:r>
                          <a:rPr lang="en-US" sz="2400" b="0" i="1" smtClean="0">
                            <a:latin typeface="Cambria Math"/>
                          </a:rPr>
                          <m:t>2</m:t>
                        </m:r>
                      </m:e>
                    </m:rad>
                  </m:oMath>
                </a14:m>
                <a:r>
                  <a:rPr lang="en-US" sz="2400" dirty="0" smtClean="0"/>
                  <a:t>= </a:t>
                </a:r>
              </a:p>
              <a:p>
                <a:pPr marL="514350" indent="-514350">
                  <a:lnSpc>
                    <a:spcPct val="200000"/>
                  </a:lnSpc>
                  <a:buFont typeface="+mj-lt"/>
                  <a:buAutoNum type="arabicPeriod"/>
                </a:pPr>
                <a:r>
                  <a:rPr lang="en-US" sz="2400" dirty="0" smtClean="0"/>
                  <a:t>0. 315315315..... =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762000"/>
                <a:ext cx="8382000" cy="6096000"/>
              </a:xfrm>
              <a:blipFill rotWithShape="1">
                <a:blip r:embed="rId2"/>
                <a:stretch>
                  <a:fillRect l="-1091" t="-800" b="-700"/>
                </a:stretch>
              </a:blipFill>
            </p:spPr>
            <p:txBody>
              <a:bodyPr/>
              <a:lstStyle/>
              <a:p>
                <a:r>
                  <a:rPr lang="en-US">
                    <a:noFill/>
                  </a:rPr>
                  <a:t> </a:t>
                </a:r>
              </a:p>
            </p:txBody>
          </p:sp>
        </mc:Fallback>
      </mc:AlternateContent>
    </p:spTree>
    <p:extLst>
      <p:ext uri="{BB962C8B-B14F-4D97-AF65-F5344CB8AC3E}">
        <p14:creationId xmlns:p14="http://schemas.microsoft.com/office/powerpoint/2010/main" val="236355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Rational</a:t>
            </a:r>
            <a:r>
              <a:rPr lang="en-US" sz="6000" dirty="0" smtClean="0"/>
              <a:t> </a:t>
            </a:r>
            <a:r>
              <a:rPr lang="en-US" sz="6000" b="1" dirty="0" smtClean="0"/>
              <a:t>Number</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just"/>
                <a:r>
                  <a:rPr lang="en-US" dirty="0" smtClean="0"/>
                  <a:t>Note-1</a:t>
                </a:r>
                <a:r>
                  <a:rPr lang="en-US" dirty="0"/>
                  <a:t>:</a:t>
                </a:r>
                <a:r>
                  <a:rPr lang="en-US" dirty="0" smtClean="0"/>
                  <a:t> </a:t>
                </a:r>
              </a:p>
              <a:p>
                <a:pPr marL="0" indent="0" algn="just">
                  <a:buNone/>
                </a:pPr>
                <a:r>
                  <a:rPr lang="en-US" dirty="0" smtClean="0"/>
                  <a:t>The </a:t>
                </a:r>
                <a:r>
                  <a:rPr lang="en-US" dirty="0"/>
                  <a:t>numerator (the number on top) and the denominator (the number at the bottom) must be integers. </a:t>
                </a:r>
              </a:p>
              <a:p>
                <a:pPr algn="just"/>
                <a:r>
                  <a:rPr lang="en-US" dirty="0" smtClean="0"/>
                  <a:t>Note-2</a:t>
                </a:r>
                <a:r>
                  <a:rPr lang="en-US" dirty="0"/>
                  <a:t>:</a:t>
                </a:r>
                <a:r>
                  <a:rPr lang="en-US" dirty="0" smtClean="0"/>
                  <a:t>  </a:t>
                </a:r>
              </a:p>
              <a:p>
                <a:pPr marL="0" indent="0" algn="just">
                  <a:buNone/>
                </a:pPr>
                <a:r>
                  <a:rPr lang="en-US" dirty="0" smtClean="0"/>
                  <a:t>Every </a:t>
                </a:r>
                <a:r>
                  <a:rPr lang="en-US" dirty="0"/>
                  <a:t>integer is a rational number simply because it can be written as a fraction. For example, 6 is a rational number because it can be written </a:t>
                </a:r>
                <a:r>
                  <a:rPr lang="en-US" dirty="0" smtClean="0"/>
                  <a:t>as </a:t>
                </a:r>
                <a14:m>
                  <m:oMath xmlns:m="http://schemas.openxmlformats.org/officeDocument/2006/math">
                    <m:f>
                      <m:fPr>
                        <m:ctrlPr>
                          <a:rPr lang="en-US" i="1" smtClean="0">
                            <a:latin typeface="Cambria Math"/>
                          </a:rPr>
                        </m:ctrlPr>
                      </m:fPr>
                      <m:num>
                        <m:r>
                          <a:rPr lang="en-US" b="0" i="1" smtClean="0">
                            <a:latin typeface="Cambria Math"/>
                          </a:rPr>
                          <m:t>6</m:t>
                        </m:r>
                      </m:num>
                      <m:den>
                        <m:r>
                          <a:rPr lang="en-US" b="0" i="1" smtClean="0">
                            <a:latin typeface="Cambria Math"/>
                          </a:rPr>
                          <m:t>1</m:t>
                        </m:r>
                      </m:den>
                    </m:f>
                  </m:oMath>
                </a14:m>
                <a:r>
                  <a:rPr lang="en-US" dirty="0" smtClean="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0" t="-762" r="-1040"/>
                </a:stretch>
              </a:blipFill>
            </p:spPr>
            <p:txBody>
              <a:bodyPr/>
              <a:lstStyle/>
              <a:p>
                <a:r>
                  <a:rPr lang="en-US">
                    <a:noFill/>
                  </a:rPr>
                  <a:t> </a:t>
                </a:r>
              </a:p>
            </p:txBody>
          </p:sp>
        </mc:Fallback>
      </mc:AlternateContent>
    </p:spTree>
    <p:extLst>
      <p:ext uri="{BB962C8B-B14F-4D97-AF65-F5344CB8AC3E}">
        <p14:creationId xmlns:p14="http://schemas.microsoft.com/office/powerpoint/2010/main" val="110340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Rational</a:t>
            </a:r>
            <a:r>
              <a:rPr lang="en-US" sz="5400" dirty="0" smtClean="0"/>
              <a:t> </a:t>
            </a:r>
            <a:r>
              <a:rPr lang="en-US" sz="5400" b="1" dirty="0" smtClean="0"/>
              <a:t>Number</a:t>
            </a:r>
            <a:endParaRPr lang="en-US" sz="5400" dirty="0"/>
          </a:p>
        </p:txBody>
      </p:sp>
      <p:sp>
        <p:nvSpPr>
          <p:cNvPr id="3" name="Content Placeholder 2"/>
          <p:cNvSpPr>
            <a:spLocks noGrp="1"/>
          </p:cNvSpPr>
          <p:nvPr>
            <p:ph idx="1"/>
          </p:nvPr>
        </p:nvSpPr>
        <p:spPr>
          <a:xfrm>
            <a:off x="457200" y="1600201"/>
            <a:ext cx="8229600" cy="2286000"/>
          </a:xfrm>
        </p:spPr>
        <p:txBody>
          <a:bodyPr/>
          <a:lstStyle/>
          <a:p>
            <a:pPr marL="0" indent="0">
              <a:buNone/>
            </a:pPr>
            <a:r>
              <a:rPr lang="en-US" dirty="0"/>
              <a:t>Rational numbers are numbers which are either </a:t>
            </a:r>
            <a:r>
              <a:rPr lang="en-US" dirty="0">
                <a:solidFill>
                  <a:srgbClr val="FF0000"/>
                </a:solidFill>
              </a:rPr>
              <a:t>repeated</a:t>
            </a:r>
            <a:r>
              <a:rPr lang="en-US" dirty="0"/>
              <a:t>, or </a:t>
            </a:r>
            <a:r>
              <a:rPr lang="en-US" dirty="0">
                <a:solidFill>
                  <a:srgbClr val="FF0000"/>
                </a:solidFill>
              </a:rPr>
              <a:t>terminated</a:t>
            </a:r>
            <a:r>
              <a:rPr lang="en-US" dirty="0"/>
              <a:t>. </a:t>
            </a:r>
          </a:p>
          <a:p>
            <a:pPr marL="0" indent="0">
              <a:buNone/>
            </a:pPr>
            <a:r>
              <a:rPr lang="en-US" dirty="0"/>
              <a:t>Like 0.7645 and 0.232323..... are both rational numbers</a:t>
            </a:r>
            <a:r>
              <a:rPr lang="en-US" dirty="0" smtClean="0"/>
              <a:t>.</a:t>
            </a:r>
            <a:endParaRPr lang="en-US" dirty="0"/>
          </a:p>
        </p:txBody>
      </p:sp>
    </p:spTree>
    <p:extLst>
      <p:ext uri="{BB962C8B-B14F-4D97-AF65-F5344CB8AC3E}">
        <p14:creationId xmlns:p14="http://schemas.microsoft.com/office/powerpoint/2010/main" val="187060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Rational</a:t>
            </a:r>
            <a:r>
              <a:rPr lang="en-US" dirty="0" smtClean="0"/>
              <a:t> </a:t>
            </a:r>
            <a:r>
              <a:rPr lang="en-US" b="1" dirty="0" smtClean="0"/>
              <a:t>Number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Examples of Rational Numbers</a:t>
                </a:r>
                <a:endParaRPr lang="en-US" dirty="0"/>
              </a:p>
              <a:p>
                <a:pPr marL="0" indent="0">
                  <a:buNone/>
                </a:pPr>
                <a:r>
                  <a:rPr lang="en-US" dirty="0" smtClean="0"/>
                  <a:t>1) </a:t>
                </a:r>
                <a:r>
                  <a:rPr lang="en-US" dirty="0"/>
                  <a:t>The number 0.75 is a rational number because it is written as fraction </a:t>
                </a:r>
                <a14:m>
                  <m:oMath xmlns:m="http://schemas.openxmlformats.org/officeDocument/2006/math">
                    <m:f>
                      <m:fPr>
                        <m:ctrlPr>
                          <a:rPr lang="en-US" i="1" smtClean="0">
                            <a:latin typeface="Cambria Math"/>
                          </a:rPr>
                        </m:ctrlPr>
                      </m:fPr>
                      <m:num>
                        <m:r>
                          <a:rPr lang="en-US" b="0" i="1" smtClean="0">
                            <a:latin typeface="Cambria Math"/>
                          </a:rPr>
                          <m:t>3</m:t>
                        </m:r>
                      </m:num>
                      <m:den>
                        <m:r>
                          <a:rPr lang="en-US" b="0" i="1" smtClean="0">
                            <a:latin typeface="Cambria Math"/>
                          </a:rPr>
                          <m:t>4</m:t>
                        </m:r>
                      </m:den>
                    </m:f>
                  </m:oMath>
                </a14:m>
                <a:r>
                  <a:rPr lang="en-US" dirty="0" smtClean="0"/>
                  <a:t> . </a:t>
                </a:r>
                <a:endParaRPr lang="en-US" dirty="0"/>
              </a:p>
              <a:p>
                <a:pPr marL="0" indent="0">
                  <a:buNone/>
                </a:pPr>
                <a:r>
                  <a:rPr lang="en-US" dirty="0" smtClean="0"/>
                  <a:t>2) The </a:t>
                </a:r>
                <a:r>
                  <a:rPr lang="en-US" dirty="0"/>
                  <a:t>integer 8 is a rational number because it can be written </a:t>
                </a:r>
                <a:r>
                  <a:rPr lang="en-US" dirty="0" smtClean="0"/>
                  <a:t>as </a:t>
                </a:r>
                <a14:m>
                  <m:oMath xmlns:m="http://schemas.openxmlformats.org/officeDocument/2006/math">
                    <m:f>
                      <m:fPr>
                        <m:ctrlPr>
                          <a:rPr lang="en-US" i="1" smtClean="0">
                            <a:latin typeface="Cambria Math"/>
                          </a:rPr>
                        </m:ctrlPr>
                      </m:fPr>
                      <m:num>
                        <m:r>
                          <a:rPr lang="en-US" b="0" i="1" smtClean="0">
                            <a:latin typeface="Cambria Math"/>
                          </a:rPr>
                          <m:t>8</m:t>
                        </m:r>
                      </m:num>
                      <m:den>
                        <m:r>
                          <a:rPr lang="en-US" b="0" i="1" smtClean="0">
                            <a:latin typeface="Cambria Math"/>
                          </a:rPr>
                          <m:t>1</m:t>
                        </m:r>
                      </m:den>
                    </m:f>
                  </m:oMath>
                </a14:m>
                <a:r>
                  <a:rPr lang="en-US" dirty="0" smtClean="0"/>
                  <a:t>.</a:t>
                </a:r>
              </a:p>
              <a:p>
                <a:pPr marL="0" indent="0">
                  <a:buNone/>
                </a:pPr>
                <a:r>
                  <a:rPr lang="en-US" dirty="0" smtClean="0"/>
                  <a:t>3) </a:t>
                </a:r>
                <a:r>
                  <a:rPr lang="en-US" dirty="0"/>
                  <a:t>The number 0.3333333... </a:t>
                </a:r>
                <a:r>
                  <a:rPr lang="en-US" dirty="0" smtClean="0"/>
                  <a:t>=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3 </m:t>
                        </m:r>
                      </m:den>
                    </m:f>
                    <m:r>
                      <a:rPr lang="en-US" b="0" i="1" smtClean="0">
                        <a:latin typeface="Cambria Math"/>
                      </a:rPr>
                      <m:t> </m:t>
                    </m:r>
                  </m:oMath>
                </a14:m>
                <a:r>
                  <a:rPr lang="en-US" dirty="0" smtClean="0"/>
                  <a:t> , </a:t>
                </a:r>
                <a:r>
                  <a:rPr lang="en-US" dirty="0"/>
                  <a:t>so 0.333333.... is a rational number. This number is repeated but not terminated.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0" t="-762" r="-480"/>
                </a:stretch>
              </a:blipFill>
            </p:spPr>
            <p:txBody>
              <a:bodyPr/>
              <a:lstStyle/>
              <a:p>
                <a:r>
                  <a:rPr lang="en-US">
                    <a:noFill/>
                  </a:rPr>
                  <a:t> </a:t>
                </a:r>
              </a:p>
            </p:txBody>
          </p:sp>
        </mc:Fallback>
      </mc:AlternateContent>
    </p:spTree>
    <p:extLst>
      <p:ext uri="{BB962C8B-B14F-4D97-AF65-F5344CB8AC3E}">
        <p14:creationId xmlns:p14="http://schemas.microsoft.com/office/powerpoint/2010/main" val="171255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Irrational </a:t>
            </a:r>
            <a:r>
              <a:rPr lang="en-US" b="1" dirty="0"/>
              <a:t>Number</a:t>
            </a:r>
            <a:endParaRPr lang="en-US" dirty="0"/>
          </a:p>
        </p:txBody>
      </p:sp>
      <p:sp>
        <p:nvSpPr>
          <p:cNvPr id="3" name="Content Placeholder 2"/>
          <p:cNvSpPr>
            <a:spLocks noGrp="1"/>
          </p:cNvSpPr>
          <p:nvPr>
            <p:ph idx="1"/>
          </p:nvPr>
        </p:nvSpPr>
        <p:spPr/>
        <p:txBody>
          <a:bodyPr/>
          <a:lstStyle/>
          <a:p>
            <a:r>
              <a:rPr lang="en-US" dirty="0"/>
              <a:t>An </a:t>
            </a:r>
            <a:r>
              <a:rPr lang="en-US" b="1" dirty="0"/>
              <a:t>Irrational Number </a:t>
            </a:r>
            <a:r>
              <a:rPr lang="en-US" dirty="0"/>
              <a:t>is basically a non-rational number; it consists of numbers that are not whole numbers. Irrational numbers can be written as </a:t>
            </a:r>
            <a:r>
              <a:rPr lang="en-US" b="1" dirty="0">
                <a:solidFill>
                  <a:srgbClr val="FF0000"/>
                </a:solidFill>
              </a:rPr>
              <a:t>decimals</a:t>
            </a:r>
            <a:r>
              <a:rPr lang="en-US" dirty="0"/>
              <a:t>, but not as fractions. Irrational Numbers are </a:t>
            </a:r>
            <a:r>
              <a:rPr lang="en-US" dirty="0">
                <a:solidFill>
                  <a:srgbClr val="FF0000"/>
                </a:solidFill>
              </a:rPr>
              <a:t>non-repeating </a:t>
            </a:r>
            <a:r>
              <a:rPr lang="en-US" dirty="0"/>
              <a:t>and</a:t>
            </a:r>
            <a:r>
              <a:rPr lang="en-US" dirty="0">
                <a:solidFill>
                  <a:srgbClr val="FF0000"/>
                </a:solidFill>
              </a:rPr>
              <a:t> non-ending</a:t>
            </a:r>
            <a:r>
              <a:rPr lang="en-US" dirty="0"/>
              <a:t>. For example, the mathematical constant Pi = π = 3.14159… has a decimal representation which consists of an infinite number of non-repeating digits.</a:t>
            </a:r>
          </a:p>
        </p:txBody>
      </p:sp>
    </p:spTree>
    <p:extLst>
      <p:ext uri="{BB962C8B-B14F-4D97-AF65-F5344CB8AC3E}">
        <p14:creationId xmlns:p14="http://schemas.microsoft.com/office/powerpoint/2010/main" val="375235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6000" b="1" dirty="0" smtClean="0"/>
              <a:t>Irrational Number</a:t>
            </a:r>
            <a:endParaRPr lang="en-US" sz="6000"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dirty="0"/>
              <a:t>The value of pi to 100 significant figures is </a:t>
            </a:r>
            <a:br>
              <a:rPr lang="en-US" dirty="0"/>
            </a:br>
            <a:r>
              <a:rPr lang="en-US" dirty="0"/>
              <a:t/>
            </a:r>
            <a:br>
              <a:rPr lang="en-US" dirty="0"/>
            </a:br>
            <a:r>
              <a:rPr lang="en-US" dirty="0"/>
              <a:t>3.141592653589793238462643383279502884197169399375105820974944592307816406286208998628034825342117067... </a:t>
            </a:r>
            <a:endParaRPr lang="en-US" dirty="0" smtClean="0"/>
          </a:p>
          <a:p>
            <a:endParaRPr lang="en-US" dirty="0"/>
          </a:p>
          <a:p>
            <a:pPr marL="0" indent="0">
              <a:buNone/>
            </a:pPr>
            <a:endParaRPr lang="en-US" dirty="0"/>
          </a:p>
          <a:p>
            <a:pPr marL="0" indent="0">
              <a:buNone/>
            </a:pPr>
            <a:r>
              <a:rPr lang="en-US" dirty="0" smtClean="0"/>
              <a:t> </a:t>
            </a:r>
            <a:r>
              <a:rPr lang="en-US" dirty="0" smtClean="0">
                <a:solidFill>
                  <a:srgbClr val="FF0000"/>
                </a:solidFill>
              </a:rPr>
              <a:t>Note</a:t>
            </a:r>
            <a:r>
              <a:rPr lang="en-US" dirty="0">
                <a:solidFill>
                  <a:srgbClr val="FF0000"/>
                </a:solidFill>
              </a:rPr>
              <a:t>:</a:t>
            </a:r>
            <a:r>
              <a:rPr lang="en-US" dirty="0"/>
              <a:t> </a:t>
            </a:r>
            <a:endParaRPr lang="en-US" b="1" dirty="0"/>
          </a:p>
          <a:p>
            <a:pPr marL="0" indent="0">
              <a:buNone/>
            </a:pPr>
            <a:r>
              <a:rPr lang="en-US" dirty="0" smtClean="0">
                <a:solidFill>
                  <a:srgbClr val="FF0000"/>
                </a:solidFill>
              </a:rPr>
              <a:t>Rational</a:t>
            </a:r>
            <a:r>
              <a:rPr lang="en-US" dirty="0" smtClean="0"/>
              <a:t> </a:t>
            </a:r>
            <a:r>
              <a:rPr lang="en-US" dirty="0"/>
              <a:t>and </a:t>
            </a:r>
            <a:r>
              <a:rPr lang="en-US" dirty="0">
                <a:solidFill>
                  <a:srgbClr val="FF0000"/>
                </a:solidFill>
              </a:rPr>
              <a:t>Irrational</a:t>
            </a:r>
            <a:r>
              <a:rPr lang="en-US" dirty="0"/>
              <a:t> numbers both </a:t>
            </a:r>
            <a:r>
              <a:rPr lang="en-US" dirty="0">
                <a:solidFill>
                  <a:schemeClr val="accent2"/>
                </a:solidFill>
              </a:rPr>
              <a:t>exist</a:t>
            </a:r>
            <a:r>
              <a:rPr lang="en-US" dirty="0"/>
              <a:t> on the number line.</a:t>
            </a:r>
          </a:p>
          <a:p>
            <a:pPr marL="0" indent="0">
              <a:buNone/>
            </a:pPr>
            <a:endParaRPr lang="en-US"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a:stretch>
            <a:fillRect/>
          </a:stretch>
        </p:blipFill>
        <p:spPr bwMode="auto">
          <a:xfrm>
            <a:off x="1752600" y="3505200"/>
            <a:ext cx="5334000" cy="1295400"/>
          </a:xfrm>
          <a:prstGeom prst="rect">
            <a:avLst/>
          </a:prstGeom>
          <a:noFill/>
          <a:ln w="9525">
            <a:noFill/>
            <a:miter lim="800000"/>
            <a:headEnd/>
            <a:tailEnd/>
          </a:ln>
        </p:spPr>
      </p:pic>
    </p:spTree>
    <p:extLst>
      <p:ext uri="{BB962C8B-B14F-4D97-AF65-F5344CB8AC3E}">
        <p14:creationId xmlns:p14="http://schemas.microsoft.com/office/powerpoint/2010/main" val="198746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Irrational Number</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b="1" dirty="0"/>
              <a:t>Examples of Irrational Numbers </a:t>
            </a:r>
            <a:endParaRPr lang="en-US" dirty="0"/>
          </a:p>
          <a:p>
            <a:endParaRPr lang="en-US" dirty="0"/>
          </a:p>
        </p:txBody>
      </p:sp>
      <p:pic>
        <p:nvPicPr>
          <p:cNvPr id="1027" name="Picture 3"/>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0" y="2010931"/>
            <a:ext cx="4857750" cy="449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40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229600" cy="1143000"/>
          </a:xfrm>
        </p:spPr>
        <p:txBody>
          <a:bodyPr/>
          <a:lstStyle/>
          <a:p>
            <a:r>
              <a:rPr lang="en-US" b="1" dirty="0"/>
              <a:t>Real Number System</a:t>
            </a:r>
            <a:endParaRPr lang="en-US" dirty="0"/>
          </a:p>
        </p:txBody>
      </p:sp>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 y="1733549"/>
            <a:ext cx="8696325" cy="436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31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861</Words>
  <Application>Microsoft Office PowerPoint</Application>
  <PresentationFormat>On-screen Show (4:3)</PresentationFormat>
  <Paragraphs>118</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Rational and Irrational Numbers</vt:lpstr>
      <vt:lpstr>Rational Number</vt:lpstr>
      <vt:lpstr>Rational Number</vt:lpstr>
      <vt:lpstr>Rational Number</vt:lpstr>
      <vt:lpstr>Rational Number</vt:lpstr>
      <vt:lpstr>Irrational Number</vt:lpstr>
      <vt:lpstr>Irrational Number</vt:lpstr>
      <vt:lpstr>Irrational Number</vt:lpstr>
      <vt:lpstr>Real Number System</vt:lpstr>
      <vt:lpstr>Real Number</vt:lpstr>
      <vt:lpstr>PowerPoint Presentation</vt:lpstr>
      <vt:lpstr>Prime Number </vt:lpstr>
      <vt:lpstr>Prime Number </vt:lpstr>
      <vt:lpstr>Composite Number</vt:lpstr>
      <vt:lpstr>Example</vt:lpstr>
      <vt:lpstr>PowerPoint Presentation</vt:lpstr>
      <vt:lpstr>PowerPoint Presentation</vt:lpstr>
      <vt:lpstr>Odd numbers</vt:lpstr>
      <vt:lpstr>Note:</vt:lpstr>
      <vt:lpstr>PowerPoint Presentation</vt:lpstr>
      <vt:lpstr>Rules of ASM</vt:lpstr>
      <vt:lpstr>PowerPoint Presentation</vt:lpstr>
      <vt:lpstr>Real Number System  </vt:lpstr>
      <vt:lpstr>Activity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 and Irrational Numbers</dc:title>
  <dc:creator>HADIAH ESMAIEL</dc:creator>
  <cp:lastModifiedBy>Adnan A Khan</cp:lastModifiedBy>
  <cp:revision>15</cp:revision>
  <dcterms:created xsi:type="dcterms:W3CDTF">2015-02-08T07:12:30Z</dcterms:created>
  <dcterms:modified xsi:type="dcterms:W3CDTF">2015-02-22T14:34:21Z</dcterms:modified>
</cp:coreProperties>
</file>