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0"/>
  </p:notesMasterIdLst>
  <p:handoutMasterIdLst>
    <p:handoutMasterId r:id="rId21"/>
  </p:handoutMasterIdLst>
  <p:sldIdLst>
    <p:sldId id="296" r:id="rId2"/>
    <p:sldId id="272" r:id="rId3"/>
    <p:sldId id="287" r:id="rId4"/>
    <p:sldId id="273" r:id="rId5"/>
    <p:sldId id="276" r:id="rId6"/>
    <p:sldId id="277" r:id="rId7"/>
    <p:sldId id="288" r:id="rId8"/>
    <p:sldId id="279" r:id="rId9"/>
    <p:sldId id="281" r:id="rId10"/>
    <p:sldId id="282" r:id="rId11"/>
    <p:sldId id="295" r:id="rId12"/>
    <p:sldId id="289" r:id="rId13"/>
    <p:sldId id="290" r:id="rId14"/>
    <p:sldId id="291" r:id="rId15"/>
    <p:sldId id="297" r:id="rId16"/>
    <p:sldId id="298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Attachment 1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F6FCA5-98AC-4AEA-AA7F-3A43A4B5E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6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3671E1-81BE-49C4-8445-8EF3004F0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8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CA334-55EA-4B16-815A-314D8C20DDE7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3290B7-85A9-4F5A-A0C2-4B2EC07BB611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B1C675-A7DE-4C77-95DA-1457CABC384C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9FE48D-274C-43D8-9446-37F51E88E78F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562ADC-F4F5-425F-A34A-6747917C8349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59E795-DDF8-471F-A390-CDBB2C805C43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5DDAFF1-1EB8-4B17-89E7-A09E8FECF2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7FC2C-DA2E-41EC-AD3C-0EA0C7220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3598-6220-43C9-9E1F-D21313565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EA69EB-7B60-461F-BD9E-A00747982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565DAE00-6ABF-4E53-81B1-DF5ABF5A7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FE2683-2CA9-4F01-950C-F854C8E10B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808F6D-5284-44C6-BDDA-B9F7879ED3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BA6D29-F975-41B3-AB49-8A890F91A5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57C919-11C9-4137-9CF4-EC24755A36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F6496F-1AFB-432B-9050-38AA32567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69CA9A-5C67-4F65-9422-BB434CA86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2636714-7BCB-4AEB-9886-ED5003B43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3.wdp"/><Relationship Id="rId4" Type="http://schemas.openxmlformats.org/officeDocument/2006/relationships/image" Target="../media/image20.png"/><Relationship Id="rId9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2263"/>
            <a:ext cx="7755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Set-Builder Notation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502541" cy="198882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6250"/>
            <a:ext cx="8229600" cy="20017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5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990600"/>
            <a:ext cx="7772400" cy="1905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134BFF"/>
              </a:buClr>
              <a:buFont typeface="Wingdings" pitchFamily="2" charset="2"/>
              <a:buChar char="v"/>
              <a:defRPr/>
            </a:pP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134BFF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Equality/Inequality Symbols: 	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Caution: With the symbol 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if either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 or 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= part is true, then the inequality is true. This is also 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case for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symbol.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n-US" sz="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None/>
              <a:defRPr/>
            </a:pPr>
            <a:endParaRPr lang="en-US" sz="500" dirty="0" smtClean="0">
              <a:solidFill>
                <a:srgbClr val="292E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4191000" cy="609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Inequality Symbols  </a:t>
            </a:r>
            <a:endParaRPr lang="en-US" sz="2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400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98967"/>
              </p:ext>
            </p:extLst>
          </p:nvPr>
        </p:nvGraphicFramePr>
        <p:xfrm>
          <a:off x="2362200" y="3130304"/>
          <a:ext cx="4343400" cy="365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Worksheet" r:id="rId6" imgW="3974400" imgH="3340800" progId="Excel.Sheet.8">
                  <p:embed/>
                </p:oleObj>
              </mc:Choice>
              <mc:Fallback>
                <p:oleObj name="Worksheet" r:id="rId6" imgW="3974400" imgH="3340800" progId="Excel.Shee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30304"/>
                        <a:ext cx="4343400" cy="3651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59000" y="1371600"/>
            <a:ext cx="8175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628775" y="3505200"/>
            <a:ext cx="5915025" cy="20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99"/>
            <a:ext cx="8915400" cy="101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81" y="1676400"/>
            <a:ext cx="5158119" cy="132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3200400"/>
            <a:ext cx="837027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95850"/>
            <a:ext cx="5626032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8488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29437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8577649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57775"/>
            <a:ext cx="46254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50"/>
            <a:ext cx="8532746" cy="64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8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152"/>
            <a:ext cx="8347712" cy="63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96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160"/>
            <a:ext cx="8818713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62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123"/>
            <a:ext cx="7924800" cy="643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77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4" y="457200"/>
            <a:ext cx="847314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2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381000"/>
            <a:ext cx="85344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Sets</a:t>
            </a:r>
            <a:endParaRPr lang="en-US" sz="54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 set is a collection of objects called the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members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of the set. Set braces {  } are usually used to enclose the elements. </a:t>
            </a: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Example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3 is an element of the set {1,2,3}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This is referred to as a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Finite Set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since we can count the elements of the set.</a:t>
            </a:r>
            <a:r>
              <a:rPr lang="en-US" sz="2800" dirty="0">
                <a:solidFill>
                  <a:srgbClr val="134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sz="2800" b="1" dirty="0">
              <a:solidFill>
                <a:srgbClr val="134B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Example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 set containing no numbers is shown as {  } .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This is referred to as the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Null Set or Empty Set.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3880" y="838200"/>
                <a:ext cx="827532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Set is </a:t>
                </a:r>
                <a:r>
                  <a:rPr lang="en-US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subset of set </a:t>
                </a:r>
                <a:r>
                  <a:rPr lang="en-US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every element of </a:t>
                </a:r>
                <a:r>
                  <a:rPr lang="en-US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also an element of </a:t>
                </a:r>
                <a:r>
                  <a:rPr lang="en-US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and we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⊆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𝑩</m:t>
                    </m:r>
                  </m:oMath>
                </a14:m>
                <a:endParaRPr lang="en-US" sz="32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For instance, the set of 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negative integers </a:t>
                </a:r>
                <a:endParaRPr lang="en-US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{-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1, -2, -3, -4, ……}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 subset of the set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of integers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set of 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positive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integers </a:t>
                </a:r>
              </a:p>
              <a:p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{1, 2, 3, 4, ……}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the natural numbers) is also a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subset of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the set of integers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838200"/>
                <a:ext cx="827532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916" t="-1703" r="-2727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6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76200"/>
            <a:ext cx="8610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Set Builder Notation P/4:</a:t>
            </a:r>
          </a:p>
          <a:p>
            <a:endParaRPr lang="en-US" b="1" u="sng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notation </a:t>
            </a:r>
            <a:r>
              <a:rPr lang="en-US" b="1" i="1" dirty="0">
                <a:solidFill>
                  <a:srgbClr val="134BFF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b="1" i="1" dirty="0" err="1">
                <a:solidFill>
                  <a:srgbClr val="134BFF"/>
                </a:solidFill>
                <a:latin typeface="Times New Roman" pitchFamily="18" charset="0"/>
                <a:cs typeface="Times New Roman" pitchFamily="18" charset="0"/>
              </a:rPr>
              <a:t>x|x</a:t>
            </a:r>
            <a:r>
              <a:rPr lang="en-US" b="1" i="1" dirty="0">
                <a:solidFill>
                  <a:srgbClr val="134BFF"/>
                </a:solidFill>
                <a:latin typeface="Times New Roman" pitchFamily="18" charset="0"/>
                <a:cs typeface="Times New Roman" pitchFamily="18" charset="0"/>
              </a:rPr>
              <a:t> has property P}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example of “Set Builder Notation” and is read as:</a:t>
            </a:r>
          </a:p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has property 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set of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elements x      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such that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 has property 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134B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{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x|x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 whole number less than 6}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Solution:		{0,1,2,3,4,5}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88986"/>
            <a:ext cx="7924800" cy="22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267200"/>
            <a:ext cx="67056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Formal definition for the union of two sets: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U B = {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A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B }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Further examples</a:t>
            </a:r>
          </a:p>
          <a:p>
            <a:pPr lvl="1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{1, 2, 3} U {3, 4, 5} = {1, 2, 3, 4, 5}</a:t>
            </a:r>
          </a:p>
          <a:p>
            <a:pPr lvl="1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{0,2,4,6,8,10,12} U {0,3,6,12,15} </a:t>
            </a: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= { 0,2,3,4,6,8,10,12,15}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57912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Set operations: </a:t>
            </a:r>
            <a:b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Union P/5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fld id="{14CC5F47-6228-4E95-B097-244D8575D4D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772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4038600"/>
            <a:ext cx="7086600" cy="2438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Formal definition for the intersection of two sets: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∩ B = {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A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B }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Further examples</a:t>
            </a:r>
          </a:p>
          <a:p>
            <a:pPr lvl="1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{1, 2, 3}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{3, 4, 5} = {3}</a:t>
            </a:r>
          </a:p>
          <a:p>
            <a:pPr lvl="1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{0,2,4,6,8,10,12}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{0,3,6,12,15} = { 0,6,12}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915"/>
            <a:ext cx="3352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Set operations: </a:t>
            </a:r>
            <a:b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Intersection 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fld id="{E3A484A8-980B-4BF8-A56D-4AB0A2CD790F}" type="slidenum">
              <a:rPr lang="en-US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" y="762000"/>
            <a:ext cx="86963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1" y="514350"/>
            <a:ext cx="8637006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" t="10931" r="5542" b="10740"/>
          <a:stretch/>
        </p:blipFill>
        <p:spPr bwMode="auto">
          <a:xfrm>
            <a:off x="1219200" y="1318788"/>
            <a:ext cx="6409161" cy="26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1988" y="457200"/>
            <a:ext cx="2679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Numbers to the left of zero</a:t>
            </a:r>
          </a:p>
          <a:p>
            <a:pPr algn="ctr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are less than zero.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791200" y="45720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Numbers to the right of zero are more than zero.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52400" y="4340225"/>
            <a:ext cx="25991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numbers –1, -2, -3,… are called negative integers. The number negative 3 is written –3.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82797" y="4256087"/>
            <a:ext cx="2438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numbers 1, 2, 3, … are called positive integers. The number positive 4 is written +4 or 4.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00400" y="4295775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Zero is neither negative nor positive.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4" grpId="1"/>
      <p:bldP spid="10247" grpId="0"/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122"/>
          <p:cNvSpPr>
            <a:spLocks noChangeArrowheads="1"/>
          </p:cNvSpPr>
          <p:nvPr/>
        </p:nvSpPr>
        <p:spPr bwMode="auto">
          <a:xfrm>
            <a:off x="533400" y="3276600"/>
            <a:ext cx="8382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5125"/>
          <p:cNvSpPr txBox="1">
            <a:spLocks noChangeArrowheads="1"/>
          </p:cNvSpPr>
          <p:nvPr/>
        </p:nvSpPr>
        <p:spPr bwMode="auto">
          <a:xfrm>
            <a:off x="914400" y="4114800"/>
            <a:ext cx="716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5141"/>
          <p:cNvSpPr>
            <a:spLocks noGrp="1" noChangeArrowheads="1"/>
          </p:cNvSpPr>
          <p:nvPr>
            <p:ph idx="1"/>
          </p:nvPr>
        </p:nvSpPr>
        <p:spPr>
          <a:xfrm>
            <a:off x="247461" y="2209800"/>
            <a:ext cx="8535909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One way to visualize a set a numbers is to use a “Number Line”.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Example 1: The set of numbers shown above includes positive numbers, negative numbers and 0. This set is part of the set of “Integers” and is written: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Tx/>
              <a:buNone/>
            </a:pPr>
            <a:r>
              <a:rPr lang="en-US" sz="1800" dirty="0" smtClean="0">
                <a:solidFill>
                  <a:srgbClr val="134B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= {…, -2, -1, 0, 1, 2, …}</a:t>
            </a:r>
          </a:p>
        </p:txBody>
      </p:sp>
      <p:sp>
        <p:nvSpPr>
          <p:cNvPr id="24580" name="Rectangle 5140"/>
          <p:cNvSpPr>
            <a:spLocks noGrp="1" noChangeArrowheads="1"/>
          </p:cNvSpPr>
          <p:nvPr>
            <p:ph type="title"/>
          </p:nvPr>
        </p:nvSpPr>
        <p:spPr>
          <a:xfrm>
            <a:off x="455691" y="228600"/>
            <a:ext cx="3505200" cy="457200"/>
          </a:xfrm>
        </p:spPr>
        <p:txBody>
          <a:bodyPr anchor="t">
            <a:normAutofit fontScale="90000"/>
          </a:bodyPr>
          <a:lstStyle/>
          <a:p>
            <a:pPr algn="l" eaLnBrk="1" hangingPunct="1"/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Using a number line</a:t>
            </a:r>
          </a:p>
        </p:txBody>
      </p:sp>
      <p:grpSp>
        <p:nvGrpSpPr>
          <p:cNvPr id="24582" name="Group 5153"/>
          <p:cNvGrpSpPr>
            <a:grpSpLocks/>
          </p:cNvGrpSpPr>
          <p:nvPr/>
        </p:nvGrpSpPr>
        <p:grpSpPr bwMode="auto">
          <a:xfrm>
            <a:off x="228600" y="1338262"/>
            <a:ext cx="8458200" cy="642938"/>
            <a:chOff x="432" y="1152"/>
            <a:chExt cx="5328" cy="405"/>
          </a:xfrm>
        </p:grpSpPr>
        <p:grpSp>
          <p:nvGrpSpPr>
            <p:cNvPr id="24583" name="Group 5150"/>
            <p:cNvGrpSpPr>
              <a:grpSpLocks/>
            </p:cNvGrpSpPr>
            <p:nvPr/>
          </p:nvGrpSpPr>
          <p:grpSpPr bwMode="auto">
            <a:xfrm>
              <a:off x="624" y="1152"/>
              <a:ext cx="4944" cy="192"/>
              <a:chOff x="624" y="1152"/>
              <a:chExt cx="4944" cy="192"/>
            </a:xfrm>
          </p:grpSpPr>
          <p:sp>
            <p:nvSpPr>
              <p:cNvPr id="24586" name="Line 5128"/>
              <p:cNvSpPr>
                <a:spLocks noChangeShapeType="1"/>
              </p:cNvSpPr>
              <p:nvPr/>
            </p:nvSpPr>
            <p:spPr bwMode="auto">
              <a:xfrm>
                <a:off x="624" y="1248"/>
                <a:ext cx="4800" cy="0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Line 5129"/>
              <p:cNvSpPr>
                <a:spLocks noChangeShapeType="1"/>
              </p:cNvSpPr>
              <p:nvPr/>
            </p:nvSpPr>
            <p:spPr bwMode="auto">
              <a:xfrm>
                <a:off x="5424" y="12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Line 5130"/>
              <p:cNvSpPr>
                <a:spLocks noChangeShapeType="1"/>
              </p:cNvSpPr>
              <p:nvPr/>
            </p:nvSpPr>
            <p:spPr bwMode="auto">
              <a:xfrm flipV="1">
                <a:off x="624" y="115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Line 5131"/>
              <p:cNvSpPr>
                <a:spLocks noChangeShapeType="1"/>
              </p:cNvSpPr>
              <p:nvPr/>
            </p:nvSpPr>
            <p:spPr bwMode="auto">
              <a:xfrm flipV="1">
                <a:off x="1248" y="115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Line 5132"/>
              <p:cNvSpPr>
                <a:spLocks noChangeShapeType="1"/>
              </p:cNvSpPr>
              <p:nvPr/>
            </p:nvSpPr>
            <p:spPr bwMode="auto">
              <a:xfrm flipV="1">
                <a:off x="1872" y="115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5134"/>
              <p:cNvSpPr>
                <a:spLocks noChangeShapeType="1"/>
              </p:cNvSpPr>
              <p:nvPr/>
            </p:nvSpPr>
            <p:spPr bwMode="auto">
              <a:xfrm flipV="1">
                <a:off x="2496" y="115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Line 5135"/>
              <p:cNvSpPr>
                <a:spLocks noChangeShapeType="1"/>
              </p:cNvSpPr>
              <p:nvPr/>
            </p:nvSpPr>
            <p:spPr bwMode="auto">
              <a:xfrm flipV="1">
                <a:off x="3120" y="115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Line 5136"/>
              <p:cNvSpPr>
                <a:spLocks noChangeShapeType="1"/>
              </p:cNvSpPr>
              <p:nvPr/>
            </p:nvSpPr>
            <p:spPr bwMode="auto">
              <a:xfrm flipV="1">
                <a:off x="3696" y="115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Line 5137"/>
              <p:cNvSpPr>
                <a:spLocks noChangeShapeType="1"/>
              </p:cNvSpPr>
              <p:nvPr/>
            </p:nvSpPr>
            <p:spPr bwMode="auto">
              <a:xfrm flipV="1">
                <a:off x="4320" y="115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5138"/>
              <p:cNvSpPr>
                <a:spLocks noChangeShapeType="1"/>
              </p:cNvSpPr>
              <p:nvPr/>
            </p:nvSpPr>
            <p:spPr bwMode="auto">
              <a:xfrm flipV="1">
                <a:off x="4944" y="1152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5142"/>
              <p:cNvSpPr>
                <a:spLocks noChangeShapeType="1"/>
              </p:cNvSpPr>
              <p:nvPr/>
            </p:nvSpPr>
            <p:spPr bwMode="auto">
              <a:xfrm flipV="1">
                <a:off x="624" y="124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5143"/>
              <p:cNvSpPr>
                <a:spLocks noChangeShapeType="1"/>
              </p:cNvSpPr>
              <p:nvPr/>
            </p:nvSpPr>
            <p:spPr bwMode="auto">
              <a:xfrm flipV="1">
                <a:off x="1248" y="124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5144"/>
              <p:cNvSpPr>
                <a:spLocks noChangeShapeType="1"/>
              </p:cNvSpPr>
              <p:nvPr/>
            </p:nvSpPr>
            <p:spPr bwMode="auto">
              <a:xfrm flipV="1">
                <a:off x="1872" y="124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5145"/>
              <p:cNvSpPr>
                <a:spLocks noChangeShapeType="1"/>
              </p:cNvSpPr>
              <p:nvPr/>
            </p:nvSpPr>
            <p:spPr bwMode="auto">
              <a:xfrm flipV="1">
                <a:off x="2496" y="124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5146"/>
              <p:cNvSpPr>
                <a:spLocks noChangeShapeType="1"/>
              </p:cNvSpPr>
              <p:nvPr/>
            </p:nvSpPr>
            <p:spPr bwMode="auto">
              <a:xfrm flipV="1">
                <a:off x="3120" y="124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5147"/>
              <p:cNvSpPr>
                <a:spLocks noChangeShapeType="1"/>
              </p:cNvSpPr>
              <p:nvPr/>
            </p:nvSpPr>
            <p:spPr bwMode="auto">
              <a:xfrm flipV="1">
                <a:off x="3696" y="124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5148"/>
              <p:cNvSpPr>
                <a:spLocks noChangeShapeType="1"/>
              </p:cNvSpPr>
              <p:nvPr/>
            </p:nvSpPr>
            <p:spPr bwMode="auto">
              <a:xfrm flipV="1">
                <a:off x="4320" y="124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5149"/>
              <p:cNvSpPr>
                <a:spLocks noChangeShapeType="1"/>
              </p:cNvSpPr>
              <p:nvPr/>
            </p:nvSpPr>
            <p:spPr bwMode="auto">
              <a:xfrm flipV="1">
                <a:off x="4944" y="124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2637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4" name="Text Box 5151"/>
            <p:cNvSpPr txBox="1">
              <a:spLocks noChangeArrowheads="1"/>
            </p:cNvSpPr>
            <p:nvPr/>
          </p:nvSpPr>
          <p:spPr bwMode="auto">
            <a:xfrm>
              <a:off x="480" y="1344"/>
              <a:ext cx="52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 -2	   -1	   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0                 1                  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2            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3             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4               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 5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85" name="Line 5152"/>
            <p:cNvSpPr>
              <a:spLocks noChangeShapeType="1"/>
            </p:cNvSpPr>
            <p:nvPr/>
          </p:nvSpPr>
          <p:spPr bwMode="auto">
            <a:xfrm flipH="1">
              <a:off x="432" y="1248"/>
              <a:ext cx="192" cy="0"/>
            </a:xfrm>
            <a:prstGeom prst="line">
              <a:avLst/>
            </a:prstGeom>
            <a:noFill/>
            <a:ln w="12700">
              <a:solidFill>
                <a:srgbClr val="2637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681</TotalTime>
  <Words>328</Words>
  <Application>Microsoft Office PowerPoint</Application>
  <PresentationFormat>On-screen Show (4:3)</PresentationFormat>
  <Paragraphs>69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Composite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Set operations:  Union P/5</vt:lpstr>
      <vt:lpstr>Set operations:  Intersection </vt:lpstr>
      <vt:lpstr>PowerPoint Presentation</vt:lpstr>
      <vt:lpstr>PowerPoint Presentation</vt:lpstr>
      <vt:lpstr> Using a number line</vt:lpstr>
      <vt:lpstr> Using Inequality Symbols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Fariha Yasmin</dc:creator>
  <cp:lastModifiedBy>Adnan A Khan</cp:lastModifiedBy>
  <cp:revision>87</cp:revision>
  <dcterms:created xsi:type="dcterms:W3CDTF">2008-06-10T02:34:02Z</dcterms:created>
  <dcterms:modified xsi:type="dcterms:W3CDTF">2015-02-22T16:43:55Z</dcterms:modified>
</cp:coreProperties>
</file>