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7" r:id="rId2"/>
    <p:sldId id="258" r:id="rId3"/>
    <p:sldId id="259" r:id="rId4"/>
    <p:sldId id="291" r:id="rId5"/>
    <p:sldId id="317" r:id="rId6"/>
    <p:sldId id="318" r:id="rId7"/>
    <p:sldId id="301" r:id="rId8"/>
    <p:sldId id="302" r:id="rId9"/>
    <p:sldId id="319" r:id="rId10"/>
    <p:sldId id="320" r:id="rId11"/>
    <p:sldId id="321" r:id="rId12"/>
    <p:sldId id="322" r:id="rId13"/>
    <p:sldId id="327" r:id="rId14"/>
    <p:sldId id="303" r:id="rId15"/>
    <p:sldId id="304" r:id="rId16"/>
    <p:sldId id="325" r:id="rId17"/>
    <p:sldId id="326" r:id="rId18"/>
    <p:sldId id="306" r:id="rId19"/>
    <p:sldId id="323" r:id="rId20"/>
    <p:sldId id="309" r:id="rId21"/>
    <p:sldId id="310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0C6A5-B11E-4652-A1D3-5D168F277A62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4FD4B-8BED-4BB1-9579-0A1F277C2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90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A9A-22B4-48F5-A75D-9A6C0CE55DD3}" type="datetimeFigureOut">
              <a:rPr lang="en-US" smtClean="0"/>
              <a:pPr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793-5CBF-41DE-B734-CE0E8ECF9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380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A9A-22B4-48F5-A75D-9A6C0CE55DD3}" type="datetimeFigureOut">
              <a:rPr lang="en-US" smtClean="0"/>
              <a:pPr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793-5CBF-41DE-B734-CE0E8ECF9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56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A9A-22B4-48F5-A75D-9A6C0CE55DD3}" type="datetimeFigureOut">
              <a:rPr lang="en-US" smtClean="0"/>
              <a:pPr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793-5CBF-41DE-B734-CE0E8ECF9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377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A9A-22B4-48F5-A75D-9A6C0CE55DD3}" type="datetimeFigureOut">
              <a:rPr lang="en-US" smtClean="0"/>
              <a:pPr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793-5CBF-41DE-B734-CE0E8ECF9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516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A9A-22B4-48F5-A75D-9A6C0CE55DD3}" type="datetimeFigureOut">
              <a:rPr lang="en-US" smtClean="0"/>
              <a:pPr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793-5CBF-41DE-B734-CE0E8ECF9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449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A9A-22B4-48F5-A75D-9A6C0CE55DD3}" type="datetimeFigureOut">
              <a:rPr lang="en-US" smtClean="0"/>
              <a:pPr/>
              <a:t>3/8/2015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793-5CBF-41DE-B734-CE0E8ECF9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062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A9A-22B4-48F5-A75D-9A6C0CE55DD3}" type="datetimeFigureOut">
              <a:rPr lang="en-US" smtClean="0"/>
              <a:pPr/>
              <a:t>3/8/2015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793-5CBF-41DE-B734-CE0E8ECF9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634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A9A-22B4-48F5-A75D-9A6C0CE55DD3}" type="datetimeFigureOut">
              <a:rPr lang="en-US" smtClean="0"/>
              <a:pPr/>
              <a:t>3/8/2015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793-5CBF-41DE-B734-CE0E8ECF9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47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A9A-22B4-48F5-A75D-9A6C0CE55DD3}" type="datetimeFigureOut">
              <a:rPr lang="en-US" smtClean="0"/>
              <a:pPr/>
              <a:t>3/8/2015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793-5CBF-41DE-B734-CE0E8ECF9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120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A9A-22B4-48F5-A75D-9A6C0CE55DD3}" type="datetimeFigureOut">
              <a:rPr lang="en-US" smtClean="0"/>
              <a:pPr/>
              <a:t>3/8/2015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793-5CBF-41DE-B734-CE0E8ECF9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804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A9A-22B4-48F5-A75D-9A6C0CE55DD3}" type="datetimeFigureOut">
              <a:rPr lang="en-US" smtClean="0"/>
              <a:pPr/>
              <a:t>3/8/2015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47793-5CBF-41DE-B734-CE0E8ECF9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68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7CA9A-22B4-48F5-A75D-9A6C0CE55DD3}" type="datetimeFigureOut">
              <a:rPr lang="en-US" smtClean="0"/>
              <a:pPr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47793-5CBF-41DE-B734-CE0E8ECF9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385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0.wdp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emf"/><Relationship Id="rId5" Type="http://schemas.microsoft.com/office/2007/relationships/hdphoto" Target="../media/hdphoto12.wdp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736969"/>
            <a:ext cx="4822691" cy="86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6" r="4174"/>
          <a:stretch/>
        </p:blipFill>
        <p:spPr bwMode="auto">
          <a:xfrm>
            <a:off x="228600" y="1905000"/>
            <a:ext cx="8839200" cy="292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559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" y="3143250"/>
            <a:ext cx="6172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20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49434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837" y="3276600"/>
            <a:ext cx="5810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98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5875"/>
            <a:ext cx="5753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80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55435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tx1"/>
                </a:solidFill>
                <a:effectLst/>
              </a:rPr>
              <a:t>Multiply Polynomials</a:t>
            </a:r>
            <a:endParaRPr lang="en-US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600200"/>
            <a:ext cx="8851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591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FOIL method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0772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the terms of the </a:t>
            </a:r>
            <a:r>
              <a:rPr lang="en-US" sz="2400" dirty="0" smtClean="0"/>
              <a:t>binomials (a + b) </a:t>
            </a:r>
            <a:r>
              <a:rPr lang="en-US" sz="2400" dirty="0"/>
              <a:t>and </a:t>
            </a:r>
            <a:r>
              <a:rPr lang="en-US" sz="2400" dirty="0" smtClean="0"/>
              <a:t>(c + d) are </a:t>
            </a:r>
            <a:r>
              <a:rPr lang="en-US" sz="2400" dirty="0"/>
              <a:t>labeled as shown below, </a:t>
            </a:r>
            <a:r>
              <a:rPr lang="en-US" sz="2400" dirty="0" smtClean="0"/>
              <a:t>then the </a:t>
            </a:r>
            <a:r>
              <a:rPr lang="en-US" sz="2400" dirty="0"/>
              <a:t>product of the two binomials can be computed mentally by the </a:t>
            </a:r>
            <a:r>
              <a:rPr lang="en-US" sz="2400" b="1" dirty="0"/>
              <a:t>FOIL method.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24200"/>
            <a:ext cx="742393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588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58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826108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28900"/>
            <a:ext cx="8458200" cy="389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98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8333"/>
          <a:stretch/>
        </p:blipFill>
        <p:spPr bwMode="auto">
          <a:xfrm>
            <a:off x="838200" y="673099"/>
            <a:ext cx="7696200" cy="237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855233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138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20" y="363537"/>
            <a:ext cx="449598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409003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92" y="3200400"/>
            <a:ext cx="400423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703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04800"/>
                <a:ext cx="8183880" cy="6175248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The constant multiplying the variables is called the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numerical coefficient or coefficient.</a:t>
                </a:r>
              </a:p>
              <a:p>
                <a:pPr marL="0" indent="0">
                  <a:buNone/>
                </a:pPr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For 7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y, the coefficient is 7</a:t>
                </a:r>
              </a:p>
              <a:p>
                <a:pPr marL="0" indent="0">
                  <a:buNone/>
                </a:pPr>
                <a:endParaRPr lang="en-US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For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-12ab</a:t>
                </a:r>
                <a:r>
                  <a:rPr lang="en-US" b="1" i="1" baseline="30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="1" i="1" baseline="30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, the coefficient is -12. </a:t>
                </a:r>
              </a:p>
              <a:p>
                <a:pPr marL="0" indent="0">
                  <a:buNone/>
                </a:pPr>
                <a:endParaRPr lang="en-US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i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The coefficient of z is 1 because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𝒛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𝒛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i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Similarly, the coefficient of -x is -1because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b="1" i="1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04800"/>
                <a:ext cx="8183880" cy="6175248"/>
              </a:xfrm>
              <a:blipFill rotWithShape="1">
                <a:blip r:embed="rId2" cstate="print"/>
                <a:stretch>
                  <a:fillRect l="-1638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530603" cy="71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444" b="38947"/>
          <a:stretch/>
        </p:blipFill>
        <p:spPr bwMode="auto">
          <a:xfrm>
            <a:off x="4572000" y="381000"/>
            <a:ext cx="4066154" cy="71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609"/>
          <a:stretch/>
        </p:blipFill>
        <p:spPr bwMode="auto">
          <a:xfrm>
            <a:off x="330200" y="3175000"/>
            <a:ext cx="375607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681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3124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166"/>
          <a:stretch/>
        </p:blipFill>
        <p:spPr bwMode="auto">
          <a:xfrm>
            <a:off x="457200" y="500061"/>
            <a:ext cx="4509270" cy="86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613" r="32079"/>
          <a:stretch/>
        </p:blipFill>
        <p:spPr bwMode="auto">
          <a:xfrm>
            <a:off x="451235" y="2895600"/>
            <a:ext cx="2749165" cy="78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72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228600"/>
            <a:ext cx="9114614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034" y="2743200"/>
            <a:ext cx="4500166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548059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64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39200" cy="278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972" y="4038600"/>
            <a:ext cx="889882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" y="609600"/>
            <a:ext cx="900684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324" y="3444240"/>
            <a:ext cx="840411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59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6837610" cy="174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0569307"/>
              </p:ext>
            </p:extLst>
          </p:nvPr>
        </p:nvGraphicFramePr>
        <p:xfrm>
          <a:off x="457200" y="2362200"/>
          <a:ext cx="8229600" cy="24342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  <a:gridCol w="1325880"/>
                <a:gridCol w="1965960"/>
                <a:gridCol w="1996440"/>
                <a:gridCol w="129540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standard form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degree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coefficients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leading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coefficient,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terms</a:t>
                      </a:r>
                    </a:p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0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84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7310855"/>
              </p:ext>
            </p:extLst>
          </p:nvPr>
        </p:nvGraphicFramePr>
        <p:xfrm>
          <a:off x="304800" y="2362200"/>
          <a:ext cx="8229600" cy="4306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  <a:gridCol w="1325880"/>
                <a:gridCol w="1965960"/>
                <a:gridCol w="1996440"/>
                <a:gridCol w="1295400"/>
              </a:tblGrid>
              <a:tr h="15628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standard form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degree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coefficients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leading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coefficient,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terms</a:t>
                      </a:r>
                    </a:p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5046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308487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90600"/>
            <a:ext cx="1676400" cy="4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990600"/>
            <a:ext cx="2635956" cy="43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676400"/>
            <a:ext cx="3572935" cy="50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600200"/>
            <a:ext cx="3200401" cy="50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930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9960"/>
          <a:stretch/>
        </p:blipFill>
        <p:spPr bwMode="auto">
          <a:xfrm>
            <a:off x="175189" y="1676399"/>
            <a:ext cx="8206811" cy="362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>
                <a:solidFill>
                  <a:schemeClr val="tx1"/>
                </a:solidFill>
                <a:effectLst/>
              </a:rPr>
              <a:t>To add polynomials, add the coefficients of the like terms.</a:t>
            </a:r>
            <a:br>
              <a:rPr lang="en-US" b="0" dirty="0" smtClean="0">
                <a:solidFill>
                  <a:schemeClr val="tx1"/>
                </a:solidFill>
                <a:effectLst/>
              </a:rPr>
            </a:br>
            <a:endParaRPr lang="en-US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>
                <a:solidFill>
                  <a:schemeClr val="tx1"/>
                </a:solidFill>
                <a:effectLst/>
              </a:rPr>
              <a:t>To subtract a polynomial, we add its additive inverse.</a:t>
            </a:r>
            <a:br>
              <a:rPr lang="en-US" b="0" dirty="0" smtClean="0">
                <a:solidFill>
                  <a:schemeClr val="tx1"/>
                </a:solidFill>
                <a:effectLst/>
              </a:rPr>
            </a:br>
            <a:endParaRPr lang="en-US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58" y="2362200"/>
            <a:ext cx="867205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1905000" cy="59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197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5305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54363"/>
            <a:ext cx="52006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24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59</Words>
  <Application>Microsoft Office PowerPoint</Application>
  <PresentationFormat>On-screen Show (4:3)</PresentationFormat>
  <Paragraphs>19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 To add polynomials, add the coefficients of the like terms. </vt:lpstr>
      <vt:lpstr> To subtract a polynomial, we add its additive inverse. </vt:lpstr>
      <vt:lpstr>Slide 9</vt:lpstr>
      <vt:lpstr>Slide 10</vt:lpstr>
      <vt:lpstr>Slide 11</vt:lpstr>
      <vt:lpstr>Slide 12</vt:lpstr>
      <vt:lpstr>Slide 13</vt:lpstr>
      <vt:lpstr>Multiply Polynomials</vt:lpstr>
      <vt:lpstr>FOIL method</vt:lpstr>
      <vt:lpstr>Slide 16</vt:lpstr>
      <vt:lpstr>Slide 17</vt:lpstr>
      <vt:lpstr>Slide 18</vt:lpstr>
      <vt:lpstr>Slide 19</vt:lpstr>
      <vt:lpstr> 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Fariha Yasmin</dc:creator>
  <cp:lastModifiedBy>YUC</cp:lastModifiedBy>
  <cp:revision>56</cp:revision>
  <dcterms:created xsi:type="dcterms:W3CDTF">2011-09-14T07:12:56Z</dcterms:created>
  <dcterms:modified xsi:type="dcterms:W3CDTF">2015-03-08T10:05:58Z</dcterms:modified>
</cp:coreProperties>
</file>