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92" r:id="rId3"/>
    <p:sldId id="258" r:id="rId4"/>
    <p:sldId id="272" r:id="rId5"/>
    <p:sldId id="299" r:id="rId6"/>
    <p:sldId id="275" r:id="rId7"/>
    <p:sldId id="269" r:id="rId8"/>
    <p:sldId id="276" r:id="rId9"/>
    <p:sldId id="285" r:id="rId10"/>
    <p:sldId id="291" r:id="rId11"/>
  </p:sldIdLst>
  <p:sldSz cx="9144000" cy="6858000" type="screen4x3"/>
  <p:notesSz cx="6858000" cy="9144000"/>
  <p:defaultTextStyle>
    <a:defPPr>
      <a:defRPr lang="en-US"/>
    </a:defPPr>
    <a:lvl1pPr algn="l" rtl="0" fontAlgn="base">
      <a:spcBef>
        <a:spcPct val="0"/>
      </a:spcBef>
      <a:spcAft>
        <a:spcPct val="0"/>
      </a:spcAft>
      <a:defRPr sz="2000" kern="1200">
        <a:solidFill>
          <a:schemeClr val="accent2"/>
        </a:solidFill>
        <a:latin typeface="Arial" charset="0"/>
        <a:ea typeface="+mn-ea"/>
        <a:cs typeface="+mn-cs"/>
      </a:defRPr>
    </a:lvl1pPr>
    <a:lvl2pPr marL="457200" algn="l" rtl="0" fontAlgn="base">
      <a:spcBef>
        <a:spcPct val="0"/>
      </a:spcBef>
      <a:spcAft>
        <a:spcPct val="0"/>
      </a:spcAft>
      <a:defRPr sz="2000" kern="1200">
        <a:solidFill>
          <a:schemeClr val="accent2"/>
        </a:solidFill>
        <a:latin typeface="Arial" charset="0"/>
        <a:ea typeface="+mn-ea"/>
        <a:cs typeface="+mn-cs"/>
      </a:defRPr>
    </a:lvl2pPr>
    <a:lvl3pPr marL="914400" algn="l" rtl="0" fontAlgn="base">
      <a:spcBef>
        <a:spcPct val="0"/>
      </a:spcBef>
      <a:spcAft>
        <a:spcPct val="0"/>
      </a:spcAft>
      <a:defRPr sz="2000" kern="1200">
        <a:solidFill>
          <a:schemeClr val="accent2"/>
        </a:solidFill>
        <a:latin typeface="Arial" charset="0"/>
        <a:ea typeface="+mn-ea"/>
        <a:cs typeface="+mn-cs"/>
      </a:defRPr>
    </a:lvl3pPr>
    <a:lvl4pPr marL="1371600" algn="l" rtl="0" fontAlgn="base">
      <a:spcBef>
        <a:spcPct val="0"/>
      </a:spcBef>
      <a:spcAft>
        <a:spcPct val="0"/>
      </a:spcAft>
      <a:defRPr sz="2000" kern="1200">
        <a:solidFill>
          <a:schemeClr val="accent2"/>
        </a:solidFill>
        <a:latin typeface="Arial" charset="0"/>
        <a:ea typeface="+mn-ea"/>
        <a:cs typeface="+mn-cs"/>
      </a:defRPr>
    </a:lvl4pPr>
    <a:lvl5pPr marL="1828800" algn="l" rtl="0" fontAlgn="base">
      <a:spcBef>
        <a:spcPct val="0"/>
      </a:spcBef>
      <a:spcAft>
        <a:spcPct val="0"/>
      </a:spcAft>
      <a:defRPr sz="2000" kern="1200">
        <a:solidFill>
          <a:schemeClr val="accent2"/>
        </a:solidFill>
        <a:latin typeface="Arial" charset="0"/>
        <a:ea typeface="+mn-ea"/>
        <a:cs typeface="+mn-cs"/>
      </a:defRPr>
    </a:lvl5pPr>
    <a:lvl6pPr marL="2286000" algn="l" defTabSz="914400" rtl="0" eaLnBrk="1" latinLnBrk="0" hangingPunct="1">
      <a:defRPr sz="2000" kern="1200">
        <a:solidFill>
          <a:schemeClr val="accent2"/>
        </a:solidFill>
        <a:latin typeface="Arial" charset="0"/>
        <a:ea typeface="+mn-ea"/>
        <a:cs typeface="+mn-cs"/>
      </a:defRPr>
    </a:lvl6pPr>
    <a:lvl7pPr marL="2743200" algn="l" defTabSz="914400" rtl="0" eaLnBrk="1" latinLnBrk="0" hangingPunct="1">
      <a:defRPr sz="2000" kern="1200">
        <a:solidFill>
          <a:schemeClr val="accent2"/>
        </a:solidFill>
        <a:latin typeface="Arial" charset="0"/>
        <a:ea typeface="+mn-ea"/>
        <a:cs typeface="+mn-cs"/>
      </a:defRPr>
    </a:lvl7pPr>
    <a:lvl8pPr marL="3200400" algn="l" defTabSz="914400" rtl="0" eaLnBrk="1" latinLnBrk="0" hangingPunct="1">
      <a:defRPr sz="2000" kern="1200">
        <a:solidFill>
          <a:schemeClr val="accent2"/>
        </a:solidFill>
        <a:latin typeface="Arial" charset="0"/>
        <a:ea typeface="+mn-ea"/>
        <a:cs typeface="+mn-cs"/>
      </a:defRPr>
    </a:lvl8pPr>
    <a:lvl9pPr marL="3657600" algn="l" defTabSz="914400" rtl="0" eaLnBrk="1" latinLnBrk="0" hangingPunct="1">
      <a:defRPr sz="2000" kern="1200">
        <a:solidFill>
          <a:schemeClr val="accent2"/>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60093"/>
    <a:srgbClr val="006600"/>
    <a:srgbClr val="FF3300"/>
    <a:srgbClr val="CC0099"/>
    <a:srgbClr val="3366FF"/>
    <a:srgbClr val="339966"/>
    <a:srgbClr val="6633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50" d="100"/>
          <a:sy n="50" d="100"/>
        </p:scale>
        <p:origin x="-1253" y="-7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F0CD8E4-184D-4F4B-A998-B8623DD67CA5}" type="datetimeFigureOut">
              <a:rPr lang="en-US" smtClean="0"/>
              <a:pPr/>
              <a:t>2/8/2014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F0E7135-C969-4F9B-83A2-62BAD75E2F32}" type="slidenum">
              <a:rPr lang="en-US" smtClean="0"/>
              <a:pPr/>
              <a:t>‹#›</a:t>
            </a:fld>
            <a:endParaRPr lang="en-US"/>
          </a:p>
        </p:txBody>
      </p:sp>
    </p:spTree>
    <p:extLst>
      <p:ext uri="{BB962C8B-B14F-4D97-AF65-F5344CB8AC3E}">
        <p14:creationId xmlns:p14="http://schemas.microsoft.com/office/powerpoint/2010/main" val="14814803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CBB7DA7-036E-403E-861C-A43CE02C76BB}" type="slidenum">
              <a:rPr lang="en-US"/>
              <a:pPr/>
              <a:t>7</a:t>
            </a:fld>
            <a:endParaRPr lang="en-US"/>
          </a:p>
        </p:txBody>
      </p:sp>
      <p:sp>
        <p:nvSpPr>
          <p:cNvPr id="295938" name="Rectangle 2"/>
          <p:cNvSpPr>
            <a:spLocks noGrp="1" noRot="1" noChangeAspect="1" noChangeArrowheads="1" noTextEdit="1"/>
          </p:cNvSpPr>
          <p:nvPr>
            <p:ph type="sldImg"/>
          </p:nvPr>
        </p:nvSpPr>
        <p:spPr>
          <a:ln/>
        </p:spPr>
      </p:sp>
      <p:sp>
        <p:nvSpPr>
          <p:cNvPr id="295939" name="Rectangle 3"/>
          <p:cNvSpPr>
            <a:spLocks noGrp="1" noChangeArrowheads="1"/>
          </p:cNvSpPr>
          <p:nvPr>
            <p:ph type="body" idx="1"/>
          </p:nvPr>
        </p:nvSpPr>
        <p:spPr/>
        <p:txBody>
          <a:bodyPr/>
          <a:lstStyle/>
          <a:p>
            <a:r>
              <a:rPr lang="en-US"/>
              <a:t>These photographs above give you some idea of the relative sizes of some different units of volume. a) The volume of 20 drops of liquid from a medicine dropper is approximately 1 mL. b) A sugar cube is 1 cm on each edge and has a volume of 1 cm</a:t>
            </a:r>
            <a:r>
              <a:rPr lang="en-US" baseline="30000"/>
              <a:t>3</a:t>
            </a:r>
            <a:r>
              <a:rPr lang="en-US"/>
              <a:t>. Note that 1 mL is the same as 1 cm</a:t>
            </a:r>
            <a:r>
              <a:rPr lang="en-US" baseline="30000"/>
              <a:t>3</a:t>
            </a:r>
            <a:r>
              <a:rPr lang="en-US"/>
              <a:t>. c) A gallon of milk has about twice the volume of a 2-L bottle of soda. </a:t>
            </a:r>
            <a:r>
              <a:rPr lang="en-US" b="1"/>
              <a:t>Calculating </a:t>
            </a:r>
            <a:r>
              <a:rPr lang="en-US" b="1" i="1"/>
              <a:t>How many cubic centimeters are in 2 liters?</a:t>
            </a:r>
          </a:p>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B6CDC9D-0B39-4F5F-90EC-ACD0340FA237}" type="slidenum">
              <a:rPr lang="en-US"/>
              <a:pPr/>
              <a:t>8</a:t>
            </a:fld>
            <a:endParaRPr lang="en-US"/>
          </a:p>
        </p:txBody>
      </p:sp>
      <p:sp>
        <p:nvSpPr>
          <p:cNvPr id="124930" name="Rectangle 2"/>
          <p:cNvSpPr>
            <a:spLocks noGrp="1" noRot="1" noChangeAspect="1" noChangeArrowheads="1" noTextEdit="1"/>
          </p:cNvSpPr>
          <p:nvPr>
            <p:ph type="sldImg"/>
          </p:nvPr>
        </p:nvSpPr>
        <p:spPr>
          <a:ln/>
        </p:spPr>
      </p:sp>
      <p:sp>
        <p:nvSpPr>
          <p:cNvPr id="124931" name="Rectangle 3"/>
          <p:cNvSpPr>
            <a:spLocks noGrp="1" noChangeArrowheads="1"/>
          </p:cNvSpPr>
          <p:nvPr>
            <p:ph type="body" idx="1"/>
          </p:nvPr>
        </p:nvSpPr>
        <p:spPr/>
        <p:txBody>
          <a:bodyPr/>
          <a:lstStyle/>
          <a:p>
            <a:pPr eaLnBrk="0" hangingPunct="0">
              <a:spcBef>
                <a:spcPct val="0"/>
              </a:spcBef>
            </a:pPr>
            <a:r>
              <a:rPr lang="en-US">
                <a:solidFill>
                  <a:srgbClr val="000000"/>
                </a:solidFill>
              </a:rPr>
              <a:t>Thermometers are used to measure temperature. a) A liquid-in-glass thermometer contains alcohol or mineral spirits. b) A dial thermometer contains a coiled bimetallic strip. c) A Galileo thermometer contains several glass bulbs that are calibrated to sink or float depending on the temperature. The Galileo thermometer shown uses the Fahrenheit scale, which sets the freezing point of water at 32°F and the boiling point of water at 212°F.</a:t>
            </a:r>
          </a:p>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E9BE412-DC7B-492E-A63D-DF16F125C6E8}" type="slidenum">
              <a:rPr lang="en-US"/>
              <a:pPr/>
              <a:t>9</a:t>
            </a:fld>
            <a:endParaRPr lang="en-US"/>
          </a:p>
        </p:txBody>
      </p:sp>
      <p:sp>
        <p:nvSpPr>
          <p:cNvPr id="302082" name="Rectangle 2"/>
          <p:cNvSpPr>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302083"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A63B3F6-856B-4C30-9D65-6AC61DF47AF0}" type="slidenum">
              <a:rPr lang="en-US"/>
              <a:pPr/>
              <a:t>10</a:t>
            </a:fld>
            <a:endParaRPr lang="en-US"/>
          </a:p>
        </p:txBody>
      </p:sp>
      <p:sp>
        <p:nvSpPr>
          <p:cNvPr id="442370" name="Rectangle 2"/>
          <p:cNvSpPr>
            <a:spLocks noGrp="1" noRot="1" noChangeAspect="1" noChangeArrowheads="1" noTextEdit="1"/>
          </p:cNvSpPr>
          <p:nvPr>
            <p:ph type="sldImg"/>
          </p:nvPr>
        </p:nvSpPr>
        <p:spPr>
          <a:ln/>
        </p:spPr>
      </p:sp>
      <p:sp>
        <p:nvSpPr>
          <p:cNvPr id="442371" name="Rectangle 3"/>
          <p:cNvSpPr>
            <a:spLocks noGrp="1" noChangeArrowheads="1"/>
          </p:cNvSpPr>
          <p:nvPr>
            <p:ph type="body" idx="1"/>
          </p:nvPr>
        </p:nvSpPr>
        <p:spPr>
          <a:xfrm>
            <a:off x="685800" y="4343400"/>
            <a:ext cx="5486400" cy="4114800"/>
          </a:xfrm>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6F30C58-8428-494C-B23F-0CC130945473}"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31C7BDD-1D9E-43E5-A777-A5DE44664C61}"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8CD8D21-1915-4EB2-A342-313E25E9F4F5}"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cSld name="1_Title Slide">
    <p:spTree>
      <p:nvGrpSpPr>
        <p:cNvPr id="1" name=""/>
        <p:cNvGrpSpPr/>
        <p:nvPr/>
      </p:nvGrpSpPr>
      <p:grpSpPr>
        <a:xfrm>
          <a:off x="0" y="0"/>
          <a:ext cx="0" cy="0"/>
          <a:chOff x="0" y="0"/>
          <a:chExt cx="0" cy="0"/>
        </a:xfrm>
      </p:grpSpPr>
      <p:sp>
        <p:nvSpPr>
          <p:cNvPr id="440322" name="Rectangle 2"/>
          <p:cNvSpPr>
            <a:spLocks noGrp="1" noChangeArrowheads="1"/>
          </p:cNvSpPr>
          <p:nvPr>
            <p:ph type="ctrTitle"/>
          </p:nvPr>
        </p:nvSpPr>
        <p:spPr>
          <a:xfrm>
            <a:off x="0" y="2741613"/>
            <a:ext cx="9144000" cy="609600"/>
          </a:xfrm>
        </p:spPr>
        <p:txBody>
          <a:bodyPr anchorCtr="1"/>
          <a:lstStyle>
            <a:lvl1pPr algn="ctr" fontAlgn="ctr">
              <a:defRPr sz="4000" b="1">
                <a:solidFill>
                  <a:schemeClr val="accent2"/>
                </a:solidFill>
                <a:latin typeface="Arial" charset="0"/>
              </a:defRPr>
            </a:lvl1pPr>
          </a:lstStyle>
          <a:p>
            <a:r>
              <a:rPr lang="en-US"/>
              <a:t>END SHOW</a:t>
            </a:r>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6667587-C2F7-4614-B0A7-189B93DE77B6}"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55DD59D-FE02-418F-B013-E6AB3E4E6001}"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46E57A0-968C-46C9-8AA7-EBD4F2B04F1C}"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E0C17E96-3F1A-405A-928B-CDEB49931ECF}"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14CB4A45-D356-4769-AFEC-56185CE096F3}"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2D69A7A7-1FA7-44B2-A115-55A9B807CFD9}"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A2497876-D612-4B44-BDAC-463342D52883}"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A4A040C8-9DA4-482B-8B1D-BDFB227829AA}"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tx1"/>
                </a:solidFill>
              </a:defRPr>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chemeClr val="tx1"/>
                </a:solidFill>
              </a:defRPr>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tx1"/>
                </a:solidFill>
              </a:defRPr>
            </a:lvl1pPr>
          </a:lstStyle>
          <a:p>
            <a:fld id="{91958E2A-679E-4E5D-9592-5E977BA361C3}"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13.jpeg"/><Relationship Id="rId4" Type="http://schemas.openxmlformats.org/officeDocument/2006/relationships/image" Target="../media/image12.png"/></Relationships>
</file>

<file path=ppt/slides/_rels/slide9.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Text Box 4"/>
          <p:cNvSpPr txBox="1">
            <a:spLocks noChangeArrowheads="1"/>
          </p:cNvSpPr>
          <p:nvPr/>
        </p:nvSpPr>
        <p:spPr bwMode="auto">
          <a:xfrm>
            <a:off x="152400" y="705683"/>
            <a:ext cx="8839200" cy="4247317"/>
          </a:xfrm>
          <a:prstGeom prst="rect">
            <a:avLst/>
          </a:prstGeom>
          <a:noFill/>
          <a:ln w="9525">
            <a:noFill/>
            <a:miter lim="800000"/>
            <a:headEnd/>
            <a:tailEnd/>
          </a:ln>
          <a:effectLst/>
        </p:spPr>
        <p:txBody>
          <a:bodyPr>
            <a:spAutoFit/>
          </a:bodyPr>
          <a:lstStyle/>
          <a:p>
            <a:pPr algn="ctr">
              <a:spcBef>
                <a:spcPts val="0"/>
              </a:spcBef>
            </a:pPr>
            <a:r>
              <a:rPr lang="en-US" sz="5400" b="1" dirty="0" smtClean="0">
                <a:solidFill>
                  <a:srgbClr val="FF0000"/>
                </a:solidFill>
              </a:rPr>
              <a:t>Chapter 1</a:t>
            </a:r>
            <a:endParaRPr lang="en-US" sz="3200" b="1" dirty="0" smtClean="0">
              <a:solidFill>
                <a:srgbClr val="FF0000"/>
              </a:solidFill>
            </a:endParaRPr>
          </a:p>
          <a:p>
            <a:pPr>
              <a:spcBef>
                <a:spcPts val="0"/>
              </a:spcBef>
            </a:pPr>
            <a:r>
              <a:rPr lang="en-US" sz="3200" dirty="0">
                <a:solidFill>
                  <a:schemeClr val="tx1"/>
                </a:solidFill>
              </a:rPr>
              <a:t>                          </a:t>
            </a:r>
            <a:r>
              <a:rPr lang="en-US" sz="3600" b="1" u="sng" dirty="0" smtClean="0">
                <a:solidFill>
                  <a:srgbClr val="006600"/>
                </a:solidFill>
              </a:rPr>
              <a:t>Measurement</a:t>
            </a:r>
            <a:r>
              <a:rPr lang="en-US" sz="4000" b="1" u="sng" dirty="0" smtClean="0">
                <a:solidFill>
                  <a:srgbClr val="006600"/>
                </a:solidFill>
              </a:rPr>
              <a:t> </a:t>
            </a:r>
            <a:endParaRPr lang="en-US" sz="3200" b="1" u="sng" dirty="0">
              <a:solidFill>
                <a:srgbClr val="006600"/>
              </a:solidFill>
            </a:endParaRPr>
          </a:p>
          <a:p>
            <a:pPr>
              <a:spcBef>
                <a:spcPts val="0"/>
              </a:spcBef>
            </a:pPr>
            <a:endParaRPr lang="en-US" sz="3200" b="1" dirty="0">
              <a:solidFill>
                <a:schemeClr val="tx1"/>
              </a:solidFill>
            </a:endParaRPr>
          </a:p>
          <a:p>
            <a:pPr>
              <a:spcBef>
                <a:spcPts val="0"/>
              </a:spcBef>
            </a:pPr>
            <a:r>
              <a:rPr lang="en-US" sz="2400" dirty="0"/>
              <a:t>In this chapter we will explore the following concepts:</a:t>
            </a:r>
          </a:p>
          <a:p>
            <a:pPr>
              <a:spcBef>
                <a:spcPts val="0"/>
              </a:spcBef>
            </a:pPr>
            <a:endParaRPr lang="en-US" sz="2400" dirty="0"/>
          </a:p>
          <a:p>
            <a:pPr>
              <a:spcBef>
                <a:spcPts val="0"/>
              </a:spcBef>
            </a:pPr>
            <a:r>
              <a:rPr lang="en-US" sz="2400" dirty="0"/>
              <a:t>1. Measurement of a physical parameter</a:t>
            </a:r>
          </a:p>
          <a:p>
            <a:pPr>
              <a:spcBef>
                <a:spcPts val="0"/>
              </a:spcBef>
            </a:pPr>
            <a:r>
              <a:rPr lang="en-US" sz="2400" dirty="0"/>
              <a:t>2. Units, systems of units</a:t>
            </a:r>
          </a:p>
          <a:p>
            <a:pPr>
              <a:spcBef>
                <a:spcPts val="0"/>
              </a:spcBef>
            </a:pPr>
            <a:r>
              <a:rPr lang="en-US" sz="2400" dirty="0"/>
              <a:t>3. Basic units in mechanics</a:t>
            </a:r>
          </a:p>
          <a:p>
            <a:pPr>
              <a:spcBef>
                <a:spcPts val="0"/>
              </a:spcBef>
            </a:pPr>
            <a:r>
              <a:rPr lang="en-US" sz="2400" dirty="0"/>
              <a:t>4. Changing </a:t>
            </a:r>
            <a:r>
              <a:rPr lang="en-US" sz="2400" dirty="0" smtClean="0"/>
              <a:t>units</a:t>
            </a:r>
            <a:endParaRPr lang="en-US" sz="24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1346" name="Rectangle 2"/>
          <p:cNvSpPr>
            <a:spLocks noGrp="1" noChangeArrowheads="1"/>
          </p:cNvSpPr>
          <p:nvPr>
            <p:ph type="ctrTitle"/>
          </p:nvPr>
        </p:nvSpPr>
        <p:spPr>
          <a:xfrm>
            <a:off x="1295400" y="2438400"/>
            <a:ext cx="6781800" cy="1066800"/>
          </a:xfrm>
          <a:noFill/>
        </p:spPr>
        <p:txBody>
          <a:bodyPr/>
          <a:lstStyle/>
          <a:p>
            <a:r>
              <a:rPr lang="en-US" sz="4400" dirty="0" smtClean="0">
                <a:solidFill>
                  <a:srgbClr val="FF0000"/>
                </a:solidFill>
              </a:rPr>
              <a:t>THE END</a:t>
            </a:r>
            <a:endParaRPr lang="en-US" sz="4400" dirty="0">
              <a:solidFill>
                <a:srgbClr val="FF0000"/>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6" descr="002"/>
          <p:cNvPicPr>
            <a:picLocks noChangeAspect="1" noChangeArrowheads="1"/>
          </p:cNvPicPr>
          <p:nvPr/>
        </p:nvPicPr>
        <p:blipFill>
          <a:blip r:embed="rId2" cstate="print"/>
          <a:srcRect l="914" t="14000" r="1250"/>
          <a:stretch>
            <a:fillRect/>
          </a:stretch>
        </p:blipFill>
        <p:spPr bwMode="auto">
          <a:xfrm>
            <a:off x="1772" y="1371600"/>
            <a:ext cx="9101470" cy="3657600"/>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Text Box 4"/>
          <p:cNvSpPr txBox="1">
            <a:spLocks noChangeArrowheads="1"/>
          </p:cNvSpPr>
          <p:nvPr/>
        </p:nvSpPr>
        <p:spPr bwMode="auto">
          <a:xfrm>
            <a:off x="838200" y="685800"/>
            <a:ext cx="7543800" cy="2862322"/>
          </a:xfrm>
          <a:prstGeom prst="rect">
            <a:avLst/>
          </a:prstGeom>
          <a:noFill/>
          <a:ln w="9525">
            <a:noFill/>
            <a:miter lim="800000"/>
            <a:headEnd/>
            <a:tailEnd/>
          </a:ln>
          <a:effectLst/>
        </p:spPr>
        <p:txBody>
          <a:bodyPr wrap="square">
            <a:spAutoFit/>
          </a:bodyPr>
          <a:lstStyle/>
          <a:p>
            <a:pPr>
              <a:spcBef>
                <a:spcPct val="50000"/>
              </a:spcBef>
            </a:pPr>
            <a:r>
              <a:rPr lang="en-US" sz="4000" b="1" dirty="0" smtClean="0">
                <a:solidFill>
                  <a:srgbClr val="C00000"/>
                </a:solidFill>
              </a:rPr>
              <a:t>International System of Units:</a:t>
            </a:r>
          </a:p>
          <a:p>
            <a:pPr>
              <a:spcBef>
                <a:spcPct val="50000"/>
              </a:spcBef>
            </a:pPr>
            <a:r>
              <a:rPr lang="en-US" dirty="0" smtClean="0"/>
              <a:t>These </a:t>
            </a:r>
            <a:r>
              <a:rPr lang="en-US" dirty="0"/>
              <a:t>parameters are </a:t>
            </a:r>
            <a:r>
              <a:rPr lang="en-US" b="1" dirty="0">
                <a:solidFill>
                  <a:schemeClr val="tx1"/>
                </a:solidFill>
              </a:rPr>
              <a:t>length, </a:t>
            </a:r>
            <a:r>
              <a:rPr lang="en-US" b="1" dirty="0" smtClean="0">
                <a:solidFill>
                  <a:schemeClr val="tx1"/>
                </a:solidFill>
              </a:rPr>
              <a:t>mass, and time.</a:t>
            </a:r>
          </a:p>
          <a:p>
            <a:pPr>
              <a:spcBef>
                <a:spcPct val="50000"/>
              </a:spcBef>
            </a:pPr>
            <a:r>
              <a:rPr lang="en-US" dirty="0" smtClean="0"/>
              <a:t>They </a:t>
            </a:r>
            <a:r>
              <a:rPr lang="en-US" dirty="0"/>
              <a:t>are known as </a:t>
            </a:r>
            <a:r>
              <a:rPr lang="en-US" b="1" dirty="0" smtClean="0">
                <a:solidFill>
                  <a:srgbClr val="FF0000"/>
                </a:solidFill>
              </a:rPr>
              <a:t>basic </a:t>
            </a:r>
            <a:r>
              <a:rPr lang="en-US" b="1" dirty="0">
                <a:solidFill>
                  <a:srgbClr val="FF0000"/>
                </a:solidFill>
              </a:rPr>
              <a:t>quantities.</a:t>
            </a:r>
            <a:endParaRPr lang="en-US" dirty="0">
              <a:solidFill>
                <a:srgbClr val="FF0000"/>
              </a:solidFill>
            </a:endParaRPr>
          </a:p>
          <a:p>
            <a:pPr>
              <a:spcBef>
                <a:spcPct val="50000"/>
              </a:spcBef>
            </a:pPr>
            <a:r>
              <a:rPr lang="en-US" dirty="0" smtClean="0"/>
              <a:t>In </a:t>
            </a:r>
            <a:r>
              <a:rPr lang="en-US" dirty="0"/>
              <a:t>this book we use the </a:t>
            </a:r>
            <a:r>
              <a:rPr lang="en-US" b="1" dirty="0">
                <a:solidFill>
                  <a:srgbClr val="FF0000"/>
                </a:solidFill>
              </a:rPr>
              <a:t>International System of Units (SI)</a:t>
            </a:r>
            <a:r>
              <a:rPr lang="en-US" dirty="0"/>
              <a:t>.</a:t>
            </a:r>
          </a:p>
          <a:p>
            <a:pPr>
              <a:spcBef>
                <a:spcPct val="50000"/>
              </a:spcBef>
            </a:pPr>
            <a:r>
              <a:rPr lang="en-US" dirty="0"/>
              <a:t>In this system the units for the base quantities are</a:t>
            </a:r>
            <a:r>
              <a:rPr lang="en-US" dirty="0" smtClean="0"/>
              <a:t>:</a:t>
            </a:r>
            <a:r>
              <a:rPr lang="en-US" dirty="0" smtClean="0">
                <a:solidFill>
                  <a:schemeClr val="tx1"/>
                </a:solidFill>
              </a:rPr>
              <a:t>                                                                                                                   		</a:t>
            </a:r>
            <a:endParaRPr lang="en-US" dirty="0">
              <a:solidFill>
                <a:srgbClr val="339966"/>
              </a:solidFill>
            </a:endParaRPr>
          </a:p>
        </p:txBody>
      </p:sp>
      <p:graphicFrame>
        <p:nvGraphicFramePr>
          <p:cNvPr id="7" name="Table 6"/>
          <p:cNvGraphicFramePr>
            <a:graphicFrameLocks noGrp="1"/>
          </p:cNvGraphicFramePr>
          <p:nvPr/>
        </p:nvGraphicFramePr>
        <p:xfrm>
          <a:off x="609600" y="3810000"/>
          <a:ext cx="7696200" cy="2407920"/>
        </p:xfrm>
        <a:graphic>
          <a:graphicData uri="http://schemas.openxmlformats.org/drawingml/2006/table">
            <a:tbl>
              <a:tblPr firstRow="1" bandRow="1">
                <a:tableStyleId>{E8B1032C-EA38-4F05-BA0D-38AFFFC7BED3}</a:tableStyleId>
              </a:tblPr>
              <a:tblGrid>
                <a:gridCol w="2565400"/>
                <a:gridCol w="2565400"/>
                <a:gridCol w="2565400"/>
              </a:tblGrid>
              <a:tr h="533400">
                <a:tc>
                  <a:txBody>
                    <a:bodyPr/>
                    <a:lstStyle/>
                    <a:p>
                      <a:pPr algn="ctr"/>
                      <a:r>
                        <a:rPr lang="en-US" sz="3200" b="1" u="sng" dirty="0" smtClean="0">
                          <a:solidFill>
                            <a:srgbClr val="C00000"/>
                          </a:solidFill>
                          <a:latin typeface="Times New Roman" pitchFamily="18" charset="0"/>
                          <a:cs typeface="Times New Roman" pitchFamily="18" charset="0"/>
                        </a:rPr>
                        <a:t>Parameter</a:t>
                      </a:r>
                      <a:endParaRPr lang="en-US" sz="3200" b="1" dirty="0">
                        <a:solidFill>
                          <a:srgbClr val="C00000"/>
                        </a:solidFill>
                        <a:latin typeface="Times New Roman" pitchFamily="18" charset="0"/>
                        <a:cs typeface="Times New Roman" pitchFamily="18" charset="0"/>
                      </a:endParaRPr>
                    </a:p>
                  </a:txBody>
                  <a:tcPr anchor="ctr"/>
                </a:tc>
                <a:tc>
                  <a:txBody>
                    <a:bodyPr/>
                    <a:lstStyle/>
                    <a:p>
                      <a:pPr algn="ctr"/>
                      <a:r>
                        <a:rPr lang="en-US" sz="3200" b="1" u="sng" dirty="0" smtClean="0">
                          <a:solidFill>
                            <a:srgbClr val="339966"/>
                          </a:solidFill>
                          <a:latin typeface="Times New Roman" pitchFamily="18" charset="0"/>
                          <a:cs typeface="Times New Roman" pitchFamily="18" charset="0"/>
                        </a:rPr>
                        <a:t>Unit Name</a:t>
                      </a:r>
                      <a:endParaRPr lang="en-US" sz="3200" b="1" dirty="0">
                        <a:solidFill>
                          <a:srgbClr val="339966"/>
                        </a:solidFill>
                        <a:latin typeface="Times New Roman" pitchFamily="18" charset="0"/>
                        <a:cs typeface="Times New Roman" pitchFamily="18" charset="0"/>
                      </a:endParaRPr>
                    </a:p>
                  </a:txBody>
                  <a:tcPr anchor="ctr"/>
                </a:tc>
                <a:tc>
                  <a:txBody>
                    <a:bodyPr/>
                    <a:lstStyle/>
                    <a:p>
                      <a:pPr algn="ctr"/>
                      <a:r>
                        <a:rPr lang="en-US" sz="3200" b="1" u="sng" dirty="0" smtClean="0">
                          <a:solidFill>
                            <a:srgbClr val="FF3300"/>
                          </a:solidFill>
                          <a:latin typeface="Times New Roman" pitchFamily="18" charset="0"/>
                          <a:cs typeface="Times New Roman" pitchFamily="18" charset="0"/>
                        </a:rPr>
                        <a:t>Symbol</a:t>
                      </a:r>
                      <a:endParaRPr lang="en-US" sz="3200" b="1" dirty="0">
                        <a:solidFill>
                          <a:srgbClr val="FF3300"/>
                        </a:solidFill>
                        <a:latin typeface="Times New Roman" pitchFamily="18" charset="0"/>
                        <a:cs typeface="Times New Roman" pitchFamily="18" charset="0"/>
                      </a:endParaRPr>
                    </a:p>
                  </a:txBody>
                  <a:tcPr anchor="ctr"/>
                </a:tc>
              </a:tr>
              <a:tr h="609600">
                <a:tc>
                  <a:txBody>
                    <a:bodyPr/>
                    <a:lstStyle/>
                    <a:p>
                      <a:pPr algn="ctr"/>
                      <a:r>
                        <a:rPr lang="en-US" sz="3200" b="1" dirty="0" smtClean="0">
                          <a:solidFill>
                            <a:srgbClr val="CC0099"/>
                          </a:solidFill>
                          <a:latin typeface="Times New Roman" pitchFamily="18" charset="0"/>
                          <a:cs typeface="Times New Roman" pitchFamily="18" charset="0"/>
                        </a:rPr>
                        <a:t>Length</a:t>
                      </a:r>
                      <a:endParaRPr lang="en-US" sz="3200" b="1" dirty="0">
                        <a:solidFill>
                          <a:srgbClr val="CC0099"/>
                        </a:solidFill>
                        <a:latin typeface="Times New Roman" pitchFamily="18" charset="0"/>
                        <a:cs typeface="Times New Roman" pitchFamily="18" charset="0"/>
                      </a:endParaRPr>
                    </a:p>
                  </a:txBody>
                  <a:tcPr anchor="ctr"/>
                </a:tc>
                <a:tc>
                  <a:txBody>
                    <a:bodyPr/>
                    <a:lstStyle/>
                    <a:p>
                      <a:pPr algn="ctr"/>
                      <a:r>
                        <a:rPr lang="en-US" sz="3200" b="1" dirty="0" smtClean="0">
                          <a:solidFill>
                            <a:srgbClr val="CC0099"/>
                          </a:solidFill>
                          <a:latin typeface="Times New Roman" pitchFamily="18" charset="0"/>
                          <a:cs typeface="Times New Roman" pitchFamily="18" charset="0"/>
                        </a:rPr>
                        <a:t>meter	</a:t>
                      </a:r>
                      <a:endParaRPr lang="en-US" sz="3200" b="1" dirty="0">
                        <a:solidFill>
                          <a:srgbClr val="CC0099"/>
                        </a:solidFill>
                        <a:latin typeface="Times New Roman" pitchFamily="18" charset="0"/>
                        <a:cs typeface="Times New Roman" pitchFamily="18" charset="0"/>
                      </a:endParaRPr>
                    </a:p>
                  </a:txBody>
                  <a:tcPr anchor="ctr"/>
                </a:tc>
                <a:tc>
                  <a:txBody>
                    <a:bodyPr/>
                    <a:lstStyle/>
                    <a:p>
                      <a:pPr algn="ctr"/>
                      <a:r>
                        <a:rPr lang="en-US" sz="3200" b="1" dirty="0" smtClean="0">
                          <a:solidFill>
                            <a:srgbClr val="CC0099"/>
                          </a:solidFill>
                          <a:latin typeface="Times New Roman" pitchFamily="18" charset="0"/>
                          <a:cs typeface="Times New Roman" pitchFamily="18" charset="0"/>
                        </a:rPr>
                        <a:t>m </a:t>
                      </a:r>
                      <a:endParaRPr lang="en-US" sz="3200" b="1" dirty="0">
                        <a:solidFill>
                          <a:srgbClr val="CC0099"/>
                        </a:solidFill>
                        <a:latin typeface="Times New Roman" pitchFamily="18" charset="0"/>
                        <a:cs typeface="Times New Roman" pitchFamily="18" charset="0"/>
                      </a:endParaRPr>
                    </a:p>
                  </a:txBody>
                  <a:tcPr anchor="ctr"/>
                </a:tc>
              </a:tr>
              <a:tr h="609600">
                <a:tc>
                  <a:txBody>
                    <a:bodyPr/>
                    <a:lstStyle/>
                    <a:p>
                      <a:pPr algn="ctr"/>
                      <a:r>
                        <a:rPr lang="en-US" sz="3200" b="1" dirty="0" smtClean="0">
                          <a:solidFill>
                            <a:srgbClr val="0070C0"/>
                          </a:solidFill>
                          <a:latin typeface="Times New Roman" pitchFamily="18" charset="0"/>
                          <a:cs typeface="Times New Roman" pitchFamily="18" charset="0"/>
                        </a:rPr>
                        <a:t>Mass </a:t>
                      </a:r>
                      <a:endParaRPr lang="en-US" sz="3200" b="1" dirty="0">
                        <a:solidFill>
                          <a:srgbClr val="0070C0"/>
                        </a:solidFill>
                        <a:latin typeface="Times New Roman" pitchFamily="18" charset="0"/>
                        <a:cs typeface="Times New Roman" pitchFamily="18" charset="0"/>
                      </a:endParaRPr>
                    </a:p>
                  </a:txBody>
                  <a:tcPr anchor="ctr"/>
                </a:tc>
                <a:tc>
                  <a:txBody>
                    <a:bodyPr/>
                    <a:lstStyle/>
                    <a:p>
                      <a:pPr algn="ctr"/>
                      <a:r>
                        <a:rPr lang="en-US" sz="3200" b="1" dirty="0" smtClean="0">
                          <a:solidFill>
                            <a:srgbClr val="0070C0"/>
                          </a:solidFill>
                          <a:latin typeface="Times New Roman" pitchFamily="18" charset="0"/>
                          <a:cs typeface="Times New Roman" pitchFamily="18" charset="0"/>
                        </a:rPr>
                        <a:t>kilogram</a:t>
                      </a:r>
                      <a:endParaRPr lang="en-US" sz="3200" b="1" dirty="0">
                        <a:solidFill>
                          <a:srgbClr val="0070C0"/>
                        </a:solidFill>
                        <a:latin typeface="Times New Roman" pitchFamily="18" charset="0"/>
                        <a:cs typeface="Times New Roman" pitchFamily="18" charset="0"/>
                      </a:endParaRPr>
                    </a:p>
                  </a:txBody>
                  <a:tcPr anchor="ctr"/>
                </a:tc>
                <a:tc>
                  <a:txBody>
                    <a:bodyPr/>
                    <a:lstStyle/>
                    <a:p>
                      <a:pPr marL="0" algn="ctr" defTabSz="914400" rtl="0" eaLnBrk="1" latinLnBrk="0" hangingPunct="1"/>
                      <a:r>
                        <a:rPr lang="en-US" sz="3200" b="1" kern="1200" dirty="0" smtClean="0">
                          <a:solidFill>
                            <a:srgbClr val="0070C0"/>
                          </a:solidFill>
                          <a:latin typeface="Times New Roman" pitchFamily="18" charset="0"/>
                          <a:cs typeface="Times New Roman" pitchFamily="18" charset="0"/>
                        </a:rPr>
                        <a:t>kg</a:t>
                      </a:r>
                      <a:endParaRPr lang="en-US" sz="3200" b="1" kern="1200" dirty="0" smtClean="0">
                        <a:solidFill>
                          <a:srgbClr val="0070C0"/>
                        </a:solidFill>
                        <a:latin typeface="Times New Roman" pitchFamily="18" charset="0"/>
                        <a:ea typeface="+mn-ea"/>
                        <a:cs typeface="Times New Roman" pitchFamily="18" charset="0"/>
                      </a:endParaRPr>
                    </a:p>
                  </a:txBody>
                  <a:tcPr anchor="ctr"/>
                </a:tc>
              </a:tr>
              <a:tr h="609600">
                <a:tc>
                  <a:txBody>
                    <a:bodyPr/>
                    <a:lstStyle/>
                    <a:p>
                      <a:pPr algn="ctr"/>
                      <a:r>
                        <a:rPr lang="en-US" sz="3200" b="1" dirty="0" smtClean="0">
                          <a:solidFill>
                            <a:srgbClr val="7030A0"/>
                          </a:solidFill>
                          <a:latin typeface="Times New Roman" pitchFamily="18" charset="0"/>
                          <a:cs typeface="Times New Roman" pitchFamily="18" charset="0"/>
                        </a:rPr>
                        <a:t>Time</a:t>
                      </a:r>
                      <a:endParaRPr lang="en-US" sz="3200" b="1" dirty="0">
                        <a:solidFill>
                          <a:srgbClr val="7030A0"/>
                        </a:solidFill>
                        <a:latin typeface="Times New Roman" pitchFamily="18" charset="0"/>
                        <a:cs typeface="Times New Roman" pitchFamily="18" charset="0"/>
                      </a:endParaRPr>
                    </a:p>
                  </a:txBody>
                  <a:tcPr anchor="ctr"/>
                </a:tc>
                <a:tc>
                  <a:txBody>
                    <a:bodyPr/>
                    <a:lstStyle/>
                    <a:p>
                      <a:pPr algn="ctr"/>
                      <a:r>
                        <a:rPr lang="en-US" sz="3200" b="1" dirty="0" smtClean="0">
                          <a:solidFill>
                            <a:srgbClr val="7030A0"/>
                          </a:solidFill>
                          <a:latin typeface="Times New Roman" pitchFamily="18" charset="0"/>
                          <a:cs typeface="Times New Roman" pitchFamily="18" charset="0"/>
                        </a:rPr>
                        <a:t>second</a:t>
                      </a:r>
                      <a:endParaRPr lang="en-US" sz="3200" b="1" dirty="0">
                        <a:solidFill>
                          <a:srgbClr val="7030A0"/>
                        </a:solidFill>
                        <a:latin typeface="Times New Roman" pitchFamily="18" charset="0"/>
                        <a:cs typeface="Times New Roman" pitchFamily="18" charset="0"/>
                      </a:endParaRPr>
                    </a:p>
                  </a:txBody>
                  <a:tcPr anchor="ctr"/>
                </a:tc>
                <a:tc>
                  <a:txBody>
                    <a:bodyPr/>
                    <a:lstStyle/>
                    <a:p>
                      <a:pPr marL="0" algn="ctr" defTabSz="914400" rtl="0" eaLnBrk="1" latinLnBrk="0" hangingPunct="1"/>
                      <a:r>
                        <a:rPr lang="en-US" sz="3200" b="1" kern="1200" dirty="0" smtClean="0">
                          <a:solidFill>
                            <a:srgbClr val="7030A0"/>
                          </a:solidFill>
                          <a:latin typeface="Times New Roman" pitchFamily="18" charset="0"/>
                          <a:cs typeface="Times New Roman" pitchFamily="18" charset="0"/>
                        </a:rPr>
                        <a:t>sec or s</a:t>
                      </a:r>
                      <a:endParaRPr lang="en-US" sz="3200" b="1" kern="1200" dirty="0" smtClean="0">
                        <a:solidFill>
                          <a:srgbClr val="7030A0"/>
                        </a:solidFill>
                        <a:latin typeface="Times New Roman" pitchFamily="18" charset="0"/>
                        <a:ea typeface="+mn-ea"/>
                        <a:cs typeface="Times New Roman" pitchFamily="18" charset="0"/>
                      </a:endParaRPr>
                    </a:p>
                  </a:txBody>
                  <a:tcPr anchor="ctr"/>
                </a:tc>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2" descr="009"/>
          <p:cNvPicPr>
            <a:picLocks noChangeAspect="1" noChangeArrowheads="1"/>
          </p:cNvPicPr>
          <p:nvPr/>
        </p:nvPicPr>
        <p:blipFill>
          <a:blip r:embed="rId2" cstate="print"/>
          <a:srcRect l="901" t="15000" r="1802" b="2500"/>
          <a:stretch>
            <a:fillRect/>
          </a:stretch>
        </p:blipFill>
        <p:spPr bwMode="auto">
          <a:xfrm>
            <a:off x="76200" y="152400"/>
            <a:ext cx="8977746" cy="2743200"/>
          </a:xfrm>
          <a:prstGeom prst="rect">
            <a:avLst/>
          </a:prstGeom>
          <a:noFill/>
        </p:spPr>
      </p:pic>
      <p:pic>
        <p:nvPicPr>
          <p:cNvPr id="13313" name="Picture 1"/>
          <p:cNvPicPr>
            <a:picLocks noChangeAspect="1" noChangeArrowheads="1"/>
          </p:cNvPicPr>
          <p:nvPr/>
        </p:nvPicPr>
        <p:blipFill>
          <a:blip r:embed="rId3" cstate="print">
            <a:lum contrast="10000"/>
          </a:blip>
          <a:srcRect/>
          <a:stretch>
            <a:fillRect/>
          </a:stretch>
        </p:blipFill>
        <p:spPr bwMode="auto">
          <a:xfrm>
            <a:off x="228600" y="3048000"/>
            <a:ext cx="8716462" cy="3657600"/>
          </a:xfrm>
          <a:prstGeom prst="rect">
            <a:avLst/>
          </a:prstGeom>
          <a:ln w="6350" cap="sq" cmpd="thickThin">
            <a:solidFill>
              <a:srgbClr val="000000"/>
            </a:solidFill>
            <a:prstDash val="solid"/>
            <a:miter lim="800000"/>
          </a:ln>
          <a:effectLst>
            <a:innerShdw blurRad="76200">
              <a:srgbClr val="000000"/>
            </a:innerShdw>
          </a:effec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2"/>
          <p:cNvPicPr>
            <a:picLocks noChangeAspect="1" noChangeArrowheads="1"/>
          </p:cNvPicPr>
          <p:nvPr/>
        </p:nvPicPr>
        <p:blipFill>
          <a:blip r:embed="rId2" cstate="print"/>
          <a:srcRect/>
          <a:stretch>
            <a:fillRect/>
          </a:stretch>
        </p:blipFill>
        <p:spPr bwMode="auto">
          <a:xfrm>
            <a:off x="187036" y="2133600"/>
            <a:ext cx="5070764" cy="1143000"/>
          </a:xfrm>
          <a:prstGeom prst="rect">
            <a:avLst/>
          </a:prstGeom>
          <a:noFill/>
          <a:ln w="9525">
            <a:noFill/>
            <a:miter lim="800000"/>
            <a:headEnd/>
            <a:tailEnd/>
          </a:ln>
          <a:effectLst/>
        </p:spPr>
      </p:pic>
      <p:pic>
        <p:nvPicPr>
          <p:cNvPr id="17411" name="Picture 3"/>
          <p:cNvPicPr>
            <a:picLocks noChangeAspect="1" noChangeArrowheads="1"/>
          </p:cNvPicPr>
          <p:nvPr/>
        </p:nvPicPr>
        <p:blipFill>
          <a:blip r:embed="rId3" cstate="print"/>
          <a:srcRect/>
          <a:stretch>
            <a:fillRect/>
          </a:stretch>
        </p:blipFill>
        <p:spPr bwMode="auto">
          <a:xfrm>
            <a:off x="228600" y="4191000"/>
            <a:ext cx="8534400" cy="1219200"/>
          </a:xfrm>
          <a:prstGeom prst="rect">
            <a:avLst/>
          </a:prstGeom>
          <a:noFill/>
          <a:ln w="9525">
            <a:noFill/>
            <a:miter lim="800000"/>
            <a:headEnd/>
            <a:tailEnd/>
          </a:ln>
          <a:effectLst/>
        </p:spPr>
      </p:pic>
      <p:sp>
        <p:nvSpPr>
          <p:cNvPr id="4" name="Rectangle 3"/>
          <p:cNvSpPr/>
          <p:nvPr/>
        </p:nvSpPr>
        <p:spPr>
          <a:xfrm>
            <a:off x="304800" y="152400"/>
            <a:ext cx="4724400" cy="830997"/>
          </a:xfrm>
          <a:prstGeom prst="rect">
            <a:avLst/>
          </a:prstGeom>
        </p:spPr>
        <p:txBody>
          <a:bodyPr wrap="square">
            <a:sp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sz="4800" b="1" dirty="0" smtClean="0">
                <a:ln w="11430"/>
                <a:solidFill>
                  <a:srgbClr val="C00000"/>
                </a:solidFill>
                <a:effectLst>
                  <a:outerShdw blurRad="50800" dist="39000" dir="5460000" algn="tl">
                    <a:srgbClr val="000000">
                      <a:alpha val="38000"/>
                    </a:srgbClr>
                  </a:outerShdw>
                </a:effectLst>
              </a:rPr>
              <a:t>Changing </a:t>
            </a:r>
            <a:r>
              <a:rPr lang="en-US" sz="4800" b="1" dirty="0">
                <a:ln w="11430"/>
                <a:solidFill>
                  <a:srgbClr val="C00000"/>
                </a:solidFill>
                <a:effectLst>
                  <a:outerShdw blurRad="50800" dist="39000" dir="5460000" algn="tl">
                    <a:srgbClr val="000000">
                      <a:alpha val="38000"/>
                    </a:srgbClr>
                  </a:outerShdw>
                </a:effectLst>
              </a:rPr>
              <a:t>Units</a:t>
            </a:r>
          </a:p>
        </p:txBody>
      </p:sp>
      <p:pic>
        <p:nvPicPr>
          <p:cNvPr id="35842" name="Picture 2" descr="http://cliparts101.com/files/988/65B8443FAF65C197941F846F9A9025C6/lrg_clock_sportstudio_design.png"/>
          <p:cNvPicPr>
            <a:picLocks noChangeAspect="1" noChangeArrowheads="1"/>
          </p:cNvPicPr>
          <p:nvPr/>
        </p:nvPicPr>
        <p:blipFill>
          <a:blip r:embed="rId4" cstate="print"/>
          <a:srcRect/>
          <a:stretch>
            <a:fillRect/>
          </a:stretch>
        </p:blipFill>
        <p:spPr bwMode="auto">
          <a:xfrm>
            <a:off x="5372100" y="228600"/>
            <a:ext cx="3429000" cy="3429000"/>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046"/>
          <p:cNvSpPr txBox="1">
            <a:spLocks noChangeArrowheads="1"/>
          </p:cNvSpPr>
          <p:nvPr/>
        </p:nvSpPr>
        <p:spPr>
          <a:xfrm>
            <a:off x="228600" y="228600"/>
            <a:ext cx="5562600" cy="5486400"/>
          </a:xfrm>
          <a:prstGeom prst="rect">
            <a:avLst/>
          </a:prstGeom>
        </p:spPr>
        <p:txBody>
          <a:bodyPr/>
          <a:lstStyle/>
          <a:p>
            <a:pPr marL="742950" marR="0" lvl="1" indent="-285750" algn="l" defTabSz="914400" rtl="0" eaLnBrk="1" fontAlgn="base" latinLnBrk="0" hangingPunct="1">
              <a:lnSpc>
                <a:spcPct val="100000"/>
              </a:lnSpc>
              <a:spcBef>
                <a:spcPct val="20000"/>
              </a:spcBef>
              <a:spcAft>
                <a:spcPct val="0"/>
              </a:spcAft>
              <a:buClrTx/>
              <a:buSzTx/>
              <a:tabLst/>
              <a:defRPr/>
            </a:pPr>
            <a:r>
              <a:rPr kumimoji="0" lang="en-US" sz="4000" b="1" i="0" u="none" strike="noStrike" kern="0" cap="none" spc="0" normalizeH="0" baseline="0" noProof="0" dirty="0" smtClean="0">
                <a:ln>
                  <a:noFill/>
                </a:ln>
                <a:solidFill>
                  <a:srgbClr val="C00000"/>
                </a:solidFill>
                <a:effectLst/>
                <a:uLnTx/>
                <a:uFillTx/>
                <a:latin typeface="Times New Roman" pitchFamily="18" charset="0"/>
                <a:cs typeface="Times New Roman" pitchFamily="18" charset="0"/>
              </a:rPr>
              <a:t>Units of Volume:</a:t>
            </a:r>
          </a:p>
          <a:p>
            <a:pPr marL="228600" indent="-228600">
              <a:spcBef>
                <a:spcPct val="20000"/>
              </a:spcBef>
              <a:buFontTx/>
              <a:buChar char="•"/>
              <a:defRPr/>
            </a:pPr>
            <a:r>
              <a:rPr kumimoji="0" lang="en-US" sz="2800" b="1" i="0" u="none" strike="noStrike" kern="0" cap="none" spc="0" normalizeH="0" baseline="0" noProof="0" dirty="0" smtClean="0">
                <a:ln>
                  <a:noFill/>
                </a:ln>
                <a:solidFill>
                  <a:srgbClr val="006600"/>
                </a:solidFill>
                <a:effectLst/>
                <a:uLnTx/>
                <a:uFillTx/>
                <a:latin typeface="Times New Roman" pitchFamily="18" charset="0"/>
                <a:cs typeface="Times New Roman" pitchFamily="18" charset="0"/>
              </a:rPr>
              <a:t>The SI unit of volume is the </a:t>
            </a:r>
            <a:r>
              <a:rPr kumimoji="0" lang="en-US" sz="2800" b="1" i="0" u="sng" strike="noStrike" kern="0" cap="none" spc="0" normalizeH="0" baseline="0" noProof="0" dirty="0" smtClean="0">
                <a:ln>
                  <a:noFill/>
                </a:ln>
                <a:solidFill>
                  <a:srgbClr val="006600"/>
                </a:solidFill>
                <a:effectLst/>
                <a:uLnTx/>
                <a:uFillTx/>
                <a:latin typeface="Times New Roman" pitchFamily="18" charset="0"/>
                <a:cs typeface="Times New Roman" pitchFamily="18" charset="0"/>
              </a:rPr>
              <a:t>cubic meter (m)</a:t>
            </a:r>
            <a:r>
              <a:rPr kumimoji="0" lang="en-US" sz="2800" b="1" i="0" u="sng" strike="noStrike" kern="0" cap="none" spc="0" normalizeH="0" baseline="30000" noProof="0" dirty="0" smtClean="0">
                <a:ln>
                  <a:noFill/>
                </a:ln>
                <a:solidFill>
                  <a:srgbClr val="006600"/>
                </a:solidFill>
                <a:effectLst/>
                <a:uLnTx/>
                <a:uFillTx/>
                <a:latin typeface="Times New Roman" pitchFamily="18" charset="0"/>
                <a:cs typeface="Times New Roman" pitchFamily="18" charset="0"/>
              </a:rPr>
              <a:t>3</a:t>
            </a:r>
            <a:r>
              <a:rPr kumimoji="0" lang="en-US" sz="2800" b="1" i="0" u="sng" strike="noStrike" kern="0" cap="none" spc="0" normalizeH="0" baseline="0" noProof="0" dirty="0" smtClean="0">
                <a:ln>
                  <a:noFill/>
                </a:ln>
                <a:solidFill>
                  <a:srgbClr val="006600"/>
                </a:solidFill>
                <a:effectLst/>
                <a:uLnTx/>
                <a:uFillTx/>
                <a:latin typeface="Times New Roman" pitchFamily="18" charset="0"/>
                <a:cs typeface="Times New Roman" pitchFamily="18" charset="0"/>
              </a:rPr>
              <a:t>.</a:t>
            </a:r>
          </a:p>
          <a:p>
            <a:pPr marL="228600" indent="-228600">
              <a:spcBef>
                <a:spcPct val="20000"/>
              </a:spcBef>
              <a:defRPr/>
            </a:pPr>
            <a:endParaRPr kumimoji="0" lang="en-US" sz="2800" b="0" i="0" u="none" strike="noStrike" kern="0" cap="none" spc="0" normalizeH="0" baseline="0" noProof="0" dirty="0" smtClean="0">
              <a:ln>
                <a:noFill/>
              </a:ln>
              <a:solidFill>
                <a:schemeClr val="tx1"/>
              </a:solidFill>
              <a:effectLst/>
              <a:uLnTx/>
              <a:uFillTx/>
              <a:latin typeface="Times New Roman" pitchFamily="18" charset="0"/>
              <a:cs typeface="Times New Roman" pitchFamily="18" charset="0"/>
            </a:endParaRPr>
          </a:p>
          <a:p>
            <a:pPr marL="228600" indent="-228600">
              <a:spcBef>
                <a:spcPct val="20000"/>
              </a:spcBef>
              <a:buFontTx/>
              <a:buChar char="•"/>
              <a:defRPr/>
            </a:pPr>
            <a:r>
              <a:rPr kumimoji="0" lang="en-US" sz="2800" b="0" i="0" u="none" strike="noStrike" kern="0" cap="none" spc="0" normalizeH="0" baseline="0" noProof="0" dirty="0" smtClean="0">
                <a:ln>
                  <a:noFill/>
                </a:ln>
                <a:solidFill>
                  <a:schemeClr val="tx1"/>
                </a:solidFill>
                <a:effectLst/>
                <a:uLnTx/>
                <a:uFillTx/>
                <a:latin typeface="Times New Roman" pitchFamily="18" charset="0"/>
                <a:cs typeface="Times New Roman" pitchFamily="18" charset="0"/>
              </a:rPr>
              <a:t>A more convenient unit of volume for everyday use is the liter, a non-SI unit.</a:t>
            </a:r>
          </a:p>
          <a:p>
            <a:pPr marL="228600" indent="-228600">
              <a:spcBef>
                <a:spcPct val="20000"/>
              </a:spcBef>
              <a:defRPr/>
            </a:pPr>
            <a:endParaRPr kumimoji="0" lang="en-US" sz="2800" b="0" i="0" u="none" strike="noStrike" kern="0" cap="none" spc="0" normalizeH="0" baseline="0" noProof="0" dirty="0" smtClean="0">
              <a:ln>
                <a:noFill/>
              </a:ln>
              <a:solidFill>
                <a:schemeClr val="tx1"/>
              </a:solidFill>
              <a:effectLst/>
              <a:uLnTx/>
              <a:uFillTx/>
              <a:latin typeface="Times New Roman" pitchFamily="18" charset="0"/>
              <a:cs typeface="Times New Roman" pitchFamily="18" charset="0"/>
            </a:endParaRPr>
          </a:p>
          <a:p>
            <a:pPr marL="228600" indent="-228600">
              <a:spcBef>
                <a:spcPct val="20000"/>
              </a:spcBef>
              <a:buFontTx/>
              <a:buChar char="•"/>
              <a:defRPr/>
            </a:pPr>
            <a:r>
              <a:rPr kumimoji="0" lang="en-US" sz="2800" b="0" i="0" u="none" strike="noStrike" kern="0" cap="none" spc="0" normalizeH="0" baseline="0" noProof="0" dirty="0" smtClean="0">
                <a:ln>
                  <a:noFill/>
                </a:ln>
                <a:solidFill>
                  <a:schemeClr val="tx1"/>
                </a:solidFill>
                <a:effectLst/>
                <a:uLnTx/>
                <a:uFillTx/>
                <a:latin typeface="Times New Roman" pitchFamily="18" charset="0"/>
                <a:cs typeface="Times New Roman" pitchFamily="18" charset="0"/>
              </a:rPr>
              <a:t>A liter (L) is the volume of a cube that is 10 centimeters (10 cm) along each edge.</a:t>
            </a:r>
          </a:p>
        </p:txBody>
      </p:sp>
      <p:pic>
        <p:nvPicPr>
          <p:cNvPr id="34818" name="Picture 2" descr="http://technabob.com/blog/wp-content/uploads/2008/10/v_cubes.jpg"/>
          <p:cNvPicPr>
            <a:picLocks noChangeAspect="1" noChangeArrowheads="1"/>
          </p:cNvPicPr>
          <p:nvPr/>
        </p:nvPicPr>
        <p:blipFill>
          <a:blip r:embed="rId2" cstate="print"/>
          <a:srcRect l="3272" t="39702" r="54192" b="10670"/>
          <a:stretch>
            <a:fillRect/>
          </a:stretch>
        </p:blipFill>
        <p:spPr bwMode="auto">
          <a:xfrm>
            <a:off x="7010400" y="457200"/>
            <a:ext cx="1981200" cy="1905000"/>
          </a:xfrm>
          <a:prstGeom prst="rect">
            <a:avLst/>
          </a:prstGeom>
          <a:noFill/>
        </p:spPr>
      </p:pic>
      <p:pic>
        <p:nvPicPr>
          <p:cNvPr id="34822" name="Picture 6" descr="http://www.auravita.com/prodimages/gbrt/gbrt10689_2.jpg"/>
          <p:cNvPicPr>
            <a:picLocks noChangeAspect="1" noChangeArrowheads="1"/>
          </p:cNvPicPr>
          <p:nvPr/>
        </p:nvPicPr>
        <p:blipFill>
          <a:blip r:embed="rId3" cstate="print"/>
          <a:srcRect/>
          <a:stretch>
            <a:fillRect/>
          </a:stretch>
        </p:blipFill>
        <p:spPr bwMode="auto">
          <a:xfrm>
            <a:off x="5519478" y="2362200"/>
            <a:ext cx="3624522" cy="4170475"/>
          </a:xfrm>
          <a:prstGeom prst="rect">
            <a:avLst/>
          </a:prstGeom>
          <a:noFill/>
        </p:spPr>
      </p:pic>
      <p:sp>
        <p:nvSpPr>
          <p:cNvPr id="5" name="Rectangle 4"/>
          <p:cNvSpPr/>
          <p:nvPr/>
        </p:nvSpPr>
        <p:spPr>
          <a:xfrm>
            <a:off x="0" y="5791200"/>
            <a:ext cx="7010400" cy="523220"/>
          </a:xfrm>
          <a:prstGeom prst="rect">
            <a:avLst/>
          </a:prstGeom>
        </p:spPr>
        <p:txBody>
          <a:bodyPr wrap="square">
            <a:spAutoFit/>
          </a:bodyPr>
          <a:lstStyle/>
          <a:p>
            <a:pPr marL="228600" indent="-228600">
              <a:spcBef>
                <a:spcPct val="20000"/>
              </a:spcBef>
              <a:defRPr/>
            </a:pPr>
            <a:r>
              <a:rPr lang="en-US" sz="2800" b="1" kern="0" dirty="0" smtClean="0">
                <a:solidFill>
                  <a:srgbClr val="D60093"/>
                </a:solidFill>
                <a:latin typeface="Times New Roman" pitchFamily="18" charset="0"/>
                <a:cs typeface="Times New Roman" pitchFamily="18" charset="0"/>
              </a:rPr>
              <a:t>	</a:t>
            </a:r>
            <a:r>
              <a:rPr lang="en-US" sz="2800" b="1" i="1" kern="0" dirty="0" smtClean="0">
                <a:solidFill>
                  <a:srgbClr val="D60093"/>
                </a:solidFill>
                <a:latin typeface="Times New Roman" pitchFamily="18" charset="0"/>
                <a:cs typeface="Times New Roman" pitchFamily="18" charset="0"/>
              </a:rPr>
              <a:t>10 cm </a:t>
            </a:r>
            <a:r>
              <a:rPr lang="en-US" sz="2800" b="1" i="1" kern="0" dirty="0" smtClean="0">
                <a:solidFill>
                  <a:srgbClr val="D60093"/>
                </a:solidFill>
                <a:latin typeface="Times New Roman" pitchFamily="18" charset="0"/>
                <a:cs typeface="Times New Roman" pitchFamily="18" charset="0"/>
                <a:sym typeface="Symbol" pitchFamily="1" charset="2"/>
              </a:rPr>
              <a:t></a:t>
            </a:r>
            <a:r>
              <a:rPr lang="en-US" sz="2800" b="1" i="1" kern="0" dirty="0" smtClean="0">
                <a:solidFill>
                  <a:srgbClr val="D60093"/>
                </a:solidFill>
                <a:latin typeface="Times New Roman" pitchFamily="18" charset="0"/>
                <a:cs typeface="Times New Roman" pitchFamily="18" charset="0"/>
              </a:rPr>
              <a:t> 10 cm </a:t>
            </a:r>
            <a:r>
              <a:rPr lang="en-US" sz="2800" b="1" i="1" kern="0" dirty="0" smtClean="0">
                <a:solidFill>
                  <a:srgbClr val="D60093"/>
                </a:solidFill>
                <a:latin typeface="Times New Roman" pitchFamily="18" charset="0"/>
                <a:cs typeface="Times New Roman" pitchFamily="18" charset="0"/>
                <a:sym typeface="Symbol" pitchFamily="1" charset="2"/>
              </a:rPr>
              <a:t></a:t>
            </a:r>
            <a:r>
              <a:rPr lang="en-US" sz="2800" b="1" i="1" kern="0" dirty="0" smtClean="0">
                <a:solidFill>
                  <a:srgbClr val="D60093"/>
                </a:solidFill>
                <a:latin typeface="Times New Roman" pitchFamily="18" charset="0"/>
                <a:cs typeface="Times New Roman" pitchFamily="18" charset="0"/>
              </a:rPr>
              <a:t> 10 cm = 1000 cm</a:t>
            </a:r>
            <a:r>
              <a:rPr lang="en-US" sz="2800" b="1" i="1" kern="0" baseline="30000" dirty="0" smtClean="0">
                <a:solidFill>
                  <a:srgbClr val="D60093"/>
                </a:solidFill>
                <a:latin typeface="Times New Roman" pitchFamily="18" charset="0"/>
                <a:cs typeface="Times New Roman" pitchFamily="18" charset="0"/>
              </a:rPr>
              <a:t>3</a:t>
            </a:r>
            <a:r>
              <a:rPr lang="en-US" sz="2800" b="1" i="1" kern="0" dirty="0" smtClean="0">
                <a:solidFill>
                  <a:srgbClr val="D60093"/>
                </a:solidFill>
                <a:latin typeface="Times New Roman" pitchFamily="18" charset="0"/>
                <a:cs typeface="Times New Roman" pitchFamily="18" charset="0"/>
              </a:rPr>
              <a:t> = 1 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4914" name="Text Box 2"/>
          <p:cNvSpPr txBox="1">
            <a:spLocks noChangeArrowheads="1"/>
          </p:cNvSpPr>
          <p:nvPr/>
        </p:nvSpPr>
        <p:spPr bwMode="auto">
          <a:xfrm>
            <a:off x="838200" y="90488"/>
            <a:ext cx="685800" cy="519112"/>
          </a:xfrm>
          <a:prstGeom prst="rect">
            <a:avLst/>
          </a:prstGeom>
          <a:noFill/>
          <a:ln w="9525">
            <a:noFill/>
            <a:miter lim="800000"/>
            <a:headEnd/>
            <a:tailEnd/>
          </a:ln>
          <a:effectLst/>
        </p:spPr>
        <p:txBody>
          <a:bodyPr>
            <a:spAutoFit/>
          </a:bodyPr>
          <a:lstStyle/>
          <a:p>
            <a:pPr>
              <a:spcBef>
                <a:spcPct val="50000"/>
              </a:spcBef>
            </a:pPr>
            <a:r>
              <a:rPr lang="en-US" sz="2800" b="1">
                <a:solidFill>
                  <a:schemeClr val="bg1"/>
                </a:solidFill>
              </a:rPr>
              <a:t>3.2</a:t>
            </a:r>
          </a:p>
        </p:txBody>
      </p:sp>
      <p:sp>
        <p:nvSpPr>
          <p:cNvPr id="294921" name="Rectangle 9"/>
          <p:cNvSpPr>
            <a:spLocks noGrp="1" noChangeArrowheads="1"/>
          </p:cNvSpPr>
          <p:nvPr>
            <p:ph type="title"/>
          </p:nvPr>
        </p:nvSpPr>
        <p:spPr/>
        <p:txBody>
          <a:bodyPr/>
          <a:lstStyle/>
          <a:p>
            <a:r>
              <a:rPr lang="en-US" b="1" dirty="0">
                <a:solidFill>
                  <a:srgbClr val="C00000"/>
                </a:solidFill>
              </a:rPr>
              <a:t>Units and Quantities</a:t>
            </a:r>
          </a:p>
        </p:txBody>
      </p:sp>
      <p:sp>
        <p:nvSpPr>
          <p:cNvPr id="294922" name="Rectangle 10"/>
          <p:cNvSpPr>
            <a:spLocks noGrp="1" noChangeArrowheads="1"/>
          </p:cNvSpPr>
          <p:nvPr>
            <p:ph type="body" idx="1"/>
          </p:nvPr>
        </p:nvSpPr>
        <p:spPr>
          <a:xfrm>
            <a:off x="457200" y="1219200"/>
            <a:ext cx="8229600" cy="2057400"/>
          </a:xfrm>
        </p:spPr>
        <p:txBody>
          <a:bodyPr/>
          <a:lstStyle/>
          <a:p>
            <a:pPr lvl="2"/>
            <a:r>
              <a:rPr lang="en-US" dirty="0" smtClean="0"/>
              <a:t>The volume of 20 drops of liquid from a medicine dropper is approximately </a:t>
            </a:r>
            <a:r>
              <a:rPr lang="en-US" b="1" i="1" dirty="0" smtClean="0">
                <a:solidFill>
                  <a:srgbClr val="3366FF"/>
                </a:solidFill>
                <a:latin typeface="Times New Roman" pitchFamily="18" charset="0"/>
                <a:cs typeface="Times New Roman" pitchFamily="18" charset="0"/>
              </a:rPr>
              <a:t>1 ml</a:t>
            </a:r>
            <a:r>
              <a:rPr lang="en-US" dirty="0" smtClean="0">
                <a:solidFill>
                  <a:srgbClr val="3366FF"/>
                </a:solidFill>
              </a:rPr>
              <a:t>.</a:t>
            </a:r>
          </a:p>
          <a:p>
            <a:pPr lvl="2">
              <a:buNone/>
            </a:pPr>
            <a:endParaRPr lang="en-US" dirty="0" smtClean="0">
              <a:solidFill>
                <a:srgbClr val="3366FF"/>
              </a:solidFill>
            </a:endParaRPr>
          </a:p>
          <a:p>
            <a:pPr lvl="2"/>
            <a:r>
              <a:rPr lang="en-US" dirty="0" smtClean="0"/>
              <a:t>A sugar cube has a volume of 1 cm</a:t>
            </a:r>
            <a:r>
              <a:rPr lang="en-US" baseline="30000" dirty="0" smtClean="0"/>
              <a:t>3</a:t>
            </a:r>
            <a:r>
              <a:rPr lang="en-US" dirty="0" smtClean="0"/>
              <a:t>. </a:t>
            </a:r>
            <a:r>
              <a:rPr lang="en-US" b="1" dirty="0" smtClean="0">
                <a:solidFill>
                  <a:srgbClr val="CC0099"/>
                </a:solidFill>
              </a:rPr>
              <a:t>1 ml is the same as 1 cm</a:t>
            </a:r>
            <a:r>
              <a:rPr lang="en-US" b="1" baseline="30000" dirty="0" smtClean="0">
                <a:solidFill>
                  <a:srgbClr val="CC0099"/>
                </a:solidFill>
              </a:rPr>
              <a:t>3</a:t>
            </a:r>
            <a:r>
              <a:rPr lang="en-US" b="1" dirty="0" smtClean="0">
                <a:solidFill>
                  <a:srgbClr val="CC0099"/>
                </a:solidFill>
              </a:rPr>
              <a:t>.</a:t>
            </a:r>
          </a:p>
          <a:p>
            <a:pPr lvl="2"/>
            <a:endParaRPr lang="en-US" dirty="0"/>
          </a:p>
        </p:txBody>
      </p:sp>
      <p:pic>
        <p:nvPicPr>
          <p:cNvPr id="294923" name="Picture 11" descr="006"/>
          <p:cNvPicPr>
            <a:picLocks noChangeAspect="1" noChangeArrowheads="1"/>
          </p:cNvPicPr>
          <p:nvPr/>
        </p:nvPicPr>
        <p:blipFill>
          <a:blip r:embed="rId3" cstate="print"/>
          <a:srcRect/>
          <a:stretch>
            <a:fillRect/>
          </a:stretch>
        </p:blipFill>
        <p:spPr bwMode="auto">
          <a:xfrm>
            <a:off x="5029200" y="3581400"/>
            <a:ext cx="3352800" cy="2682240"/>
          </a:xfrm>
          <a:prstGeom prst="rect">
            <a:avLst/>
          </a:prstGeom>
          <a:noFill/>
        </p:spPr>
      </p:pic>
      <p:pic>
        <p:nvPicPr>
          <p:cNvPr id="6" name="Picture 15" descr="005"/>
          <p:cNvPicPr>
            <a:picLocks noChangeAspect="1" noChangeArrowheads="1"/>
          </p:cNvPicPr>
          <p:nvPr/>
        </p:nvPicPr>
        <p:blipFill>
          <a:blip r:embed="rId4" cstate="print"/>
          <a:srcRect/>
          <a:stretch>
            <a:fillRect/>
          </a:stretch>
        </p:blipFill>
        <p:spPr bwMode="auto">
          <a:xfrm>
            <a:off x="1219200" y="3657600"/>
            <a:ext cx="3126828" cy="2590799"/>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3906" name="Text Box 2"/>
          <p:cNvSpPr txBox="1">
            <a:spLocks noChangeArrowheads="1"/>
          </p:cNvSpPr>
          <p:nvPr/>
        </p:nvSpPr>
        <p:spPr bwMode="auto">
          <a:xfrm>
            <a:off x="838200" y="90488"/>
            <a:ext cx="685800" cy="519112"/>
          </a:xfrm>
          <a:prstGeom prst="rect">
            <a:avLst/>
          </a:prstGeom>
          <a:noFill/>
          <a:ln w="9525">
            <a:noFill/>
            <a:miter lim="800000"/>
            <a:headEnd/>
            <a:tailEnd/>
          </a:ln>
          <a:effectLst/>
        </p:spPr>
        <p:txBody>
          <a:bodyPr>
            <a:spAutoFit/>
          </a:bodyPr>
          <a:lstStyle/>
          <a:p>
            <a:pPr>
              <a:spcBef>
                <a:spcPct val="50000"/>
              </a:spcBef>
            </a:pPr>
            <a:r>
              <a:rPr lang="en-US" sz="2800" b="1">
                <a:solidFill>
                  <a:schemeClr val="bg1"/>
                </a:solidFill>
              </a:rPr>
              <a:t>3.2</a:t>
            </a:r>
          </a:p>
        </p:txBody>
      </p:sp>
      <p:sp>
        <p:nvSpPr>
          <p:cNvPr id="123914" name="Rectangle 10"/>
          <p:cNvSpPr>
            <a:spLocks noGrp="1" noChangeArrowheads="1"/>
          </p:cNvSpPr>
          <p:nvPr>
            <p:ph type="title"/>
          </p:nvPr>
        </p:nvSpPr>
        <p:spPr>
          <a:xfrm>
            <a:off x="76200" y="0"/>
            <a:ext cx="5867400" cy="1143000"/>
          </a:xfrm>
        </p:spPr>
        <p:txBody>
          <a:bodyPr>
            <a:scene3d>
              <a:camera prst="orthographicFront"/>
              <a:lightRig rig="flat" dir="tl">
                <a:rot lat="0" lon="0" rev="6600000"/>
              </a:lightRig>
            </a:scene3d>
            <a:sp3d extrusionH="25400" contourW="8890">
              <a:bevelT w="38100" h="31750"/>
              <a:contourClr>
                <a:schemeClr val="accent2">
                  <a:shade val="75000"/>
                </a:schemeClr>
              </a:contourClr>
            </a:sp3d>
          </a:bodyPr>
          <a:lstStyle/>
          <a:p>
            <a:pPr algn="l"/>
            <a:r>
              <a:rPr lang="en-US" b="1" dirty="0">
                <a:ln w="11430"/>
                <a:solidFill>
                  <a:srgbClr val="C00000"/>
                </a:solidFill>
                <a:effectLst>
                  <a:outerShdw blurRad="50800" dist="39000" dir="5460000" algn="tl">
                    <a:srgbClr val="000000">
                      <a:alpha val="38000"/>
                    </a:srgbClr>
                  </a:outerShdw>
                </a:effectLst>
              </a:rPr>
              <a:t>Units and Quantities</a:t>
            </a:r>
          </a:p>
        </p:txBody>
      </p:sp>
      <p:sp>
        <p:nvSpPr>
          <p:cNvPr id="123915" name="Rectangle 11"/>
          <p:cNvSpPr>
            <a:spLocks noGrp="1" noChangeArrowheads="1"/>
          </p:cNvSpPr>
          <p:nvPr>
            <p:ph type="body" idx="1"/>
          </p:nvPr>
        </p:nvSpPr>
        <p:spPr>
          <a:xfrm>
            <a:off x="381000" y="1524000"/>
            <a:ext cx="5137150" cy="685800"/>
          </a:xfrm>
        </p:spPr>
        <p:txBody>
          <a:bodyPr/>
          <a:lstStyle/>
          <a:p>
            <a:pPr lvl="1">
              <a:buNone/>
            </a:pPr>
            <a:r>
              <a:rPr lang="en-US" sz="3600" b="1" dirty="0">
                <a:solidFill>
                  <a:srgbClr val="D60093"/>
                </a:solidFill>
                <a:latin typeface="Times New Roman" pitchFamily="18" charset="0"/>
                <a:cs typeface="Times New Roman" pitchFamily="18" charset="0"/>
              </a:rPr>
              <a:t>Units of </a:t>
            </a:r>
            <a:r>
              <a:rPr lang="en-US" sz="3600" b="1" dirty="0" smtClean="0">
                <a:solidFill>
                  <a:srgbClr val="D60093"/>
                </a:solidFill>
                <a:latin typeface="Times New Roman" pitchFamily="18" charset="0"/>
                <a:cs typeface="Times New Roman" pitchFamily="18" charset="0"/>
              </a:rPr>
              <a:t>Temperature</a:t>
            </a:r>
            <a:endParaRPr lang="en-US" sz="3600" b="1" dirty="0">
              <a:solidFill>
                <a:srgbClr val="D60093"/>
              </a:solidFill>
              <a:latin typeface="Times New Roman" pitchFamily="18" charset="0"/>
              <a:cs typeface="Times New Roman" pitchFamily="18" charset="0"/>
            </a:endParaRPr>
          </a:p>
        </p:txBody>
      </p:sp>
      <p:pic>
        <p:nvPicPr>
          <p:cNvPr id="123916" name="Picture 12" descr="011"/>
          <p:cNvPicPr>
            <a:picLocks noChangeAspect="1" noChangeArrowheads="1"/>
          </p:cNvPicPr>
          <p:nvPr/>
        </p:nvPicPr>
        <p:blipFill>
          <a:blip r:embed="rId3" cstate="print"/>
          <a:srcRect/>
          <a:stretch>
            <a:fillRect/>
          </a:stretch>
        </p:blipFill>
        <p:spPr bwMode="auto">
          <a:xfrm>
            <a:off x="5791200" y="3886200"/>
            <a:ext cx="3276600" cy="2914102"/>
          </a:xfrm>
          <a:prstGeom prst="rect">
            <a:avLst/>
          </a:prstGeom>
          <a:noFill/>
        </p:spPr>
      </p:pic>
      <p:pic>
        <p:nvPicPr>
          <p:cNvPr id="123917" name="Picture 13" descr="012"/>
          <p:cNvPicPr>
            <a:picLocks noChangeAspect="1" noChangeArrowheads="1"/>
          </p:cNvPicPr>
          <p:nvPr/>
        </p:nvPicPr>
        <p:blipFill>
          <a:blip r:embed="rId4" cstate="print"/>
          <a:srcRect b="2941"/>
          <a:stretch>
            <a:fillRect/>
          </a:stretch>
        </p:blipFill>
        <p:spPr bwMode="auto">
          <a:xfrm>
            <a:off x="5779190" y="381000"/>
            <a:ext cx="3364810" cy="3276600"/>
          </a:xfrm>
          <a:prstGeom prst="rect">
            <a:avLst/>
          </a:prstGeom>
          <a:noFill/>
        </p:spPr>
      </p:pic>
      <p:sp>
        <p:nvSpPr>
          <p:cNvPr id="8" name="Rectangle 7"/>
          <p:cNvSpPr/>
          <p:nvPr/>
        </p:nvSpPr>
        <p:spPr>
          <a:xfrm>
            <a:off x="152400" y="2348805"/>
            <a:ext cx="5562600" cy="1384995"/>
          </a:xfrm>
          <a:prstGeom prst="rect">
            <a:avLst/>
          </a:prstGeom>
        </p:spPr>
        <p:txBody>
          <a:bodyPr wrap="square">
            <a:spAutoFit/>
          </a:bodyPr>
          <a:lstStyle/>
          <a:p>
            <a:r>
              <a:rPr lang="en-US" sz="2800" dirty="0" smtClean="0">
                <a:latin typeface="Times New Roman" pitchFamily="18" charset="0"/>
                <a:cs typeface="Times New Roman" pitchFamily="18" charset="0"/>
              </a:rPr>
              <a:t>Scientists commonly use two equivalent units of temperature, the degree </a:t>
            </a:r>
            <a:r>
              <a:rPr lang="en-US" sz="2800" dirty="0" smtClean="0">
                <a:solidFill>
                  <a:srgbClr val="C00000"/>
                </a:solidFill>
                <a:latin typeface="Times New Roman" pitchFamily="18" charset="0"/>
                <a:cs typeface="Times New Roman" pitchFamily="18" charset="0"/>
              </a:rPr>
              <a:t>Celsius</a:t>
            </a:r>
            <a:r>
              <a:rPr lang="en-US" sz="2800" dirty="0" smtClean="0">
                <a:latin typeface="Times New Roman" pitchFamily="18" charset="0"/>
                <a:cs typeface="Times New Roman" pitchFamily="18" charset="0"/>
              </a:rPr>
              <a:t> and the </a:t>
            </a:r>
            <a:r>
              <a:rPr lang="en-US" sz="2800" dirty="0" err="1" smtClean="0">
                <a:solidFill>
                  <a:srgbClr val="C00000"/>
                </a:solidFill>
                <a:latin typeface="Times New Roman" pitchFamily="18" charset="0"/>
                <a:cs typeface="Times New Roman" pitchFamily="18" charset="0"/>
              </a:rPr>
              <a:t>kelvin</a:t>
            </a:r>
            <a:r>
              <a:rPr lang="en-US" sz="2800" dirty="0" smtClean="0">
                <a:latin typeface="Times New Roman" pitchFamily="18" charset="0"/>
                <a:cs typeface="Times New Roman" pitchFamily="18" charset="0"/>
              </a:rPr>
              <a:t>.</a:t>
            </a:r>
            <a:endParaRPr lang="en-US" sz="2800" dirty="0">
              <a:latin typeface="Times New Roman" pitchFamily="18" charset="0"/>
              <a:cs typeface="Times New Roman" pitchFamily="18" charset="0"/>
            </a:endParaRPr>
          </a:p>
        </p:txBody>
      </p:sp>
      <p:pic>
        <p:nvPicPr>
          <p:cNvPr id="9" name="Picture 6" descr="0077-04"/>
          <p:cNvPicPr>
            <a:picLocks noChangeAspect="1" noChangeArrowheads="1"/>
          </p:cNvPicPr>
          <p:nvPr/>
        </p:nvPicPr>
        <p:blipFill>
          <a:blip r:embed="rId5" cstate="print"/>
          <a:srcRect/>
          <a:stretch>
            <a:fillRect/>
          </a:stretch>
        </p:blipFill>
        <p:spPr bwMode="auto">
          <a:xfrm>
            <a:off x="1143000" y="4673600"/>
            <a:ext cx="2997200" cy="1498600"/>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1059" name="Text Box 3"/>
          <p:cNvSpPr txBox="1">
            <a:spLocks noChangeArrowheads="1"/>
          </p:cNvSpPr>
          <p:nvPr/>
        </p:nvSpPr>
        <p:spPr bwMode="auto">
          <a:xfrm>
            <a:off x="838200" y="90488"/>
            <a:ext cx="685800" cy="519112"/>
          </a:xfrm>
          <a:prstGeom prst="rect">
            <a:avLst/>
          </a:prstGeom>
          <a:noFill/>
          <a:ln w="9525">
            <a:noFill/>
            <a:miter lim="800000"/>
            <a:headEnd/>
            <a:tailEnd/>
          </a:ln>
          <a:effectLst/>
        </p:spPr>
        <p:txBody>
          <a:bodyPr>
            <a:spAutoFit/>
          </a:bodyPr>
          <a:lstStyle/>
          <a:p>
            <a:pPr>
              <a:spcBef>
                <a:spcPct val="50000"/>
              </a:spcBef>
            </a:pPr>
            <a:r>
              <a:rPr lang="en-US" sz="2800" b="1">
                <a:solidFill>
                  <a:schemeClr val="bg1"/>
                </a:solidFill>
              </a:rPr>
              <a:t>3.2</a:t>
            </a:r>
          </a:p>
        </p:txBody>
      </p:sp>
      <p:pic>
        <p:nvPicPr>
          <p:cNvPr id="301060" name="Picture 4" descr="0079_02"/>
          <p:cNvPicPr>
            <a:picLocks noChangeAspect="1" noChangeArrowheads="1"/>
          </p:cNvPicPr>
          <p:nvPr/>
        </p:nvPicPr>
        <p:blipFill>
          <a:blip r:embed="rId3" cstate="print">
            <a:duotone>
              <a:prstClr val="black"/>
              <a:schemeClr val="accent2">
                <a:tint val="45000"/>
                <a:satMod val="400000"/>
              </a:schemeClr>
            </a:duotone>
          </a:blip>
          <a:srcRect/>
          <a:stretch>
            <a:fillRect/>
          </a:stretch>
        </p:blipFill>
        <p:spPr bwMode="auto">
          <a:xfrm>
            <a:off x="547181" y="5029200"/>
            <a:ext cx="8063419" cy="990600"/>
          </a:xfrm>
          <a:prstGeom prst="rect">
            <a:avLst/>
          </a:prstGeom>
          <a:noFill/>
        </p:spPr>
      </p:pic>
      <p:sp>
        <p:nvSpPr>
          <p:cNvPr id="301063" name="Rectangle 7"/>
          <p:cNvSpPr>
            <a:spLocks noGrp="1" noChangeArrowheads="1"/>
          </p:cNvSpPr>
          <p:nvPr>
            <p:ph type="title"/>
          </p:nvPr>
        </p:nvSpPr>
        <p:spPr/>
        <p:txBody>
          <a:bodyPr/>
          <a:lstStyle/>
          <a:p>
            <a:r>
              <a:rPr lang="en-US" b="1" dirty="0">
                <a:solidFill>
                  <a:srgbClr val="C00000"/>
                </a:solidFill>
              </a:rPr>
              <a:t>Units and Quantities</a:t>
            </a:r>
          </a:p>
        </p:txBody>
      </p:sp>
      <p:sp>
        <p:nvSpPr>
          <p:cNvPr id="301064" name="Rectangle 8"/>
          <p:cNvSpPr>
            <a:spLocks noGrp="1" noChangeArrowheads="1"/>
          </p:cNvSpPr>
          <p:nvPr>
            <p:ph type="body" idx="1"/>
          </p:nvPr>
        </p:nvSpPr>
        <p:spPr>
          <a:xfrm>
            <a:off x="0" y="1295400"/>
            <a:ext cx="9144000" cy="2895600"/>
          </a:xfrm>
        </p:spPr>
        <p:txBody>
          <a:bodyPr/>
          <a:lstStyle/>
          <a:p>
            <a:pPr lvl="2"/>
            <a:r>
              <a:rPr lang="en-US" sz="4000" dirty="0">
                <a:latin typeface="Times New Roman" pitchFamily="18" charset="0"/>
                <a:cs typeface="Times New Roman" pitchFamily="18" charset="0"/>
              </a:rPr>
              <a:t>The </a:t>
            </a:r>
            <a:r>
              <a:rPr lang="en-US" sz="4000" b="1" dirty="0">
                <a:latin typeface="Times New Roman" pitchFamily="18" charset="0"/>
                <a:cs typeface="Times New Roman" pitchFamily="18" charset="0"/>
              </a:rPr>
              <a:t>joule (J)</a:t>
            </a:r>
            <a:r>
              <a:rPr lang="en-US" sz="4000" dirty="0">
                <a:latin typeface="Times New Roman" pitchFamily="18" charset="0"/>
                <a:cs typeface="Times New Roman" pitchFamily="18" charset="0"/>
              </a:rPr>
              <a:t> is the SI unit of </a:t>
            </a:r>
            <a:r>
              <a:rPr lang="en-US" sz="4000" dirty="0" smtClean="0">
                <a:latin typeface="Times New Roman" pitchFamily="18" charset="0"/>
                <a:cs typeface="Times New Roman" pitchFamily="18" charset="0"/>
              </a:rPr>
              <a:t>energy.</a:t>
            </a:r>
          </a:p>
          <a:p>
            <a:pPr lvl="2">
              <a:buNone/>
            </a:pPr>
            <a:r>
              <a:rPr lang="en-US" sz="4000" dirty="0" smtClean="0">
                <a:latin typeface="Times New Roman" pitchFamily="18" charset="0"/>
                <a:cs typeface="Times New Roman" pitchFamily="18" charset="0"/>
              </a:rPr>
              <a:t> </a:t>
            </a:r>
            <a:endParaRPr lang="en-US" sz="4000" dirty="0">
              <a:latin typeface="Times New Roman" pitchFamily="18" charset="0"/>
              <a:cs typeface="Times New Roman" pitchFamily="18" charset="0"/>
            </a:endParaRPr>
          </a:p>
          <a:p>
            <a:pPr lvl="2"/>
            <a:r>
              <a:rPr lang="en-US" sz="4000" dirty="0">
                <a:latin typeface="Times New Roman" pitchFamily="18" charset="0"/>
                <a:cs typeface="Times New Roman" pitchFamily="18" charset="0"/>
              </a:rPr>
              <a:t>One </a:t>
            </a:r>
            <a:r>
              <a:rPr lang="en-US" sz="4000" b="1" dirty="0">
                <a:latin typeface="Times New Roman" pitchFamily="18" charset="0"/>
                <a:cs typeface="Times New Roman" pitchFamily="18" charset="0"/>
              </a:rPr>
              <a:t>calorie (cal)</a:t>
            </a:r>
            <a:r>
              <a:rPr lang="en-US" sz="4000" dirty="0">
                <a:latin typeface="Times New Roman" pitchFamily="18" charset="0"/>
                <a:cs typeface="Times New Roman" pitchFamily="18" charset="0"/>
              </a:rPr>
              <a:t> is the quantity of heat that raises the temperature of 1 g of pure water by 1°C.</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000" b="0" i="0" u="none" strike="noStrike" cap="none" normalizeH="0" baseline="0" smtClean="0">
            <a:ln>
              <a:noFill/>
            </a:ln>
            <a:solidFill>
              <a:schemeClr val="accent2"/>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000" b="0" i="0" u="none" strike="noStrike" cap="none" normalizeH="0" baseline="0" smtClean="0">
            <a:ln>
              <a:noFill/>
            </a:ln>
            <a:solidFill>
              <a:schemeClr val="accent2"/>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491</TotalTime>
  <Words>436</Words>
  <Application>Microsoft Office PowerPoint</Application>
  <PresentationFormat>On-screen Show (4:3)</PresentationFormat>
  <Paragraphs>55</Paragraphs>
  <Slides>10</Slides>
  <Notes>4</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Default Design</vt:lpstr>
      <vt:lpstr>PowerPoint Presentation</vt:lpstr>
      <vt:lpstr>PowerPoint Presentation</vt:lpstr>
      <vt:lpstr>PowerPoint Presentation</vt:lpstr>
      <vt:lpstr>PowerPoint Presentation</vt:lpstr>
      <vt:lpstr>PowerPoint Presentation</vt:lpstr>
      <vt:lpstr>PowerPoint Presentation</vt:lpstr>
      <vt:lpstr>Units and Quantities</vt:lpstr>
      <vt:lpstr>Units and Quantities</vt:lpstr>
      <vt:lpstr>Units and Quantities</vt:lpstr>
      <vt:lpstr>THE END</vt:lpstr>
    </vt:vector>
  </TitlesOfParts>
  <Company>SUNY Buffalo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Athos Petrou</dc:creator>
  <cp:lastModifiedBy>Adnan A Khan</cp:lastModifiedBy>
  <cp:revision>46</cp:revision>
  <dcterms:created xsi:type="dcterms:W3CDTF">2005-05-10T21:55:59Z</dcterms:created>
  <dcterms:modified xsi:type="dcterms:W3CDTF">2014-02-08T19:20:11Z</dcterms:modified>
</cp:coreProperties>
</file>