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8" r:id="rId4"/>
    <p:sldId id="282" r:id="rId5"/>
    <p:sldId id="273" r:id="rId6"/>
    <p:sldId id="275" r:id="rId7"/>
    <p:sldId id="271" r:id="rId8"/>
    <p:sldId id="261" r:id="rId9"/>
    <p:sldId id="283" r:id="rId10"/>
    <p:sldId id="277" r:id="rId11"/>
    <p:sldId id="278" r:id="rId12"/>
    <p:sldId id="262" r:id="rId13"/>
    <p:sldId id="263" r:id="rId14"/>
    <p:sldId id="272" r:id="rId15"/>
    <p:sldId id="26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accent2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FFF"/>
    <a:srgbClr val="FF33CC"/>
    <a:srgbClr val="0000FF"/>
    <a:srgbClr val="006600"/>
    <a:srgbClr val="3333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0" autoAdjust="0"/>
  </p:normalViewPr>
  <p:slideViewPr>
    <p:cSldViewPr>
      <p:cViewPr varScale="1">
        <p:scale>
          <a:sx n="50" d="100"/>
          <a:sy n="50" d="100"/>
        </p:scale>
        <p:origin x="-1253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64D89-AA00-4433-990E-F5B2821E19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BFD58-01B0-4A64-A818-2575270B5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65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BC6315-BF9A-4B20-92FE-8566785876DD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3533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0274A-5476-4916-9E96-01BAFCB0C037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8603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1C992E-5CC9-478B-9F00-5A615A4C6D2A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72314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C2498-C8C3-4E5D-92F2-943ECE9B4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B1FEA-A093-4263-98E5-FCC54C34A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50581-083B-42ED-97E2-89DE1CC0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D7253-8EB5-45A2-882A-EEE38C917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C072C-378E-498D-A54F-3F8567389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60F0A-99A6-45FE-AA1F-F0FE5369E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459B4-576A-4E54-B99C-8256D495A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6767B-48E3-4B97-8278-288F5B499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5E04-6782-485F-ACCE-BC686B7F0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34F9D-9140-4A16-9691-8889A3486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7AC6F-C7D3-4A2A-B027-3C6EA5412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60F50E2-5348-4EAB-91ED-E6BAD10EE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microsoft.com/office/2007/relationships/hdphoto" Target="../media/hdphoto3.wdp"/><Relationship Id="rId4" Type="http://schemas.openxmlformats.org/officeDocument/2006/relationships/image" Target="../media/image20.png"/><Relationship Id="rId9" Type="http://schemas.microsoft.com/office/2007/relationships/hdphoto" Target="../media/hdphoto5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0"/>
            <a:ext cx="88392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Chapter </a:t>
            </a:r>
            <a:r>
              <a:rPr 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 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en-US" sz="6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Motion in one dimension</a:t>
            </a:r>
            <a:endParaRPr lang="en-US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 descr="http://cnx.org/content/m42073/latest/Figure%2004_03_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743200"/>
            <a:ext cx="8534400" cy="4045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/>
          <p:cNvSpPr>
            <a:spLocks noChangeArrowheads="1"/>
          </p:cNvSpPr>
          <p:nvPr/>
        </p:nvSpPr>
        <p:spPr bwMode="auto">
          <a:xfrm>
            <a:off x="-457200" y="6705600"/>
            <a:ext cx="9601200" cy="152400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-304800" y="6248400"/>
            <a:ext cx="9601200" cy="152400"/>
          </a:xfrm>
          <a:prstGeom prst="rect">
            <a:avLst/>
          </a:prstGeom>
          <a:solidFill>
            <a:schemeClr val="bg2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152400" y="-76200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400" b="1" u="sng" dirty="0">
                <a:cs typeface="Arial" charset="0"/>
              </a:rPr>
              <a:t>Acceleration</a:t>
            </a:r>
            <a:r>
              <a:rPr lang="en-US" sz="4400" b="1" dirty="0">
                <a:cs typeface="Arial" charset="0"/>
              </a:rPr>
              <a:t> is how quickly </a:t>
            </a:r>
            <a:r>
              <a:rPr lang="en-US" sz="4400" b="1" dirty="0"/>
              <a:t>velocity changes</a:t>
            </a:r>
            <a:r>
              <a:rPr lang="en-US" sz="4400" dirty="0"/>
              <a:t> </a:t>
            </a:r>
            <a:r>
              <a:rPr lang="en-US" sz="4400" b="1" dirty="0">
                <a:cs typeface="Arial" charset="0"/>
              </a:rPr>
              <a:t>over time.</a:t>
            </a:r>
          </a:p>
          <a:p>
            <a:pPr eaLnBrk="0" hangingPunct="0"/>
            <a:endParaRPr lang="en-US" sz="4000" b="1" dirty="0">
              <a:solidFill>
                <a:srgbClr val="0066FF"/>
              </a:solidFill>
              <a:cs typeface="Times New Roman" pitchFamily="18" charset="0"/>
            </a:endParaRPr>
          </a:p>
          <a:p>
            <a:pPr eaLnBrk="0" hangingPunct="0"/>
            <a:r>
              <a:rPr lang="en-US" sz="1000" dirty="0"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441325" y="24018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Jester" pitchFamily="2" charset="0"/>
            </a:endParaRPr>
          </a:p>
        </p:txBody>
      </p:sp>
      <p:pic>
        <p:nvPicPr>
          <p:cNvPr id="63493" name="Picture 5" descr="j030343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876800"/>
            <a:ext cx="19812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2971800" y="2209800"/>
            <a:ext cx="2514600" cy="2438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Speed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038600" y="21336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0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14800" y="41910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181600" y="3246438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1</a:t>
            </a:r>
          </a:p>
        </p:txBody>
      </p:sp>
      <p:pic>
        <p:nvPicPr>
          <p:cNvPr id="63499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2522538"/>
            <a:ext cx="215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971800" y="3170238"/>
            <a:ext cx="38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3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897188" y="4724400"/>
            <a:ext cx="3198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Meters/second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7 -0.00487 L -1.1 -0.0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100" y="-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6200000">
                                      <p:cBhvr>
                                        <p:cTn id="8" dur="2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1027"/>
          <p:cNvSpPr txBox="1">
            <a:spLocks noChangeArrowheads="1"/>
          </p:cNvSpPr>
          <p:nvPr/>
        </p:nvSpPr>
        <p:spPr bwMode="auto">
          <a:xfrm>
            <a:off x="304800" y="228600"/>
            <a:ext cx="4757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0" b="1" u="sng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Acceleration</a:t>
            </a:r>
          </a:p>
        </p:txBody>
      </p:sp>
      <p:sp>
        <p:nvSpPr>
          <p:cNvPr id="61444" name="Text Box 1028"/>
          <p:cNvSpPr txBox="1">
            <a:spLocks noChangeArrowheads="1"/>
          </p:cNvSpPr>
          <p:nvPr/>
        </p:nvSpPr>
        <p:spPr bwMode="auto">
          <a:xfrm>
            <a:off x="609600" y="1371600"/>
            <a:ext cx="8534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0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FF0066"/>
                </a:solidFill>
                <a:latin typeface="Jester" pitchFamily="2" charset="0"/>
              </a:rPr>
              <a:t>how quickly velocity changes over time.</a:t>
            </a:r>
            <a:r>
              <a:rPr lang="en-US" sz="4000" dirty="0">
                <a:solidFill>
                  <a:srgbClr val="FF0066"/>
                </a:solidFill>
                <a:latin typeface="Jester" pitchFamily="2" charset="0"/>
              </a:rPr>
              <a:t> </a:t>
            </a:r>
          </a:p>
        </p:txBody>
      </p:sp>
      <p:pic>
        <p:nvPicPr>
          <p:cNvPr id="61445" name="Picture 1029" descr="j033663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16651">
            <a:off x="7781925" y="4572000"/>
            <a:ext cx="272415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Rectangle 1030"/>
          <p:cNvSpPr>
            <a:spLocks noChangeArrowheads="1"/>
          </p:cNvSpPr>
          <p:nvPr/>
        </p:nvSpPr>
        <p:spPr bwMode="auto">
          <a:xfrm>
            <a:off x="1371600" y="3565525"/>
            <a:ext cx="12747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61447" name="Rectangle 1031"/>
          <p:cNvSpPr>
            <a:spLocks noChangeArrowheads="1"/>
          </p:cNvSpPr>
          <p:nvPr/>
        </p:nvSpPr>
        <p:spPr bwMode="auto">
          <a:xfrm>
            <a:off x="2743200" y="3200400"/>
            <a:ext cx="6164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0" b="1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(V</a:t>
            </a:r>
            <a:r>
              <a:rPr lang="en-US" sz="6000" b="1" baseline="-25000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final </a:t>
            </a:r>
            <a:r>
              <a:rPr lang="en-US" sz="6000" b="1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- V</a:t>
            </a:r>
            <a:r>
              <a:rPr lang="en-US" sz="6000" b="1" baseline="-25000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initial</a:t>
            </a:r>
            <a:r>
              <a:rPr lang="en-US" sz="6000" b="1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600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>
                <a:latin typeface="Arial" pitchFamily="34" charset="0"/>
                <a:cs typeface="Arial" pitchFamily="34" charset="0"/>
              </a:rPr>
              <a:t>      </a:t>
            </a:r>
          </a:p>
        </p:txBody>
      </p:sp>
      <p:sp>
        <p:nvSpPr>
          <p:cNvPr id="61448" name="Rectangle 1032"/>
          <p:cNvSpPr>
            <a:spLocks noChangeArrowheads="1"/>
          </p:cNvSpPr>
          <p:nvPr/>
        </p:nvSpPr>
        <p:spPr bwMode="auto">
          <a:xfrm>
            <a:off x="4116388" y="4251325"/>
            <a:ext cx="17510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0" b="1" dirty="0">
                <a:latin typeface="Arial" pitchFamily="34" charset="0"/>
                <a:cs typeface="Arial" pitchFamily="34" charset="0"/>
              </a:rPr>
              <a:t>time</a:t>
            </a:r>
          </a:p>
        </p:txBody>
      </p:sp>
      <p:sp>
        <p:nvSpPr>
          <p:cNvPr id="61449" name="Rectangle 1033"/>
          <p:cNvSpPr>
            <a:spLocks noChangeArrowheads="1"/>
          </p:cNvSpPr>
          <p:nvPr/>
        </p:nvSpPr>
        <p:spPr bwMode="auto">
          <a:xfrm>
            <a:off x="2819400" y="3429000"/>
            <a:ext cx="48466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0" b="1" dirty="0">
                <a:latin typeface="Arial" pitchFamily="34" charset="0"/>
                <a:cs typeface="Arial" pitchFamily="34" charset="0"/>
              </a:rPr>
              <a:t>___________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667000"/>
            <a:ext cx="7173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CHANGE IN VELOCITY/TIME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5 0.09769 L -0.84167 0.0217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00" y="-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4167 0.02176 L -0.075 -0.6004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00" y="-311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1" dur="1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60046 L -1.08333 -0.51157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400" y="44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800000">
                                      <p:cBhvr>
                                        <p:cTn id="16" dur="2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04800"/>
            <a:ext cx="86868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  <a:latin typeface="Algerian" pitchFamily="82" charset="0"/>
              </a:rPr>
              <a:t>Average Acceleration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We define the average acceleration </a:t>
            </a:r>
            <a:r>
              <a:rPr lang="en-US" sz="2000" i="1" dirty="0" err="1"/>
              <a:t>a</a:t>
            </a:r>
            <a:r>
              <a:rPr lang="en-US" sz="2000" baseline="-25000" dirty="0" err="1"/>
              <a:t>avg</a:t>
            </a:r>
            <a:r>
              <a:rPr lang="en-US" sz="2000" dirty="0"/>
              <a:t> between </a:t>
            </a:r>
            <a:r>
              <a:rPr lang="en-US" sz="2000" i="1" dirty="0"/>
              <a:t>t</a:t>
            </a:r>
            <a:r>
              <a:rPr lang="en-US" sz="2000" baseline="-25000" dirty="0"/>
              <a:t>1</a:t>
            </a:r>
            <a:r>
              <a:rPr lang="en-US" sz="2000" dirty="0"/>
              <a:t> and </a:t>
            </a:r>
            <a:r>
              <a:rPr lang="en-US" sz="2000" i="1" dirty="0"/>
              <a:t>t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 smtClean="0"/>
              <a:t>as</a:t>
            </a:r>
            <a:r>
              <a:rPr lang="en-US" sz="2000" dirty="0" smtClean="0">
                <a:solidFill>
                  <a:srgbClr val="006600"/>
                </a:solidFill>
              </a:rPr>
              <a:t>            </a:t>
            </a:r>
          </a:p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6600"/>
                </a:solidFill>
              </a:rPr>
              <a:t>Units: m/s</a:t>
            </a:r>
            <a:r>
              <a:rPr lang="en-US" sz="2000" b="1" baseline="30000" dirty="0" smtClean="0">
                <a:solidFill>
                  <a:srgbClr val="006600"/>
                </a:solidFill>
              </a:rPr>
              <a:t>2</a:t>
            </a:r>
            <a:r>
              <a:rPr lang="en-US" sz="2000" b="1" dirty="0" smtClean="0">
                <a:solidFill>
                  <a:srgbClr val="006600"/>
                </a:solidFill>
              </a:rPr>
              <a:t>                  </a:t>
            </a:r>
          </a:p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6600"/>
                </a:solidFill>
              </a:rPr>
              <a:t>                                  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  <a:latin typeface="Algerian" pitchFamily="82" charset="0"/>
              </a:rPr>
              <a:t>Instantaneous </a:t>
            </a:r>
            <a:r>
              <a:rPr lang="en-US" b="1" dirty="0">
                <a:solidFill>
                  <a:srgbClr val="FF3300"/>
                </a:solidFill>
                <a:latin typeface="Algerian" pitchFamily="82" charset="0"/>
              </a:rPr>
              <a:t>Acceleration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If we take the limit of </a:t>
            </a:r>
            <a:r>
              <a:rPr lang="en-US" sz="2000" i="1" dirty="0" err="1"/>
              <a:t>a</a:t>
            </a:r>
            <a:r>
              <a:rPr lang="en-US" sz="2000" baseline="-25000" dirty="0" err="1"/>
              <a:t>avg</a:t>
            </a:r>
            <a:r>
              <a:rPr lang="en-US" sz="2000" dirty="0"/>
              <a:t> as </a:t>
            </a:r>
            <a:r>
              <a:rPr lang="el-GR" sz="2000" dirty="0">
                <a:cs typeface="Arial" pitchFamily="34" charset="0"/>
              </a:rPr>
              <a:t>Δ</a:t>
            </a:r>
            <a:r>
              <a:rPr lang="en-US" sz="2000" i="1" dirty="0">
                <a:cs typeface="Arial" pitchFamily="34" charset="0"/>
              </a:rPr>
              <a:t>t</a:t>
            </a:r>
            <a:r>
              <a:rPr lang="en-US" sz="2000" dirty="0">
                <a:cs typeface="Arial" pitchFamily="34" charset="0"/>
              </a:rPr>
              <a:t> → 0 we get the instantaneous acceleration </a:t>
            </a:r>
            <a:r>
              <a:rPr lang="en-US" sz="2000" i="1" dirty="0">
                <a:cs typeface="Arial" pitchFamily="34" charset="0"/>
              </a:rPr>
              <a:t>a</a:t>
            </a:r>
            <a:r>
              <a:rPr lang="en-US" sz="2000" dirty="0">
                <a:cs typeface="Arial" pitchFamily="34" charset="0"/>
              </a:rPr>
              <a:t>, which describes how fast the velocity is changing at any time </a:t>
            </a:r>
            <a:r>
              <a:rPr lang="en-US" sz="2000" i="1" dirty="0">
                <a:cs typeface="Arial" pitchFamily="34" charset="0"/>
              </a:rPr>
              <a:t>t</a:t>
            </a:r>
            <a:r>
              <a:rPr lang="en-US" sz="2000" dirty="0"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000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smtClean="0">
                <a:cs typeface="Arial" pitchFamily="34" charset="0"/>
              </a:rPr>
              <a:t>The </a:t>
            </a:r>
            <a:r>
              <a:rPr lang="en-US" sz="2000" dirty="0">
                <a:cs typeface="Arial" pitchFamily="34" charset="0"/>
              </a:rPr>
              <a:t>acceleration is the slope of the </a:t>
            </a:r>
            <a:r>
              <a:rPr lang="en-US" sz="2000" i="1" dirty="0">
                <a:cs typeface="Arial" pitchFamily="34" charset="0"/>
              </a:rPr>
              <a:t>v</a:t>
            </a:r>
            <a:r>
              <a:rPr lang="en-US" sz="2000" dirty="0">
                <a:cs typeface="Arial" pitchFamily="34" charset="0"/>
              </a:rPr>
              <a:t> versus </a:t>
            </a:r>
            <a:r>
              <a:rPr lang="en-US" sz="2000" i="1" dirty="0">
                <a:cs typeface="Arial" pitchFamily="34" charset="0"/>
              </a:rPr>
              <a:t>t</a:t>
            </a:r>
            <a:r>
              <a:rPr lang="en-US" sz="2000" dirty="0">
                <a:cs typeface="Arial" pitchFamily="34" charset="0"/>
              </a:rPr>
              <a:t> plot.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CC0099"/>
                </a:solidFill>
                <a:cs typeface="Arial" pitchFamily="34" charset="0"/>
              </a:rPr>
              <a:t>Note:</a:t>
            </a:r>
            <a:r>
              <a:rPr lang="en-US" sz="2000" dirty="0">
                <a:cs typeface="Arial" pitchFamily="34" charset="0"/>
              </a:rPr>
              <a:t> The human body does not react to velocity but it does react to acceleration.</a:t>
            </a:r>
            <a:endParaRPr lang="en-US" sz="2000" baseline="30000" dirty="0">
              <a:solidFill>
                <a:srgbClr val="006600"/>
              </a:solidFill>
              <a:cs typeface="Arial" pitchFamily="34" charset="0"/>
            </a:endParaRPr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886200"/>
            <a:ext cx="3962400" cy="92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320" y="1371600"/>
            <a:ext cx="335401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Motion with Constant Acceleration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Motion with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 is a special case but it is rather common, so we will develop the equations that describe it.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1553825"/>
            <a:ext cx="219075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06325"/>
            <a:ext cx="5334000" cy="586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03904"/>
            <a:ext cx="628026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566" y="4419600"/>
            <a:ext cx="6015233" cy="747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tfg0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599"/>
            <a:ext cx="4038600" cy="571937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667000" y="0"/>
            <a:ext cx="41910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 smtClean="0">
                <a:ln w="18415" cmpd="sng">
                  <a:solidFill>
                    <a:srgbClr val="CC0099"/>
                  </a:solidFill>
                  <a:prstDash val="solid"/>
                </a:ln>
                <a:solidFill>
                  <a:srgbClr val="CC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Free Fall</a:t>
            </a:r>
            <a:endParaRPr lang="en-US" sz="5400" dirty="0">
              <a:ln w="18415" cmpd="sng">
                <a:solidFill>
                  <a:srgbClr val="CC0099"/>
                </a:solidFill>
                <a:prstDash val="solid"/>
              </a:ln>
              <a:solidFill>
                <a:srgbClr val="CC0099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4" descr="The stone, starting with zero velocity at the top of the building, is accelerated downward by gravity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5271" y="1752600"/>
            <a:ext cx="414392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Free </a:t>
            </a:r>
            <a:r>
              <a:rPr lang="en-US" sz="3200" b="1" dirty="0" smtClean="0">
                <a:solidFill>
                  <a:srgbClr val="FF3300"/>
                </a:solidFill>
              </a:rPr>
              <a:t>Fall:</a:t>
            </a:r>
            <a:endParaRPr lang="en-US" sz="3200" b="1" dirty="0">
              <a:solidFill>
                <a:srgbClr val="FF33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1752600"/>
            <a:ext cx="2514600" cy="4114800"/>
            <a:chOff x="304800" y="2209800"/>
            <a:chExt cx="2401888" cy="3876675"/>
          </a:xfrm>
        </p:grpSpPr>
        <p:pic>
          <p:nvPicPr>
            <p:cNvPr id="8195" name="Picture 2" descr="F02_11"/>
            <p:cNvPicPr>
              <a:picLocks noChangeAspect="1" noChangeArrowheads="1"/>
            </p:cNvPicPr>
            <p:nvPr/>
          </p:nvPicPr>
          <p:blipFill>
            <a:blip r:embed="rId3" cstate="print"/>
            <a:srcRect l="11261"/>
            <a:stretch>
              <a:fillRect/>
            </a:stretch>
          </p:blipFill>
          <p:spPr bwMode="auto">
            <a:xfrm>
              <a:off x="304800" y="2667000"/>
              <a:ext cx="2401888" cy="3419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8" name="Line 5"/>
            <p:cNvSpPr>
              <a:spLocks noChangeShapeType="1"/>
            </p:cNvSpPr>
            <p:nvPr/>
          </p:nvSpPr>
          <p:spPr bwMode="auto">
            <a:xfrm>
              <a:off x="1676400" y="2667000"/>
              <a:ext cx="0" cy="91440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9" name="Text Box 6"/>
            <p:cNvSpPr txBox="1">
              <a:spLocks noChangeArrowheads="1"/>
            </p:cNvSpPr>
            <p:nvPr/>
          </p:nvSpPr>
          <p:spPr bwMode="auto">
            <a:xfrm>
              <a:off x="1462088" y="2209800"/>
              <a:ext cx="3667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 dirty="0">
                  <a:solidFill>
                    <a:srgbClr val="FF9933"/>
                  </a:solidFill>
                </a:rPr>
                <a:t>a</a:t>
              </a:r>
            </a:p>
          </p:txBody>
        </p:sp>
      </p:grpSp>
      <p:sp>
        <p:nvSpPr>
          <p:cNvPr id="8200" name="Line 7"/>
          <p:cNvSpPr>
            <a:spLocks noChangeShapeType="1"/>
          </p:cNvSpPr>
          <p:nvPr/>
        </p:nvSpPr>
        <p:spPr bwMode="auto">
          <a:xfrm flipV="1">
            <a:off x="2066925" y="2981325"/>
            <a:ext cx="0" cy="24384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1905000" y="2547938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6600"/>
                </a:solidFill>
              </a:rPr>
              <a:t>y</a:t>
            </a:r>
          </a:p>
        </p:txBody>
      </p:sp>
      <p:graphicFrame>
        <p:nvGraphicFramePr>
          <p:cNvPr id="8194" name="Object 9"/>
          <p:cNvGraphicFramePr>
            <a:graphicFrameLocks noChangeAspect="1"/>
          </p:cNvGraphicFramePr>
          <p:nvPr/>
        </p:nvGraphicFramePr>
        <p:xfrm>
          <a:off x="3505200" y="2286000"/>
          <a:ext cx="3841750" cy="1806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4" imgW="2031840" imgH="914400" progId="">
                  <p:embed/>
                </p:oleObj>
              </mc:Choice>
              <mc:Fallback>
                <p:oleObj name="Equation" r:id="rId4" imgW="2031840" imgH="914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86000"/>
                        <a:ext cx="3841750" cy="18060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143000" y="5308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066800" y="2743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2362200" y="533400"/>
            <a:ext cx="6477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If we take the </a:t>
            </a:r>
            <a:r>
              <a:rPr lang="en-US" sz="2000" i="1" dirty="0"/>
              <a:t>y</a:t>
            </a:r>
            <a:r>
              <a:rPr lang="en-US" sz="2000" dirty="0"/>
              <a:t>-axis to point upward then the acceleration of an object in free fall </a:t>
            </a:r>
            <a:r>
              <a:rPr lang="en-US" sz="2000" i="1" dirty="0"/>
              <a:t>a = -g</a:t>
            </a:r>
            <a:r>
              <a:rPr lang="en-US" sz="2000" dirty="0"/>
              <a:t> and the equations for free fall take the form:</a:t>
            </a:r>
          </a:p>
          <a:p>
            <a:pPr>
              <a:spcBef>
                <a:spcPct val="50000"/>
              </a:spcBef>
            </a:pPr>
            <a:endParaRPr lang="en-US" sz="2000" dirty="0"/>
          </a:p>
          <a:p>
            <a:pPr>
              <a:spcBef>
                <a:spcPct val="50000"/>
              </a:spcBef>
            </a:pPr>
            <a:endParaRPr lang="en-US" sz="2000" dirty="0" smtClean="0"/>
          </a:p>
          <a:p>
            <a:pPr>
              <a:spcBef>
                <a:spcPct val="50000"/>
              </a:spcBef>
            </a:pPr>
            <a:endParaRPr lang="en-US" sz="2000" dirty="0" smtClean="0"/>
          </a:p>
          <a:p>
            <a:pPr>
              <a:spcBef>
                <a:spcPct val="50000"/>
              </a:spcBef>
            </a:pPr>
            <a:endParaRPr lang="en-US" sz="2000" dirty="0"/>
          </a:p>
          <a:p>
            <a:pPr>
              <a:spcBef>
                <a:spcPct val="50000"/>
              </a:spcBef>
            </a:pPr>
            <a:r>
              <a:rPr lang="en-US" sz="2000" b="1" dirty="0"/>
              <a:t>                                                                                  </a:t>
            </a:r>
            <a:r>
              <a:rPr lang="en-US" sz="2000" b="1" dirty="0">
                <a:solidFill>
                  <a:srgbClr val="CC0099"/>
                </a:solidFill>
              </a:rPr>
              <a:t>Note:</a:t>
            </a:r>
            <a:r>
              <a:rPr lang="en-US" sz="2000" dirty="0"/>
              <a:t> </a:t>
            </a:r>
            <a:endParaRPr lang="en-US" sz="2000" dirty="0" smtClean="0"/>
          </a:p>
          <a:p>
            <a:pPr>
              <a:spcBef>
                <a:spcPct val="50000"/>
              </a:spcBef>
            </a:pPr>
            <a:r>
              <a:rPr lang="en-US" sz="2000" dirty="0" smtClean="0"/>
              <a:t>Even </a:t>
            </a:r>
            <a:r>
              <a:rPr lang="en-US" sz="2000" dirty="0"/>
              <a:t>though with this choice of axes </a:t>
            </a:r>
            <a:r>
              <a:rPr lang="en-US" sz="2000" i="1" dirty="0"/>
              <a:t>a</a:t>
            </a:r>
            <a:r>
              <a:rPr lang="en-US" sz="2000" dirty="0"/>
              <a:t> &lt; 0, the velocity can be positive (upward motion from point </a:t>
            </a:r>
            <a:r>
              <a:rPr lang="en-US" sz="2000" i="1" dirty="0"/>
              <a:t>A</a:t>
            </a:r>
            <a:r>
              <a:rPr lang="en-US" sz="2000" dirty="0"/>
              <a:t> to point </a:t>
            </a:r>
            <a:r>
              <a:rPr lang="en-US" sz="2000" i="1" dirty="0"/>
              <a:t>B</a:t>
            </a:r>
            <a:r>
              <a:rPr lang="en-US" sz="2000" dirty="0" smtClean="0"/>
              <a:t>).</a:t>
            </a:r>
          </a:p>
          <a:p>
            <a:pPr>
              <a:spcBef>
                <a:spcPct val="50000"/>
              </a:spcBef>
            </a:pPr>
            <a:r>
              <a:rPr lang="en-US" sz="2000" dirty="0" smtClean="0"/>
              <a:t>It </a:t>
            </a:r>
            <a:r>
              <a:rPr lang="en-US" sz="2000" dirty="0"/>
              <a:t>is momentarily zero at point </a:t>
            </a:r>
            <a:r>
              <a:rPr lang="en-US" sz="2000" i="1" dirty="0"/>
              <a:t>B</a:t>
            </a:r>
            <a:r>
              <a:rPr lang="en-US" sz="2000" dirty="0"/>
              <a:t>.  </a:t>
            </a:r>
            <a:endParaRPr lang="en-US" sz="2000" dirty="0" smtClean="0"/>
          </a:p>
          <a:p>
            <a:pPr>
              <a:spcBef>
                <a:spcPct val="50000"/>
              </a:spcBef>
            </a:pPr>
            <a:r>
              <a:rPr lang="en-US" sz="2000" dirty="0" smtClean="0"/>
              <a:t>The </a:t>
            </a:r>
            <a:r>
              <a:rPr lang="en-US" sz="2000" dirty="0"/>
              <a:t>velocity becomes negative on the downward motion from point </a:t>
            </a:r>
            <a:r>
              <a:rPr lang="en-US" sz="2000" i="1" dirty="0"/>
              <a:t>B</a:t>
            </a:r>
            <a:r>
              <a:rPr lang="en-US" sz="2000" dirty="0"/>
              <a:t> to point </a:t>
            </a:r>
            <a:r>
              <a:rPr lang="en-US" sz="2000" i="1" dirty="0"/>
              <a:t>A</a:t>
            </a:r>
            <a:r>
              <a:rPr lang="en-US" sz="2000" dirty="0"/>
              <a:t>.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0" y="114300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an object moves from position x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 to position x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, the change in position is described by the displacement 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For example if </a:t>
            </a:r>
            <a:r>
              <a:rPr lang="en-US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 5 m  and </a:t>
            </a:r>
            <a:r>
              <a:rPr lang="en-US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= 12 m then 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12 – 5 = 7 m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 The positive sign of </a:t>
            </a:r>
            <a:r>
              <a:rPr lang="el-GR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indicates that the motion is along the positive </a:t>
            </a:r>
            <a:r>
              <a:rPr lang="en-US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-direction.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If instead the object moves from 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5 m  and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 m then </a:t>
            </a: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 – 5 = -4 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The negative sign of </a:t>
            </a:r>
            <a:r>
              <a:rPr lang="el-G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indicates that the motion is along the negative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-direction.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Displacement is a vector quantity that has both magnitude and direction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2" name="Group 30"/>
          <p:cNvGrpSpPr>
            <a:grpSpLocks/>
          </p:cNvGrpSpPr>
          <p:nvPr/>
        </p:nvGrpSpPr>
        <p:grpSpPr bwMode="auto">
          <a:xfrm>
            <a:off x="5486400" y="1984375"/>
            <a:ext cx="3171825" cy="835025"/>
            <a:chOff x="1440" y="1093"/>
            <a:chExt cx="2094" cy="526"/>
          </a:xfrm>
        </p:grpSpPr>
        <p:sp>
          <p:nvSpPr>
            <p:cNvPr id="1033" name="Line 31"/>
            <p:cNvSpPr>
              <a:spLocks noChangeShapeType="1"/>
            </p:cNvSpPr>
            <p:nvPr/>
          </p:nvSpPr>
          <p:spPr bwMode="auto">
            <a:xfrm>
              <a:off x="1440" y="1392"/>
              <a:ext cx="144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Text Box 32"/>
            <p:cNvSpPr txBox="1">
              <a:spLocks noChangeArrowheads="1"/>
            </p:cNvSpPr>
            <p:nvPr/>
          </p:nvSpPr>
          <p:spPr bwMode="auto">
            <a:xfrm>
              <a:off x="1578" y="1093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. </a:t>
              </a:r>
              <a:r>
                <a:rPr lang="en-US" b="1"/>
                <a:t>              </a:t>
              </a:r>
            </a:p>
          </p:txBody>
        </p:sp>
        <p:sp>
          <p:nvSpPr>
            <p:cNvPr id="1035" name="Text Box 33"/>
            <p:cNvSpPr txBox="1">
              <a:spLocks noChangeArrowheads="1"/>
            </p:cNvSpPr>
            <p:nvPr/>
          </p:nvSpPr>
          <p:spPr bwMode="auto">
            <a:xfrm>
              <a:off x="1914" y="1099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. </a:t>
              </a:r>
              <a:r>
                <a:rPr lang="en-US" b="1"/>
                <a:t>              </a:t>
              </a:r>
            </a:p>
          </p:txBody>
        </p:sp>
        <p:sp>
          <p:nvSpPr>
            <p:cNvPr id="1036" name="Text Box 34"/>
            <p:cNvSpPr txBox="1">
              <a:spLocks noChangeArrowheads="1"/>
            </p:cNvSpPr>
            <p:nvPr/>
          </p:nvSpPr>
          <p:spPr bwMode="auto">
            <a:xfrm>
              <a:off x="2394" y="1099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. </a:t>
              </a:r>
              <a:r>
                <a:rPr lang="en-US" b="1"/>
                <a:t>              </a:t>
              </a:r>
            </a:p>
          </p:txBody>
        </p:sp>
        <p:sp>
          <p:nvSpPr>
            <p:cNvPr id="1037" name="Text Box 35"/>
            <p:cNvSpPr txBox="1">
              <a:spLocks noChangeArrowheads="1"/>
            </p:cNvSpPr>
            <p:nvPr/>
          </p:nvSpPr>
          <p:spPr bwMode="auto">
            <a:xfrm>
              <a:off x="1563" y="1155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333399"/>
                  </a:solidFill>
                </a:rPr>
                <a:t>O</a:t>
              </a:r>
            </a:p>
          </p:txBody>
        </p:sp>
        <p:sp>
          <p:nvSpPr>
            <p:cNvPr id="1038" name="Text Box 36"/>
            <p:cNvSpPr txBox="1">
              <a:spLocks noChangeArrowheads="1"/>
            </p:cNvSpPr>
            <p:nvPr/>
          </p:nvSpPr>
          <p:spPr bwMode="auto">
            <a:xfrm>
              <a:off x="1884" y="113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i="1" dirty="0" smtClean="0">
                  <a:solidFill>
                    <a:srgbClr val="333399"/>
                  </a:solidFill>
                </a:rPr>
                <a:t>x</a:t>
              </a:r>
              <a:r>
                <a:rPr lang="en-US" sz="1600" b="1" baseline="-25000" dirty="0">
                  <a:solidFill>
                    <a:srgbClr val="333399"/>
                  </a:solidFill>
                </a:rPr>
                <a:t>i</a:t>
              </a:r>
              <a:endParaRPr lang="en-US" sz="1600" b="1" dirty="0">
                <a:solidFill>
                  <a:srgbClr val="333399"/>
                </a:solidFill>
              </a:endParaRPr>
            </a:p>
          </p:txBody>
        </p:sp>
        <p:sp>
          <p:nvSpPr>
            <p:cNvPr id="1039" name="Text Box 37"/>
            <p:cNvSpPr txBox="1">
              <a:spLocks noChangeArrowheads="1"/>
            </p:cNvSpPr>
            <p:nvPr/>
          </p:nvSpPr>
          <p:spPr bwMode="auto">
            <a:xfrm>
              <a:off x="2361" y="1131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i="1" dirty="0" err="1" smtClean="0">
                  <a:solidFill>
                    <a:srgbClr val="333399"/>
                  </a:solidFill>
                </a:rPr>
                <a:t>x</a:t>
              </a:r>
              <a:r>
                <a:rPr lang="en-US" sz="1600" b="1" baseline="-25000" dirty="0" err="1">
                  <a:solidFill>
                    <a:srgbClr val="333399"/>
                  </a:solidFill>
                </a:rPr>
                <a:t>f</a:t>
              </a:r>
              <a:endParaRPr lang="en-US" sz="1600" b="1" dirty="0">
                <a:solidFill>
                  <a:srgbClr val="333399"/>
                </a:solidFill>
              </a:endParaRPr>
            </a:p>
          </p:txBody>
        </p:sp>
        <p:sp>
          <p:nvSpPr>
            <p:cNvPr id="1040" name="Text Box 38"/>
            <p:cNvSpPr txBox="1">
              <a:spLocks noChangeArrowheads="1"/>
            </p:cNvSpPr>
            <p:nvPr/>
          </p:nvSpPr>
          <p:spPr bwMode="auto">
            <a:xfrm>
              <a:off x="2910" y="1257"/>
              <a:ext cx="6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i="1">
                  <a:solidFill>
                    <a:srgbClr val="006600"/>
                  </a:solidFill>
                </a:rPr>
                <a:t>x</a:t>
              </a:r>
              <a:r>
                <a:rPr lang="en-US" sz="1600" b="1">
                  <a:solidFill>
                    <a:srgbClr val="006600"/>
                  </a:solidFill>
                </a:rPr>
                <a:t>-axis</a:t>
              </a:r>
            </a:p>
          </p:txBody>
        </p:sp>
        <p:sp>
          <p:nvSpPr>
            <p:cNvPr id="1041" name="Line 39"/>
            <p:cNvSpPr>
              <a:spLocks noChangeShapeType="1"/>
            </p:cNvSpPr>
            <p:nvPr/>
          </p:nvSpPr>
          <p:spPr bwMode="auto">
            <a:xfrm>
              <a:off x="1950" y="1500"/>
              <a:ext cx="576" cy="0"/>
            </a:xfrm>
            <a:prstGeom prst="line">
              <a:avLst/>
            </a:prstGeom>
            <a:noFill/>
            <a:ln w="28575">
              <a:solidFill>
                <a:srgbClr val="9933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Text Box 40"/>
            <p:cNvSpPr txBox="1">
              <a:spLocks noChangeArrowheads="1"/>
            </p:cNvSpPr>
            <p:nvPr/>
          </p:nvSpPr>
          <p:spPr bwMode="auto">
            <a:xfrm>
              <a:off x="2526" y="1407"/>
              <a:ext cx="6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>
                  <a:solidFill>
                    <a:srgbClr val="CC0099"/>
                  </a:solidFill>
                </a:rPr>
                <a:t>motion</a:t>
              </a:r>
            </a:p>
          </p:txBody>
        </p:sp>
        <p:sp>
          <p:nvSpPr>
            <p:cNvPr id="1043" name="Text Box 41"/>
            <p:cNvSpPr txBox="1">
              <a:spLocks noChangeArrowheads="1"/>
            </p:cNvSpPr>
            <p:nvPr/>
          </p:nvSpPr>
          <p:spPr bwMode="auto">
            <a:xfrm>
              <a:off x="1644" y="1377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1600" b="1">
                  <a:solidFill>
                    <a:srgbClr val="CC0099"/>
                  </a:solidFill>
                  <a:cs typeface="Arial" pitchFamily="34" charset="0"/>
                </a:rPr>
                <a:t>Δ</a:t>
              </a:r>
              <a:r>
                <a:rPr lang="en-US" sz="1600" b="1" i="1">
                  <a:solidFill>
                    <a:srgbClr val="CC0099"/>
                  </a:solidFill>
                  <a:cs typeface="Arial" pitchFamily="34" charset="0"/>
                </a:rPr>
                <a:t>x</a:t>
              </a:r>
              <a:endParaRPr lang="el-GR" sz="1600" b="1" i="1">
                <a:solidFill>
                  <a:srgbClr val="CC0099"/>
                </a:solidFill>
                <a:cs typeface="Arial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304800" y="68759"/>
            <a:ext cx="8571577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5400" dirty="0" smtClean="0">
                <a:ln w="18415" cmpd="sng">
                  <a:solidFill>
                    <a:srgbClr val="CC0099"/>
                  </a:solidFill>
                  <a:prstDash val="solid"/>
                </a:ln>
                <a:solidFill>
                  <a:srgbClr val="CC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Position and Displacement </a:t>
            </a:r>
            <a:endParaRPr lang="en-US" sz="5400" dirty="0">
              <a:ln w="18415" cmpd="sng">
                <a:solidFill>
                  <a:srgbClr val="CC0099"/>
                </a:solidFill>
                <a:prstDash val="solid"/>
              </a:ln>
              <a:solidFill>
                <a:srgbClr val="CC0099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96286"/>
            <a:ext cx="1980199" cy="623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170237"/>
            <a:ext cx="8991600" cy="3382963"/>
          </a:xfrm>
        </p:spPr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DISPLACEMENT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defined as the change of an object's position that occurs during a period of time. 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displacement is a vector 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that points from an object’s initial position to its final position and has a magnitude that equals the shortest distance between the two positions.</a:t>
            </a:r>
          </a:p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 Unit of Displacement: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meter (m)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5" descr="math0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438400"/>
            <a:ext cx="68580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The displacement x is a vector that points from the initial position x0 to the final position x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04800"/>
            <a:ext cx="70866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305800" cy="68580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Displacement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 descr="Positio, Distane and Displacement"/>
          <p:cNvSpPr>
            <a:spLocks noChangeAspect="1" noChangeArrowheads="1"/>
          </p:cNvSpPr>
          <p:nvPr/>
        </p:nvSpPr>
        <p:spPr bwMode="auto">
          <a:xfrm>
            <a:off x="88900" y="-1096963"/>
            <a:ext cx="1428750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AutoShape 4" descr="Positio, Distane and Displacement"/>
          <p:cNvSpPr>
            <a:spLocks noChangeAspect="1" noChangeArrowheads="1"/>
          </p:cNvSpPr>
          <p:nvPr/>
        </p:nvSpPr>
        <p:spPr bwMode="auto">
          <a:xfrm>
            <a:off x="88900" y="-1096963"/>
            <a:ext cx="1428750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2" name="AutoShape 6" descr="Positio, Distane and Displacement"/>
          <p:cNvSpPr>
            <a:spLocks noChangeAspect="1" noChangeArrowheads="1"/>
          </p:cNvSpPr>
          <p:nvPr/>
        </p:nvSpPr>
        <p:spPr bwMode="auto">
          <a:xfrm>
            <a:off x="155575" y="-1096963"/>
            <a:ext cx="1428750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4" name="Picture 8" descr="http://images.wikia.com/schools/images/f/fa/Distdisp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199"/>
            <a:ext cx="8229600" cy="6172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76200" y="3810000"/>
            <a:ext cx="9067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C0476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 speed of an object </a:t>
            </a:r>
            <a:r>
              <a:rPr lang="en-US" b="1" i="1" dirty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in a certain </a:t>
            </a:r>
            <a:r>
              <a:rPr lang="en-US" b="1" i="1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direction is velocity</a:t>
            </a:r>
            <a:r>
              <a:rPr lang="en-US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83" name="Picture 11" descr="j033663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173662"/>
            <a:ext cx="272415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1000" y="171271"/>
            <a:ext cx="8077200" cy="14465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006600"/>
                  </a:solidFill>
                  <a:prstDash val="solid"/>
                </a:ln>
                <a:solidFill>
                  <a:srgbClr val="0000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AVERAGE SPEED and AVERAGE VELOCITY</a:t>
            </a:r>
            <a:endParaRPr lang="en-US" sz="4400" dirty="0">
              <a:ln w="18415" cmpd="sng">
                <a:solidFill>
                  <a:srgbClr val="006600"/>
                </a:solidFill>
                <a:prstDash val="solid"/>
              </a:ln>
              <a:solidFill>
                <a:srgbClr val="0000FF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652" y="1760537"/>
            <a:ext cx="5257148" cy="830263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93767"/>
            <a:ext cx="2743200" cy="1335185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486400" y="2590800"/>
                <a:ext cx="1919051" cy="1144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/>
                          </m:ctrlPr>
                        </m:sSubPr>
                        <m:e>
                          <m:r>
                            <a:rPr lang="en-US" b="1" i="1"/>
                            <m:t>𝒗</m:t>
                          </m:r>
                        </m:e>
                        <m:sub>
                          <m:r>
                            <a:rPr lang="en-US" b="1" i="1"/>
                            <m:t>𝒂𝒗</m:t>
                          </m:r>
                        </m:sub>
                      </m:sSub>
                      <m:r>
                        <a:rPr lang="en-US" b="1"/>
                        <m:t>=</m:t>
                      </m:r>
                      <m:f>
                        <m:fPr>
                          <m:ctrlPr>
                            <a:rPr lang="en-US" b="1" i="1"/>
                          </m:ctrlPr>
                        </m:fPr>
                        <m:num>
                          <m:r>
                            <a:rPr lang="en-US" b="1" i="1"/>
                            <m:t>𝒅</m:t>
                          </m:r>
                        </m:num>
                        <m:den>
                          <m:r>
                            <a:rPr lang="en-US" b="1" i="1"/>
                            <m:t>𝒕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590800"/>
                <a:ext cx="1919051" cy="1144609"/>
              </a:xfrm>
              <a:prstGeom prst="rect">
                <a:avLst/>
              </a:prstGeom>
              <a:blipFill rotWithShape="1">
                <a:blip r:embed="rId6"/>
                <a:stretch>
                  <a:fillRect r="-12381" b="-1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828800" y="4491335"/>
            <a:ext cx="327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The unit </a:t>
            </a: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b="1" i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i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av</a:t>
            </a:r>
            <a:r>
              <a:rPr lang="en-US" sz="24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m/s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Documents and Settings\u062689\Desktop\velocity-tim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296" y="403184"/>
            <a:ext cx="8973703" cy="5997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077200" cy="2057400"/>
          </a:xfrm>
        </p:spPr>
        <p:txBody>
          <a:bodyPr/>
          <a:lstStyle/>
          <a:p>
            <a:r>
              <a:rPr lang="en-US" b="1"/>
              <a:t>Example 5: </a:t>
            </a:r>
            <a:r>
              <a:rPr lang="en-US"/>
              <a:t>find the average velocity for the student motion represented by the graph shown in Fig. 2-9 between the times </a:t>
            </a:r>
            <a:r>
              <a:rPr lang="en-US" i="1"/>
              <a:t>t</a:t>
            </a:r>
            <a:r>
              <a:rPr lang="en-US" baseline="-25000"/>
              <a:t>1</a:t>
            </a:r>
            <a:r>
              <a:rPr lang="en-US"/>
              <a:t> = 1.0 s and </a:t>
            </a:r>
            <a:r>
              <a:rPr lang="en-US" i="1"/>
              <a:t>t</a:t>
            </a:r>
            <a:r>
              <a:rPr lang="en-US" baseline="-25000"/>
              <a:t>2</a:t>
            </a:r>
            <a:r>
              <a:rPr lang="en-US"/>
              <a:t> = 1.5 s.</a:t>
            </a:r>
          </a:p>
        </p:txBody>
      </p:sp>
      <p:pic>
        <p:nvPicPr>
          <p:cNvPr id="22532" name="Picture 4" descr="nw0018-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798763"/>
            <a:ext cx="7543800" cy="352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Instantaneous </a:t>
            </a:r>
            <a:r>
              <a:rPr lang="en-US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Velocity:</a:t>
            </a:r>
            <a:endParaRPr lang="en-US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Instantaneous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velocity is defined as the limit of the average velocity determined for a time interval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as we let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0.  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934011"/>
              </p:ext>
            </p:extLst>
          </p:nvPr>
        </p:nvGraphicFramePr>
        <p:xfrm>
          <a:off x="2590800" y="4953000"/>
          <a:ext cx="37147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536033" imgH="406224" progId="">
                  <p:embed/>
                </p:oleObj>
              </mc:Choice>
              <mc:Fallback>
                <p:oleObj name="Equation" r:id="rId3" imgW="1536033" imgH="406224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3714750" cy="9810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" y="1569660"/>
            <a:ext cx="7239000" cy="297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518</Words>
  <Application>Microsoft Office PowerPoint</Application>
  <PresentationFormat>On-screen Show (4:3)</PresentationFormat>
  <Paragraphs>74</Paragraphs>
  <Slides>15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Equation</vt:lpstr>
      <vt:lpstr>PowerPoint Presentation</vt:lpstr>
      <vt:lpstr>PowerPoint Presentation</vt:lpstr>
      <vt:lpstr>Displacement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Athos Petrou</dc:creator>
  <cp:lastModifiedBy>Adnan A Khan</cp:lastModifiedBy>
  <cp:revision>91</cp:revision>
  <dcterms:created xsi:type="dcterms:W3CDTF">2005-05-29T01:31:07Z</dcterms:created>
  <dcterms:modified xsi:type="dcterms:W3CDTF">2014-02-08T19:18:35Z</dcterms:modified>
</cp:coreProperties>
</file>