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4"/>
  </p:notesMasterIdLst>
  <p:sldIdLst>
    <p:sldId id="256" r:id="rId2"/>
    <p:sldId id="257" r:id="rId3"/>
    <p:sldId id="292" r:id="rId4"/>
    <p:sldId id="297" r:id="rId5"/>
    <p:sldId id="265" r:id="rId6"/>
    <p:sldId id="272" r:id="rId7"/>
    <p:sldId id="266" r:id="rId8"/>
    <p:sldId id="304" r:id="rId9"/>
    <p:sldId id="293" r:id="rId10"/>
    <p:sldId id="296" r:id="rId11"/>
    <p:sldId id="298" r:id="rId12"/>
    <p:sldId id="276" r:id="rId13"/>
    <p:sldId id="299" r:id="rId14"/>
    <p:sldId id="279" r:id="rId15"/>
    <p:sldId id="280" r:id="rId16"/>
    <p:sldId id="283" r:id="rId17"/>
    <p:sldId id="300" r:id="rId18"/>
    <p:sldId id="282" r:id="rId19"/>
    <p:sldId id="288" r:id="rId20"/>
    <p:sldId id="302" r:id="rId21"/>
    <p:sldId id="303" r:id="rId22"/>
    <p:sldId id="29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9900"/>
    <a:srgbClr val="0066FF"/>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704" autoAdjust="0"/>
  </p:normalViewPr>
  <p:slideViewPr>
    <p:cSldViewPr>
      <p:cViewPr>
        <p:scale>
          <a:sx n="50" d="100"/>
          <a:sy n="50" d="100"/>
        </p:scale>
        <p:origin x="-1411" y="-43"/>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E3B7BD-1D83-4E16-8D80-E684C1C9E75C}" type="datetimeFigureOut">
              <a:rPr lang="en-US" smtClean="0"/>
              <a:pPr/>
              <a:t>8/14/2013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A5C06-81D6-40D6-B757-6328A8CBCC36}" type="slidenum">
              <a:rPr lang="en-US" smtClean="0"/>
              <a:pPr/>
              <a:t>‹#›</a:t>
            </a:fld>
            <a:endParaRPr lang="en-US"/>
          </a:p>
        </p:txBody>
      </p:sp>
    </p:spTree>
    <p:extLst>
      <p:ext uri="{BB962C8B-B14F-4D97-AF65-F5344CB8AC3E}">
        <p14:creationId xmlns:p14="http://schemas.microsoft.com/office/powerpoint/2010/main" xmlns="" val="398371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9A5C06-81D6-40D6-B757-6328A8CBCC3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GB" smtClean="0"/>
          </a:p>
        </p:txBody>
      </p:sp>
      <p:sp>
        <p:nvSpPr>
          <p:cNvPr id="124932" name="Slide Number Placeholder 3"/>
          <p:cNvSpPr>
            <a:spLocks noGrp="1"/>
          </p:cNvSpPr>
          <p:nvPr>
            <p:ph type="sldNum" sz="quarter" idx="5"/>
          </p:nvPr>
        </p:nvSpPr>
        <p:spPr>
          <a:noFill/>
        </p:spPr>
        <p:txBody>
          <a:bodyPr/>
          <a:lstStyle/>
          <a:p>
            <a:fld id="{1F2B71E6-7BF5-4FD7-82ED-08D50F9E1D6B}" type="slidenum">
              <a:rPr lang="en-US" smtClean="0"/>
              <a:pPr/>
              <a:t>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B2937C-70BB-47ED-9BB6-0B7178B6B6D9}"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B8EED8-DFA4-49A5-8A85-EC652C540CB2}" type="datetime1">
              <a:rPr lang="en-US" smtClean="0"/>
              <a:pPr/>
              <a:t>8/14/2013</a:t>
            </a:fld>
            <a:endParaRPr lang="en-US"/>
          </a:p>
        </p:txBody>
      </p:sp>
      <p:sp>
        <p:nvSpPr>
          <p:cNvPr id="5" name="Footer Placeholder 4"/>
          <p:cNvSpPr>
            <a:spLocks noGrp="1"/>
          </p:cNvSpPr>
          <p:nvPr>
            <p:ph type="ftr" sz="quarter" idx="11"/>
          </p:nvPr>
        </p:nvSpPr>
        <p:spPr/>
        <p:txBody>
          <a:bodyPr/>
          <a:lstStyle/>
          <a:p>
            <a:r>
              <a:rPr lang="en-US" smtClean="0"/>
              <a:t>phsc001, yuc, adil mutlak</a:t>
            </a:r>
            <a:endParaRPr lang="en-US"/>
          </a:p>
        </p:txBody>
      </p:sp>
      <p:sp>
        <p:nvSpPr>
          <p:cNvPr id="6" name="Slide Number Placeholder 5"/>
          <p:cNvSpPr>
            <a:spLocks noGrp="1"/>
          </p:cNvSpPr>
          <p:nvPr>
            <p:ph type="sldNum" sz="quarter" idx="12"/>
          </p:nvPr>
        </p:nvSpPr>
        <p:spPr/>
        <p:txBody>
          <a:bodyPr/>
          <a:lstStyle/>
          <a:p>
            <a:fld id="{B98E3BC9-3F4B-47D3-85AE-711FEBF7D05A}"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8EEB1-5E72-4F04-A593-BEDDC31A489B}" type="datetime1">
              <a:rPr lang="en-US" smtClean="0"/>
              <a:pPr/>
              <a:t>8/14/2013</a:t>
            </a:fld>
            <a:endParaRPr lang="en-US"/>
          </a:p>
        </p:txBody>
      </p:sp>
      <p:sp>
        <p:nvSpPr>
          <p:cNvPr id="5" name="Footer Placeholder 4"/>
          <p:cNvSpPr>
            <a:spLocks noGrp="1"/>
          </p:cNvSpPr>
          <p:nvPr>
            <p:ph type="ftr" sz="quarter" idx="11"/>
          </p:nvPr>
        </p:nvSpPr>
        <p:spPr/>
        <p:txBody>
          <a:bodyPr/>
          <a:lstStyle/>
          <a:p>
            <a:r>
              <a:rPr lang="en-US" smtClean="0"/>
              <a:t>phsc001, yuc, adil mutlak</a:t>
            </a:r>
            <a:endParaRPr lang="en-US"/>
          </a:p>
        </p:txBody>
      </p:sp>
      <p:sp>
        <p:nvSpPr>
          <p:cNvPr id="6" name="Slide Number Placeholder 5"/>
          <p:cNvSpPr>
            <a:spLocks noGrp="1"/>
          </p:cNvSpPr>
          <p:nvPr>
            <p:ph type="sldNum" sz="quarter" idx="12"/>
          </p:nvPr>
        </p:nvSpPr>
        <p:spPr/>
        <p:txBody>
          <a:bodyPr/>
          <a:lstStyle/>
          <a:p>
            <a:fld id="{B98E3BC9-3F4B-47D3-85AE-711FEBF7D0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613A81-B4F7-4BD7-91E9-14360B548DC8}" type="datetime1">
              <a:rPr lang="en-US" smtClean="0"/>
              <a:pPr/>
              <a:t>8/14/2013</a:t>
            </a:fld>
            <a:endParaRPr lang="en-US"/>
          </a:p>
        </p:txBody>
      </p:sp>
      <p:sp>
        <p:nvSpPr>
          <p:cNvPr id="5" name="Footer Placeholder 4"/>
          <p:cNvSpPr>
            <a:spLocks noGrp="1"/>
          </p:cNvSpPr>
          <p:nvPr>
            <p:ph type="ftr" sz="quarter" idx="11"/>
          </p:nvPr>
        </p:nvSpPr>
        <p:spPr/>
        <p:txBody>
          <a:bodyPr/>
          <a:lstStyle/>
          <a:p>
            <a:r>
              <a:rPr lang="en-US" smtClean="0"/>
              <a:t>phsc001, yuc, adil mutlak</a:t>
            </a:r>
            <a:endParaRPr lang="en-US"/>
          </a:p>
        </p:txBody>
      </p:sp>
      <p:sp>
        <p:nvSpPr>
          <p:cNvPr id="6" name="Slide Number Placeholder 5"/>
          <p:cNvSpPr>
            <a:spLocks noGrp="1"/>
          </p:cNvSpPr>
          <p:nvPr>
            <p:ph type="sldNum" sz="quarter" idx="12"/>
          </p:nvPr>
        </p:nvSpPr>
        <p:spPr/>
        <p:txBody>
          <a:bodyPr/>
          <a:lstStyle/>
          <a:p>
            <a:fld id="{B98E3BC9-3F4B-47D3-85AE-711FEBF7D0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8CE0B1-34B1-4EB7-9D33-9EF2EB8302B6}" type="datetime1">
              <a:rPr lang="en-US" smtClean="0"/>
              <a:pPr/>
              <a:t>8/14/2013</a:t>
            </a:fld>
            <a:endParaRPr lang="en-US"/>
          </a:p>
        </p:txBody>
      </p:sp>
      <p:sp>
        <p:nvSpPr>
          <p:cNvPr id="5" name="Footer Placeholder 4"/>
          <p:cNvSpPr>
            <a:spLocks noGrp="1"/>
          </p:cNvSpPr>
          <p:nvPr>
            <p:ph type="ftr" sz="quarter" idx="11"/>
          </p:nvPr>
        </p:nvSpPr>
        <p:spPr/>
        <p:txBody>
          <a:bodyPr/>
          <a:lstStyle/>
          <a:p>
            <a:r>
              <a:rPr lang="en-US" smtClean="0"/>
              <a:t>phsc001, yuc, adil mutlak</a:t>
            </a:r>
            <a:endParaRPr lang="en-US"/>
          </a:p>
        </p:txBody>
      </p:sp>
      <p:sp>
        <p:nvSpPr>
          <p:cNvPr id="6" name="Slide Number Placeholder 5"/>
          <p:cNvSpPr>
            <a:spLocks noGrp="1"/>
          </p:cNvSpPr>
          <p:nvPr>
            <p:ph type="sldNum" sz="quarter" idx="12"/>
          </p:nvPr>
        </p:nvSpPr>
        <p:spPr/>
        <p:txBody>
          <a:bodyPr/>
          <a:lstStyle/>
          <a:p>
            <a:fld id="{B98E3BC9-3F4B-47D3-85AE-711FEBF7D0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537391-E984-44B7-8169-048AEA6661E1}" type="datetime1">
              <a:rPr lang="en-US" smtClean="0"/>
              <a:pPr/>
              <a:t>8/14/2013</a:t>
            </a:fld>
            <a:endParaRPr lang="en-US"/>
          </a:p>
        </p:txBody>
      </p:sp>
      <p:sp>
        <p:nvSpPr>
          <p:cNvPr id="5" name="Footer Placeholder 4"/>
          <p:cNvSpPr>
            <a:spLocks noGrp="1"/>
          </p:cNvSpPr>
          <p:nvPr>
            <p:ph type="ftr" sz="quarter" idx="11"/>
          </p:nvPr>
        </p:nvSpPr>
        <p:spPr/>
        <p:txBody>
          <a:bodyPr/>
          <a:lstStyle/>
          <a:p>
            <a:r>
              <a:rPr lang="en-US" smtClean="0"/>
              <a:t>phsc001, yuc, adil mutlak</a:t>
            </a:r>
            <a:endParaRPr lang="en-US"/>
          </a:p>
        </p:txBody>
      </p:sp>
      <p:sp>
        <p:nvSpPr>
          <p:cNvPr id="6" name="Slide Number Placeholder 5"/>
          <p:cNvSpPr>
            <a:spLocks noGrp="1"/>
          </p:cNvSpPr>
          <p:nvPr>
            <p:ph type="sldNum" sz="quarter" idx="12"/>
          </p:nvPr>
        </p:nvSpPr>
        <p:spPr/>
        <p:txBody>
          <a:bodyPr/>
          <a:lstStyle/>
          <a:p>
            <a:fld id="{B98E3BC9-3F4B-47D3-85AE-711FEBF7D05A}"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68C956-DEDC-480B-9F21-A89D42FB0E5D}" type="datetime1">
              <a:rPr lang="en-US" smtClean="0"/>
              <a:pPr/>
              <a:t>8/14/2013</a:t>
            </a:fld>
            <a:endParaRPr lang="en-US"/>
          </a:p>
        </p:txBody>
      </p:sp>
      <p:sp>
        <p:nvSpPr>
          <p:cNvPr id="6" name="Footer Placeholder 5"/>
          <p:cNvSpPr>
            <a:spLocks noGrp="1"/>
          </p:cNvSpPr>
          <p:nvPr>
            <p:ph type="ftr" sz="quarter" idx="11"/>
          </p:nvPr>
        </p:nvSpPr>
        <p:spPr/>
        <p:txBody>
          <a:bodyPr/>
          <a:lstStyle/>
          <a:p>
            <a:r>
              <a:rPr lang="en-US" smtClean="0"/>
              <a:t>phsc001, yuc, adil mutlak</a:t>
            </a:r>
            <a:endParaRPr lang="en-US"/>
          </a:p>
        </p:txBody>
      </p:sp>
      <p:sp>
        <p:nvSpPr>
          <p:cNvPr id="7" name="Slide Number Placeholder 6"/>
          <p:cNvSpPr>
            <a:spLocks noGrp="1"/>
          </p:cNvSpPr>
          <p:nvPr>
            <p:ph type="sldNum" sz="quarter" idx="12"/>
          </p:nvPr>
        </p:nvSpPr>
        <p:spPr/>
        <p:txBody>
          <a:bodyPr/>
          <a:lstStyle/>
          <a:p>
            <a:fld id="{B98E3BC9-3F4B-47D3-85AE-711FEBF7D0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13AA85-C0F8-4661-9059-9AB39A88BBDC}" type="datetime1">
              <a:rPr lang="en-US" smtClean="0"/>
              <a:pPr/>
              <a:t>8/14/2013</a:t>
            </a:fld>
            <a:endParaRPr lang="en-US"/>
          </a:p>
        </p:txBody>
      </p:sp>
      <p:sp>
        <p:nvSpPr>
          <p:cNvPr id="8" name="Footer Placeholder 7"/>
          <p:cNvSpPr>
            <a:spLocks noGrp="1"/>
          </p:cNvSpPr>
          <p:nvPr>
            <p:ph type="ftr" sz="quarter" idx="11"/>
          </p:nvPr>
        </p:nvSpPr>
        <p:spPr/>
        <p:txBody>
          <a:bodyPr/>
          <a:lstStyle/>
          <a:p>
            <a:r>
              <a:rPr lang="en-US" smtClean="0"/>
              <a:t>phsc001, yuc, adil mutlak</a:t>
            </a:r>
            <a:endParaRPr lang="en-US"/>
          </a:p>
        </p:txBody>
      </p:sp>
      <p:sp>
        <p:nvSpPr>
          <p:cNvPr id="9" name="Slide Number Placeholder 8"/>
          <p:cNvSpPr>
            <a:spLocks noGrp="1"/>
          </p:cNvSpPr>
          <p:nvPr>
            <p:ph type="sldNum" sz="quarter" idx="12"/>
          </p:nvPr>
        </p:nvSpPr>
        <p:spPr/>
        <p:txBody>
          <a:bodyPr/>
          <a:lstStyle/>
          <a:p>
            <a:fld id="{B98E3BC9-3F4B-47D3-85AE-711FEBF7D05A}"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DE0E7A-59F9-4508-87F1-3EFA2E228561}" type="datetime1">
              <a:rPr lang="en-US" smtClean="0"/>
              <a:pPr/>
              <a:t>8/14/2013</a:t>
            </a:fld>
            <a:endParaRPr lang="en-US"/>
          </a:p>
        </p:txBody>
      </p:sp>
      <p:sp>
        <p:nvSpPr>
          <p:cNvPr id="4" name="Footer Placeholder 3"/>
          <p:cNvSpPr>
            <a:spLocks noGrp="1"/>
          </p:cNvSpPr>
          <p:nvPr>
            <p:ph type="ftr" sz="quarter" idx="11"/>
          </p:nvPr>
        </p:nvSpPr>
        <p:spPr/>
        <p:txBody>
          <a:bodyPr/>
          <a:lstStyle/>
          <a:p>
            <a:r>
              <a:rPr lang="en-US" smtClean="0"/>
              <a:t>phsc001, yuc, adil mutlak</a:t>
            </a:r>
            <a:endParaRPr lang="en-US"/>
          </a:p>
        </p:txBody>
      </p:sp>
      <p:sp>
        <p:nvSpPr>
          <p:cNvPr id="5" name="Slide Number Placeholder 4"/>
          <p:cNvSpPr>
            <a:spLocks noGrp="1"/>
          </p:cNvSpPr>
          <p:nvPr>
            <p:ph type="sldNum" sz="quarter" idx="12"/>
          </p:nvPr>
        </p:nvSpPr>
        <p:spPr/>
        <p:txBody>
          <a:bodyPr/>
          <a:lstStyle/>
          <a:p>
            <a:fld id="{B98E3BC9-3F4B-47D3-85AE-711FEBF7D0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0FFC9-D271-4B93-B00D-0393DA17584F}" type="datetime1">
              <a:rPr lang="en-US" smtClean="0"/>
              <a:pPr/>
              <a:t>8/14/2013</a:t>
            </a:fld>
            <a:endParaRPr lang="en-US"/>
          </a:p>
        </p:txBody>
      </p:sp>
      <p:sp>
        <p:nvSpPr>
          <p:cNvPr id="3" name="Footer Placeholder 2"/>
          <p:cNvSpPr>
            <a:spLocks noGrp="1"/>
          </p:cNvSpPr>
          <p:nvPr>
            <p:ph type="ftr" sz="quarter" idx="11"/>
          </p:nvPr>
        </p:nvSpPr>
        <p:spPr/>
        <p:txBody>
          <a:bodyPr/>
          <a:lstStyle/>
          <a:p>
            <a:r>
              <a:rPr lang="en-US" smtClean="0"/>
              <a:t>phsc001, yuc, adil mutlak</a:t>
            </a:r>
            <a:endParaRPr lang="en-US"/>
          </a:p>
        </p:txBody>
      </p:sp>
      <p:sp>
        <p:nvSpPr>
          <p:cNvPr id="4" name="Slide Number Placeholder 3"/>
          <p:cNvSpPr>
            <a:spLocks noGrp="1"/>
          </p:cNvSpPr>
          <p:nvPr>
            <p:ph type="sldNum" sz="quarter" idx="12"/>
          </p:nvPr>
        </p:nvSpPr>
        <p:spPr/>
        <p:txBody>
          <a:bodyPr/>
          <a:lstStyle/>
          <a:p>
            <a:fld id="{B98E3BC9-3F4B-47D3-85AE-711FEBF7D0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4BA3F-33C1-4372-870A-C0EF698C4E3A}" type="datetime1">
              <a:rPr lang="en-US" smtClean="0"/>
              <a:pPr/>
              <a:t>8/14/2013</a:t>
            </a:fld>
            <a:endParaRPr lang="en-US"/>
          </a:p>
        </p:txBody>
      </p:sp>
      <p:sp>
        <p:nvSpPr>
          <p:cNvPr id="6" name="Footer Placeholder 5"/>
          <p:cNvSpPr>
            <a:spLocks noGrp="1"/>
          </p:cNvSpPr>
          <p:nvPr>
            <p:ph type="ftr" sz="quarter" idx="11"/>
          </p:nvPr>
        </p:nvSpPr>
        <p:spPr/>
        <p:txBody>
          <a:bodyPr/>
          <a:lstStyle/>
          <a:p>
            <a:r>
              <a:rPr lang="en-US" smtClean="0"/>
              <a:t>phsc001, yuc, adil mutlak</a:t>
            </a:r>
            <a:endParaRPr lang="en-US"/>
          </a:p>
        </p:txBody>
      </p:sp>
      <p:sp>
        <p:nvSpPr>
          <p:cNvPr id="7" name="Slide Number Placeholder 6"/>
          <p:cNvSpPr>
            <a:spLocks noGrp="1"/>
          </p:cNvSpPr>
          <p:nvPr>
            <p:ph type="sldNum" sz="quarter" idx="12"/>
          </p:nvPr>
        </p:nvSpPr>
        <p:spPr/>
        <p:txBody>
          <a:bodyPr/>
          <a:lstStyle/>
          <a:p>
            <a:fld id="{B98E3BC9-3F4B-47D3-85AE-711FEBF7D05A}"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CAC4A-DA1B-4DD4-80ED-679919D40FC5}" type="datetime1">
              <a:rPr lang="en-US" smtClean="0"/>
              <a:pPr/>
              <a:t>8/14/2013</a:t>
            </a:fld>
            <a:endParaRPr lang="en-US"/>
          </a:p>
        </p:txBody>
      </p:sp>
      <p:sp>
        <p:nvSpPr>
          <p:cNvPr id="6" name="Footer Placeholder 5"/>
          <p:cNvSpPr>
            <a:spLocks noGrp="1"/>
          </p:cNvSpPr>
          <p:nvPr>
            <p:ph type="ftr" sz="quarter" idx="11"/>
          </p:nvPr>
        </p:nvSpPr>
        <p:spPr/>
        <p:txBody>
          <a:bodyPr/>
          <a:lstStyle/>
          <a:p>
            <a:r>
              <a:rPr lang="en-US" smtClean="0"/>
              <a:t>phsc001, yuc, adil mutlak</a:t>
            </a:r>
            <a:endParaRPr lang="en-US"/>
          </a:p>
        </p:txBody>
      </p:sp>
      <p:sp>
        <p:nvSpPr>
          <p:cNvPr id="7" name="Slide Number Placeholder 6"/>
          <p:cNvSpPr>
            <a:spLocks noGrp="1"/>
          </p:cNvSpPr>
          <p:nvPr>
            <p:ph type="sldNum" sz="quarter" idx="12"/>
          </p:nvPr>
        </p:nvSpPr>
        <p:spPr/>
        <p:txBody>
          <a:bodyPr/>
          <a:lstStyle/>
          <a:p>
            <a:fld id="{B98E3BC9-3F4B-47D3-85AE-711FEBF7D0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89F5EC5-6045-487C-8978-168851C0DF9D}" type="datetime1">
              <a:rPr lang="en-US" smtClean="0"/>
              <a:pPr/>
              <a:t>8/14/2013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phsc001, yuc, adil mutlak</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98E3BC9-3F4B-47D3-85AE-711FEBF7D0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vmlDrawing" Target="../drawings/vmlDrawing4.vml"/><Relationship Id="rId1" Type="http://schemas.openxmlformats.org/officeDocument/2006/relationships/themeOverride" Target="../theme/themeOverride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46527" y="609600"/>
            <a:ext cx="7451725" cy="5895870"/>
          </a:xfrm>
          <a:prstGeom prst="rect">
            <a:avLst/>
          </a:prstGeom>
          <a:noFill/>
          <a:ln w="9525">
            <a:noFill/>
            <a:miter lim="800000"/>
            <a:headEnd/>
            <a:tailEnd/>
          </a:ln>
          <a:effectLst/>
        </p:spPr>
      </p:pic>
      <p:sp>
        <p:nvSpPr>
          <p:cNvPr id="2" name="Title 1"/>
          <p:cNvSpPr>
            <a:spLocks noGrp="1"/>
          </p:cNvSpPr>
          <p:nvPr>
            <p:ph type="ctrTitle"/>
          </p:nvPr>
        </p:nvSpPr>
        <p:spPr>
          <a:xfrm>
            <a:off x="1371600" y="457200"/>
            <a:ext cx="6019800" cy="1371600"/>
          </a:xfrm>
        </p:spPr>
        <p:txBody>
          <a:bodyPr>
            <a:no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Force and Motion</a:t>
            </a:r>
            <a:b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Chapter </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98E3BC9-3F4B-47D3-85AE-711FEBF7D05A}"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u062689\Desktop\TRUCK.gif"/>
          <p:cNvPicPr>
            <a:picLocks noChangeAspect="1" noChangeArrowheads="1" noCrop="1"/>
          </p:cNvPicPr>
          <p:nvPr/>
        </p:nvPicPr>
        <p:blipFill>
          <a:blip r:embed="rId2" cstate="print"/>
          <a:srcRect/>
          <a:stretch>
            <a:fillRect/>
          </a:stretch>
        </p:blipFill>
        <p:spPr bwMode="auto">
          <a:xfrm>
            <a:off x="1344971" y="457200"/>
            <a:ext cx="6732459" cy="1915886"/>
          </a:xfrm>
          <a:prstGeom prst="rect">
            <a:avLst/>
          </a:prstGeom>
          <a:noFill/>
        </p:spPr>
      </p:pic>
      <p:pic>
        <p:nvPicPr>
          <p:cNvPr id="26628" name="Picture 4" descr="C:\Documents and Settings\u062689\Desktop\MOTORCYCLIST.gif"/>
          <p:cNvPicPr>
            <a:picLocks noChangeAspect="1" noChangeArrowheads="1" noCrop="1"/>
          </p:cNvPicPr>
          <p:nvPr/>
        </p:nvPicPr>
        <p:blipFill>
          <a:blip r:embed="rId3" cstate="print"/>
          <a:srcRect/>
          <a:stretch>
            <a:fillRect/>
          </a:stretch>
        </p:blipFill>
        <p:spPr bwMode="auto">
          <a:xfrm>
            <a:off x="457200" y="2971800"/>
            <a:ext cx="8001000" cy="3683921"/>
          </a:xfrm>
          <a:prstGeom prst="rect">
            <a:avLst/>
          </a:prstGeom>
          <a:noFill/>
        </p:spPr>
      </p:pic>
      <p:pic>
        <p:nvPicPr>
          <p:cNvPr id="26627" name="Picture 3" descr="C:\Documents and Settings\u062689\Desktop\CAR AND YOU.gif"/>
          <p:cNvPicPr>
            <a:picLocks noChangeAspect="1" noChangeArrowheads="1" noCrop="1"/>
          </p:cNvPicPr>
          <p:nvPr/>
        </p:nvPicPr>
        <p:blipFill>
          <a:blip r:embed="rId4" cstate="print"/>
          <a:srcRect/>
          <a:stretch>
            <a:fillRect/>
          </a:stretch>
        </p:blipFill>
        <p:spPr bwMode="auto">
          <a:xfrm>
            <a:off x="509187" y="2514600"/>
            <a:ext cx="8224435" cy="2653697"/>
          </a:xfrm>
          <a:prstGeom prst="rect">
            <a:avLst/>
          </a:prstGeom>
          <a:noFill/>
        </p:spPr>
      </p:pic>
    </p:spTree>
    <p:extLst>
      <p:ext uri="{BB962C8B-B14F-4D97-AF65-F5344CB8AC3E}">
        <p14:creationId xmlns:p14="http://schemas.microsoft.com/office/powerpoint/2010/main" xmlns="" val="33902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gtEl>
                                        <p:attrNameLst>
                                          <p:attrName>style.visibility</p:attrName>
                                        </p:attrNameLst>
                                      </p:cBhvr>
                                      <p:to>
                                        <p:strVal val="visible"/>
                                      </p:to>
                                    </p:set>
                                    <p:anim calcmode="lin" valueType="num">
                                      <p:cBhvr additive="base">
                                        <p:cTn id="13" dur="500" fill="hold"/>
                                        <p:tgtEl>
                                          <p:spTgt spid="26627"/>
                                        </p:tgtEl>
                                        <p:attrNameLst>
                                          <p:attrName>ppt_x</p:attrName>
                                        </p:attrNameLst>
                                      </p:cBhvr>
                                      <p:tavLst>
                                        <p:tav tm="0">
                                          <p:val>
                                            <p:strVal val="#ppt_x"/>
                                          </p:val>
                                        </p:tav>
                                        <p:tav tm="100000">
                                          <p:val>
                                            <p:strVal val="#ppt_x"/>
                                          </p:val>
                                        </p:tav>
                                      </p:tavLst>
                                    </p:anim>
                                    <p:anim calcmode="lin" valueType="num">
                                      <p:cBhvr additive="base">
                                        <p:cTn id="14"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8"/>
                                        </p:tgtEl>
                                        <p:attrNameLst>
                                          <p:attrName>style.visibility</p:attrName>
                                        </p:attrNameLst>
                                      </p:cBhvr>
                                      <p:to>
                                        <p:strVal val="visible"/>
                                      </p:to>
                                    </p:set>
                                    <p:anim calcmode="lin" valueType="num">
                                      <p:cBhvr additive="base">
                                        <p:cTn id="19" dur="500" fill="hold"/>
                                        <p:tgtEl>
                                          <p:spTgt spid="26628"/>
                                        </p:tgtEl>
                                        <p:attrNameLst>
                                          <p:attrName>ppt_x</p:attrName>
                                        </p:attrNameLst>
                                      </p:cBhvr>
                                      <p:tavLst>
                                        <p:tav tm="0">
                                          <p:val>
                                            <p:strVal val="#ppt_x"/>
                                          </p:val>
                                        </p:tav>
                                        <p:tav tm="100000">
                                          <p:val>
                                            <p:strVal val="#ppt_x"/>
                                          </p:val>
                                        </p:tav>
                                      </p:tavLst>
                                    </p:anim>
                                    <p:anim calcmode="lin" valueType="num">
                                      <p:cBhvr additive="base">
                                        <p:cTn id="20"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28600"/>
            <a:ext cx="6934200" cy="923330"/>
          </a:xfrm>
          <a:prstGeom prst="rect">
            <a:avLst/>
          </a:prstGeom>
          <a:noFill/>
        </p:spPr>
        <p:txBody>
          <a:bodyPr wrap="square" rtlCol="0">
            <a:spAutoFit/>
          </a:bodyPr>
          <a:lstStyle/>
          <a:p>
            <a:pPr>
              <a:spcBef>
                <a:spcPct val="0"/>
              </a:spcBef>
            </a:pPr>
            <a:r>
              <a:rPr lang="en-US" sz="5400" b="1" cap="all" dirty="0" smtClean="0">
                <a:ln w="9000" cmpd="sng">
                  <a:solidFill>
                    <a:schemeClr val="accent4">
                      <a:shade val="50000"/>
                      <a:satMod val="120000"/>
                    </a:schemeClr>
                  </a:solidFill>
                  <a:prstDash val="solid"/>
                </a:ln>
                <a:solidFill>
                  <a:srgbClr val="3333CC"/>
                </a:solidFill>
                <a:effectLst>
                  <a:reflection blurRad="12700" stA="28000" endPos="45000" dist="1000" dir="5400000" sy="-100000" algn="bl" rotWithShape="0"/>
                </a:effectLst>
                <a:latin typeface="Times New Roman" pitchFamily="18" charset="0"/>
                <a:ea typeface="+mj-ea"/>
                <a:cs typeface="Times New Roman" pitchFamily="18" charset="0"/>
              </a:rPr>
              <a:t>NET FORCE</a:t>
            </a:r>
            <a:endParaRPr lang="en-US" sz="5400" b="1" cap="all" dirty="0">
              <a:ln w="9000" cmpd="sng">
                <a:solidFill>
                  <a:schemeClr val="accent4">
                    <a:shade val="50000"/>
                    <a:satMod val="120000"/>
                  </a:schemeClr>
                </a:solidFill>
                <a:prstDash val="solid"/>
              </a:ln>
              <a:solidFill>
                <a:srgbClr val="3333CC"/>
              </a:solidFill>
              <a:effectLst>
                <a:reflection blurRad="12700" stA="28000" endPos="45000" dist="1000" dir="5400000" sy="-100000" algn="bl" rotWithShape="0"/>
              </a:effectLst>
              <a:latin typeface="Times New Roman" pitchFamily="18" charset="0"/>
              <a:ea typeface="+mj-ea"/>
              <a:cs typeface="Times New Roman" pitchFamily="18" charset="0"/>
            </a:endParaRPr>
          </a:p>
        </p:txBody>
      </p:sp>
      <p:pic>
        <p:nvPicPr>
          <p:cNvPr id="1027" name="Picture 3"/>
          <p:cNvPicPr>
            <a:picLocks noChangeAspect="1" noChangeArrowheads="1"/>
          </p:cNvPicPr>
          <p:nvPr/>
        </p:nvPicPr>
        <p:blipFill>
          <a:blip r:embed="rId2" cstate="print">
            <a:lum bright="-10000"/>
          </a:blip>
          <a:srcRect/>
          <a:stretch>
            <a:fillRect/>
          </a:stretch>
        </p:blipFill>
        <p:spPr bwMode="auto">
          <a:xfrm>
            <a:off x="923923" y="1676400"/>
            <a:ext cx="7461267" cy="38100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729783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2800" b="1" dirty="0" smtClean="0">
                <a:solidFill>
                  <a:srgbClr val="008000"/>
                </a:solidFill>
                <a:latin typeface="Verdana" pitchFamily="34" charset="0"/>
              </a:rPr>
              <a:t>Example</a:t>
            </a:r>
            <a:endParaRPr lang="en-US" sz="2800" b="1" dirty="0">
              <a:solidFill>
                <a:srgbClr val="008000"/>
              </a:solidFill>
              <a:latin typeface="Verdana" pitchFamily="34" charset="0"/>
            </a:endParaRPr>
          </a:p>
        </p:txBody>
      </p:sp>
      <p:pic>
        <p:nvPicPr>
          <p:cNvPr id="6" name="Content Placeholder 5" descr="E:\figures\Ch05_300\CP_02.JPG"/>
          <p:cNvPicPr>
            <a:picLocks noGrp="1"/>
          </p:cNvPicPr>
          <p:nvPr>
            <p:ph idx="1"/>
          </p:nvPr>
        </p:nvPicPr>
        <p:blipFill>
          <a:blip r:embed="rId3" cstate="print"/>
          <a:stretch>
            <a:fillRect/>
          </a:stretch>
        </p:blipFill>
        <p:spPr bwMode="auto">
          <a:xfrm>
            <a:off x="4648200" y="2438400"/>
            <a:ext cx="3886200" cy="1143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98E3BC9-3F4B-47D3-85AE-711FEBF7D05A}" type="slidenum">
              <a:rPr lang="en-US" smtClean="0"/>
              <a:pPr/>
              <a:t>12</a:t>
            </a:fld>
            <a:endParaRPr lang="en-US" dirty="0"/>
          </a:p>
        </p:txBody>
      </p:sp>
      <p:sp>
        <p:nvSpPr>
          <p:cNvPr id="8" name="Rectangle 7"/>
          <p:cNvSpPr/>
          <p:nvPr/>
        </p:nvSpPr>
        <p:spPr>
          <a:xfrm>
            <a:off x="762000" y="953869"/>
            <a:ext cx="8229600" cy="830997"/>
          </a:xfrm>
          <a:prstGeom prst="rect">
            <a:avLst/>
          </a:prstGeom>
        </p:spPr>
        <p:txBody>
          <a:bodyPr wrap="square">
            <a:spAutoFit/>
          </a:bodyPr>
          <a:lstStyle/>
          <a:p>
            <a:pPr lvl="0" fontAlgn="base">
              <a:spcBef>
                <a:spcPct val="0"/>
              </a:spcBef>
              <a:spcAft>
                <a:spcPct val="0"/>
              </a:spcAft>
            </a:pPr>
            <a:r>
              <a:rPr lang="en-US" sz="2400" b="1" dirty="0" smtClean="0">
                <a:solidFill>
                  <a:schemeClr val="tx1">
                    <a:lumMod val="95000"/>
                    <a:lumOff val="5000"/>
                  </a:schemeClr>
                </a:solidFill>
                <a:latin typeface="Times New Roman" pitchFamily="18" charset="0"/>
                <a:ea typeface="Calibri" pitchFamily="34" charset="0"/>
                <a:cs typeface="Times New Roman" pitchFamily="18" charset="0"/>
              </a:rPr>
              <a:t>Find the net (resultant) force acting on the object as shown in the drawing below</a:t>
            </a:r>
            <a:endParaRPr lang="en-US" sz="4000" b="1" dirty="0" smtClean="0">
              <a:solidFill>
                <a:schemeClr val="tx1">
                  <a:lumMod val="95000"/>
                  <a:lumOff val="5000"/>
                </a:schemeClr>
              </a:solidFill>
              <a:latin typeface="Times New Roman" pitchFamily="18" charset="0"/>
              <a:cs typeface="Times New Roman" pitchFamily="18" charset="0"/>
            </a:endParaRPr>
          </a:p>
        </p:txBody>
      </p:sp>
      <p:graphicFrame>
        <p:nvGraphicFramePr>
          <p:cNvPr id="31746" name="Object 2"/>
          <p:cNvGraphicFramePr>
            <a:graphicFrameLocks noChangeAspect="1"/>
          </p:cNvGraphicFramePr>
          <p:nvPr>
            <p:extLst>
              <p:ext uri="{D42A27DB-BD31-4B8C-83A1-F6EECF244321}">
                <p14:modId xmlns:p14="http://schemas.microsoft.com/office/powerpoint/2010/main" xmlns="" val="870549659"/>
              </p:ext>
            </p:extLst>
          </p:nvPr>
        </p:nvGraphicFramePr>
        <p:xfrm>
          <a:off x="579690" y="2819400"/>
          <a:ext cx="3877733" cy="1219200"/>
        </p:xfrm>
        <a:graphic>
          <a:graphicData uri="http://schemas.openxmlformats.org/presentationml/2006/ole">
            <p:oleObj spid="_x0000_s31766" name="Equation" r:id="rId4" imgW="2184400" imgH="685800" progId="Equation.3">
              <p:embed/>
            </p:oleObj>
          </a:graphicData>
        </a:graphic>
      </p:graphicFrame>
      <p:sp>
        <p:nvSpPr>
          <p:cNvPr id="11" name="Rectangle 10"/>
          <p:cNvSpPr/>
          <p:nvPr/>
        </p:nvSpPr>
        <p:spPr>
          <a:xfrm>
            <a:off x="609600" y="1905000"/>
            <a:ext cx="4572000" cy="830997"/>
          </a:xfrm>
          <a:prstGeom prst="rect">
            <a:avLst/>
          </a:prstGeom>
        </p:spPr>
        <p:txBody>
          <a:bodyPr>
            <a:spAutoFit/>
          </a:bodyPr>
          <a:lstStyle/>
          <a:p>
            <a:pPr lvl="0" fontAlgn="base">
              <a:spcBef>
                <a:spcPct val="0"/>
              </a:spcBef>
              <a:spcAft>
                <a:spcPct val="0"/>
              </a:spcAft>
            </a:pPr>
            <a:r>
              <a:rPr lang="en-US" dirty="0" smtClean="0">
                <a:latin typeface="Times" pitchFamily="18" charset="0"/>
                <a:ea typeface="Calibri" pitchFamily="34" charset="0"/>
                <a:cs typeface="Arial" pitchFamily="34" charset="0"/>
              </a:rPr>
              <a:t>Solution</a:t>
            </a:r>
          </a:p>
          <a:p>
            <a:pPr lvl="0" fontAlgn="base">
              <a:spcBef>
                <a:spcPct val="0"/>
              </a:spcBef>
              <a:spcAft>
                <a:spcPct val="0"/>
              </a:spcAft>
            </a:pPr>
            <a:endParaRPr lang="en-US" sz="1200" dirty="0" smtClean="0">
              <a:latin typeface="Arial" pitchFamily="34" charset="0"/>
              <a:cs typeface="Arial" pitchFamily="34" charset="0"/>
            </a:endParaRPr>
          </a:p>
          <a:p>
            <a:pPr lvl="0" eaLnBrk="0" fontAlgn="base" hangingPunct="0">
              <a:spcBef>
                <a:spcPct val="0"/>
              </a:spcBef>
              <a:spcAft>
                <a:spcPct val="0"/>
              </a:spcAft>
            </a:pPr>
            <a:r>
              <a:rPr lang="en-US" dirty="0" smtClean="0">
                <a:latin typeface="Times" pitchFamily="18" charset="0"/>
                <a:ea typeface="Calibri" pitchFamily="34" charset="0"/>
                <a:cs typeface="Arial" pitchFamily="34" charset="0"/>
              </a:rPr>
              <a:t>Given </a:t>
            </a:r>
            <a:endParaRPr lang="en-US" sz="3200" dirty="0" smtClean="0">
              <a:latin typeface="Arial" pitchFamily="34" charset="0"/>
              <a:cs typeface="Arial" pitchFamily="34" charset="0"/>
            </a:endParaRPr>
          </a:p>
        </p:txBody>
      </p:sp>
      <p:sp>
        <p:nvSpPr>
          <p:cNvPr id="12" name="TextBox 11"/>
          <p:cNvSpPr txBox="1"/>
          <p:nvPr/>
        </p:nvSpPr>
        <p:spPr>
          <a:xfrm>
            <a:off x="381000" y="4419600"/>
            <a:ext cx="7924800" cy="830997"/>
          </a:xfrm>
          <a:prstGeom prst="rect">
            <a:avLst/>
          </a:prstGeom>
          <a:solidFill>
            <a:srgbClr val="FFFF00"/>
          </a:solidFill>
        </p:spPr>
        <p:txBody>
          <a:bodyPr wrap="square" rtlCol="0">
            <a:spAutoFit/>
          </a:bodyPr>
          <a:lstStyle/>
          <a:p>
            <a:r>
              <a:rPr lang="en-US" sz="2400" b="1" dirty="0" smtClean="0">
                <a:solidFill>
                  <a:srgbClr val="C00000"/>
                </a:solidFill>
                <a:latin typeface="Times New Roman" pitchFamily="18" charset="0"/>
                <a:cs typeface="Times New Roman" pitchFamily="18" charset="0"/>
              </a:rPr>
              <a:t>Note: The direction of the net force is always in the direction of the bigger force</a:t>
            </a:r>
            <a:endParaRPr lang="en-US"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58200" y="6324600"/>
            <a:ext cx="365760" cy="365125"/>
          </a:xfrm>
        </p:spPr>
        <p:txBody>
          <a:bodyPr/>
          <a:lstStyle/>
          <a:p>
            <a:fld id="{8E233035-6188-46CF-9187-D4EE749B7746}" type="slidenum">
              <a:rPr lang="en-US" smtClean="0"/>
              <a:pPr/>
              <a:t>13</a:t>
            </a:fld>
            <a:endParaRPr lang="en-US" dirty="0"/>
          </a:p>
        </p:txBody>
      </p:sp>
      <p:sp>
        <p:nvSpPr>
          <p:cNvPr id="2" name="Title 1"/>
          <p:cNvSpPr>
            <a:spLocks noGrp="1"/>
          </p:cNvSpPr>
          <p:nvPr>
            <p:ph type="ctrTitle" idx="4294967295"/>
          </p:nvPr>
        </p:nvSpPr>
        <p:spPr>
          <a:xfrm>
            <a:off x="0" y="2286000"/>
            <a:ext cx="7772400" cy="1830388"/>
          </a:xfrm>
        </p:spPr>
        <p:txBody>
          <a:bodyPr>
            <a:normAutofit fontScale="90000"/>
          </a:bodyPr>
          <a:lstStyle/>
          <a:p>
            <a:pPr algn="l"/>
            <a:r>
              <a:rPr lang="en-US" i="1" dirty="0" smtClean="0"/>
              <a:t/>
            </a:r>
            <a:br>
              <a:rPr lang="en-US" i="1" dirty="0" smtClean="0"/>
            </a:br>
            <a:r>
              <a:rPr lang="en-US" i="1" dirty="0" smtClean="0"/>
              <a:t/>
            </a:r>
            <a:br>
              <a:rPr lang="en-US" i="1" dirty="0" smtClean="0"/>
            </a:br>
            <a:endParaRPr lang="en-US" dirty="0"/>
          </a:p>
        </p:txBody>
      </p:sp>
      <p:sp>
        <p:nvSpPr>
          <p:cNvPr id="8" name="Subtitle 7"/>
          <p:cNvSpPr>
            <a:spLocks noGrp="1"/>
          </p:cNvSpPr>
          <p:nvPr>
            <p:ph type="subTitle" idx="4294967295"/>
          </p:nvPr>
        </p:nvSpPr>
        <p:spPr>
          <a:xfrm>
            <a:off x="228600" y="457200"/>
            <a:ext cx="8534400" cy="4572000"/>
          </a:xfrm>
        </p:spPr>
        <p:txBody>
          <a:bodyPr>
            <a:normAutofit/>
          </a:bodyPr>
          <a:lstStyle/>
          <a:p>
            <a:pPr algn="l">
              <a:buNone/>
            </a:pPr>
            <a:r>
              <a:rPr lang="en-US" sz="4400" b="1" dirty="0" smtClean="0">
                <a:solidFill>
                  <a:schemeClr val="tx1">
                    <a:lumMod val="95000"/>
                    <a:lumOff val="5000"/>
                  </a:schemeClr>
                </a:solidFill>
                <a:latin typeface="Times New Roman" pitchFamily="18" charset="0"/>
                <a:cs typeface="Times New Roman" pitchFamily="18" charset="0"/>
              </a:rPr>
              <a:t>Newton's First Law </a:t>
            </a:r>
            <a:r>
              <a:rPr lang="en-US" sz="4400" b="1" i="1" dirty="0" smtClean="0">
                <a:solidFill>
                  <a:schemeClr val="tx1">
                    <a:lumMod val="95000"/>
                    <a:lumOff val="5000"/>
                  </a:schemeClr>
                </a:solidFill>
                <a:latin typeface="Times New Roman" pitchFamily="18" charset="0"/>
                <a:cs typeface="Times New Roman" pitchFamily="18" charset="0"/>
              </a:rPr>
              <a:t>of Motion:</a:t>
            </a:r>
          </a:p>
          <a:p>
            <a:pPr algn="l">
              <a:buNone/>
            </a:pPr>
            <a:endParaRPr lang="en-US" sz="4000" b="1" i="1" dirty="0" smtClean="0">
              <a:solidFill>
                <a:schemeClr val="tx1">
                  <a:lumMod val="95000"/>
                  <a:lumOff val="5000"/>
                </a:schemeClr>
              </a:solidFill>
              <a:latin typeface="Times New Roman" pitchFamily="18" charset="0"/>
              <a:cs typeface="Times New Roman" pitchFamily="18" charset="0"/>
            </a:endParaRPr>
          </a:p>
          <a:p>
            <a:pPr algn="just">
              <a:buNone/>
            </a:pPr>
            <a:r>
              <a:rPr lang="en-US" b="1" i="1" dirty="0" smtClean="0">
                <a:solidFill>
                  <a:srgbClr val="0070C0"/>
                </a:solidFill>
                <a:latin typeface="Times New Roman" pitchFamily="18" charset="0"/>
                <a:cs typeface="Times New Roman" pitchFamily="18" charset="0"/>
              </a:rPr>
              <a:t>		Newton’s first law of motion, usually called </a:t>
            </a:r>
          </a:p>
          <a:p>
            <a:pPr algn="ctr">
              <a:buNone/>
            </a:pPr>
            <a:r>
              <a:rPr lang="en-US" b="1" i="1" dirty="0" smtClean="0">
                <a:solidFill>
                  <a:srgbClr val="9900CC"/>
                </a:solidFill>
                <a:latin typeface="Times New Roman" pitchFamily="18" charset="0"/>
                <a:cs typeface="Times New Roman" pitchFamily="18" charset="0"/>
              </a:rPr>
              <a:t>‘LAW OF INERTIA’ </a:t>
            </a:r>
          </a:p>
          <a:p>
            <a:pPr algn="just">
              <a:buNone/>
            </a:pPr>
            <a:r>
              <a:rPr lang="en-US" b="1" i="1" dirty="0" smtClean="0">
                <a:solidFill>
                  <a:srgbClr val="0070C0"/>
                </a:solidFill>
                <a:latin typeface="Times New Roman" pitchFamily="18" charset="0"/>
                <a:cs typeface="Times New Roman" pitchFamily="18" charset="0"/>
              </a:rPr>
              <a:t>		It is the restatement of Galileo’s Idea.</a:t>
            </a:r>
          </a:p>
          <a:p>
            <a:pPr algn="just">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p>
          <a:p>
            <a:pPr algn="just">
              <a:buNone/>
            </a:pPr>
            <a:r>
              <a:rPr lang="en-US" sz="2400" b="1" i="1" dirty="0">
                <a:solidFill>
                  <a:srgbClr val="FF0000"/>
                </a:solidFill>
                <a:latin typeface="Times New Roman" pitchFamily="18" charset="0"/>
                <a:cs typeface="Times New Roman" pitchFamily="18" charset="0"/>
              </a:rPr>
              <a:t>	</a:t>
            </a:r>
            <a:r>
              <a:rPr lang="en-US" sz="2400" b="1" i="1" dirty="0" smtClean="0">
                <a:solidFill>
                  <a:srgbClr val="FF0000"/>
                </a:solidFill>
                <a:latin typeface="Times New Roman" pitchFamily="18" charset="0"/>
                <a:cs typeface="Times New Roman" pitchFamily="18" charset="0"/>
              </a:rPr>
              <a:t>If </a:t>
            </a:r>
            <a:r>
              <a:rPr lang="en-US" sz="2400" b="1" i="1" dirty="0">
                <a:solidFill>
                  <a:srgbClr val="FF0000"/>
                </a:solidFill>
                <a:latin typeface="Times New Roman" pitchFamily="18" charset="0"/>
                <a:cs typeface="Times New Roman" pitchFamily="18" charset="0"/>
              </a:rPr>
              <a:t>the net force acting on an object is zero, then the object remains at rest or moving continuously with constant velocity along straight line</a:t>
            </a:r>
          </a:p>
          <a:p>
            <a:pPr algn="just">
              <a:buNone/>
            </a:pPr>
            <a:endParaRPr lang="en-US" b="1" i="1" dirty="0" smtClean="0">
              <a:solidFill>
                <a:srgbClr val="0070C0"/>
              </a:solidFill>
              <a:latin typeface="Times New Roman" pitchFamily="18" charset="0"/>
              <a:cs typeface="Times New Roman" pitchFamily="18" charset="0"/>
            </a:endParaRPr>
          </a:p>
          <a:p>
            <a:pPr algn="l"/>
            <a:endParaRPr lang="en-US" i="1" dirty="0" smtClean="0"/>
          </a:p>
          <a:p>
            <a:pPr algn="l"/>
            <a:endParaRPr lang="en-US" i="1" dirty="0" smtClean="0"/>
          </a:p>
          <a:p>
            <a:pPr algn="l"/>
            <a:endParaRPr lang="en-US" dirty="0"/>
          </a:p>
        </p:txBody>
      </p:sp>
    </p:spTree>
    <p:extLst>
      <p:ext uri="{BB962C8B-B14F-4D97-AF65-F5344CB8AC3E}">
        <p14:creationId xmlns:p14="http://schemas.microsoft.com/office/powerpoint/2010/main" xmlns="" val="3421756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2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2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 calcmode="lin" valueType="num">
                                      <p:cBhvr additive="base">
                                        <p:cTn id="33" dur="2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 calcmode="lin" valueType="num">
                                      <p:cBhvr additive="base">
                                        <p:cTn id="39" dur="20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31075"/>
            <a:ext cx="8229600" cy="707886"/>
          </a:xfrm>
          <a:noFill/>
        </p:spPr>
        <p:txBody>
          <a:bodyPr wrap="square" rtlCol="0">
            <a:spAutoFit/>
          </a:bodyPr>
          <a:lstStyle/>
          <a:p>
            <a:pPr algn="l"/>
            <a:r>
              <a:rPr lang="en-US" sz="4000" b="1" cap="all" dirty="0">
                <a:ln w="9000" cmpd="sng">
                  <a:solidFill>
                    <a:schemeClr val="accent4">
                      <a:shade val="50000"/>
                      <a:satMod val="120000"/>
                    </a:schemeClr>
                  </a:solidFill>
                  <a:prstDash val="solid"/>
                </a:ln>
                <a:solidFill>
                  <a:srgbClr val="3333CC"/>
                </a:solidFill>
                <a:effectLst>
                  <a:reflection blurRad="12700" stA="28000" endPos="45000" dist="1000" dir="5400000" sy="-100000" algn="bl" rotWithShape="0"/>
                </a:effectLst>
                <a:latin typeface="Times New Roman" pitchFamily="18" charset="0"/>
                <a:cs typeface="Times New Roman" pitchFamily="18" charset="0"/>
              </a:rPr>
              <a:t>Mechanical Equilibrium</a:t>
            </a:r>
          </a:p>
        </p:txBody>
      </p:sp>
      <p:sp>
        <p:nvSpPr>
          <p:cNvPr id="3" name="Content Placeholder 2"/>
          <p:cNvSpPr>
            <a:spLocks noGrp="1"/>
          </p:cNvSpPr>
          <p:nvPr>
            <p:ph idx="1"/>
          </p:nvPr>
        </p:nvSpPr>
        <p:spPr>
          <a:xfrm>
            <a:off x="457200" y="1295401"/>
            <a:ext cx="8229600" cy="4830764"/>
          </a:xfrm>
        </p:spPr>
        <p:txBody>
          <a:bodyPr>
            <a:normAutofit/>
          </a:bodyPr>
          <a:lstStyle/>
          <a:p>
            <a:r>
              <a:rPr lang="en-US" sz="2000" dirty="0" smtClean="0">
                <a:latin typeface="Times New Roman" pitchFamily="18" charset="0"/>
                <a:cs typeface="Times New Roman" pitchFamily="18" charset="0"/>
              </a:rPr>
              <a:t> An object on which      </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0</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said to be in</a:t>
            </a:r>
            <a:r>
              <a:rPr lang="en-US" sz="2000" b="1" dirty="0" smtClean="0">
                <a:latin typeface="Times New Roman" pitchFamily="18" charset="0"/>
                <a:cs typeface="Times New Roman" pitchFamily="18" charset="0"/>
              </a:rPr>
              <a:t> </a:t>
            </a:r>
            <a:r>
              <a:rPr lang="en-US" sz="2000" b="1" dirty="0" smtClean="0">
                <a:solidFill>
                  <a:srgbClr val="009900"/>
                </a:solidFill>
                <a:latin typeface="Times New Roman" pitchFamily="18" charset="0"/>
                <a:cs typeface="Times New Roman" pitchFamily="18" charset="0"/>
              </a:rPr>
              <a:t>mechanical equilibrium</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By Newton’s first law, there are two kinds of mechanical equilibrium:</a:t>
            </a:r>
          </a:p>
          <a:p>
            <a:pPr>
              <a:buNone/>
            </a:pPr>
            <a:endParaRPr lang="en-US" sz="2000" dirty="0" smtClean="0">
              <a:latin typeface="Times New Roman" pitchFamily="18" charset="0"/>
              <a:cs typeface="Times New Roman" pitchFamily="18" charset="0"/>
            </a:endParaRPr>
          </a:p>
          <a:p>
            <a:pPr lvl="0"/>
            <a:r>
              <a:rPr lang="en-US" sz="2000" b="1" dirty="0" smtClean="0">
                <a:solidFill>
                  <a:srgbClr val="C00000"/>
                </a:solidFill>
                <a:latin typeface="Times New Roman" pitchFamily="18" charset="0"/>
                <a:cs typeface="Times New Roman" pitchFamily="18" charset="0"/>
              </a:rPr>
              <a:t>Static equilibrium</a:t>
            </a:r>
            <a:r>
              <a:rPr lang="en-US" sz="2000" dirty="0" smtClean="0">
                <a:latin typeface="Times New Roman" pitchFamily="18" charset="0"/>
                <a:cs typeface="Times New Roman" pitchFamily="18" charset="0"/>
              </a:rPr>
              <a:t>. The object is at rest.</a:t>
            </a:r>
          </a:p>
          <a:p>
            <a:pPr lvl="0"/>
            <a:r>
              <a:rPr lang="en-US" sz="2000" b="1" dirty="0" smtClean="0">
                <a:solidFill>
                  <a:srgbClr val="C00000"/>
                </a:solidFill>
                <a:latin typeface="Times New Roman" pitchFamily="18" charset="0"/>
                <a:cs typeface="Times New Roman" pitchFamily="18" charset="0"/>
              </a:rPr>
              <a:t>Dynamic equilibrium</a:t>
            </a:r>
            <a:r>
              <a:rPr lang="en-US" sz="2000" dirty="0" smtClean="0">
                <a:latin typeface="Times New Roman" pitchFamily="18" charset="0"/>
                <a:cs typeface="Times New Roman" pitchFamily="18" charset="0"/>
              </a:rPr>
              <a:t>. The object is moving with constant velocity along straight line. </a:t>
            </a:r>
          </a:p>
          <a:p>
            <a:pPr>
              <a:buNone/>
            </a:pPr>
            <a:endParaRPr lang="en-US" sz="2000" dirty="0">
              <a:latin typeface="Verdana" pitchFamily="34" charset="0"/>
            </a:endParaRPr>
          </a:p>
        </p:txBody>
      </p:sp>
      <p:sp>
        <p:nvSpPr>
          <p:cNvPr id="5" name="Slide Number Placeholder 4"/>
          <p:cNvSpPr>
            <a:spLocks noGrp="1"/>
          </p:cNvSpPr>
          <p:nvPr>
            <p:ph type="sldNum" sz="quarter" idx="12"/>
          </p:nvPr>
        </p:nvSpPr>
        <p:spPr>
          <a:xfrm>
            <a:off x="6629400" y="6324600"/>
            <a:ext cx="2133600" cy="365125"/>
          </a:xfrm>
        </p:spPr>
        <p:txBody>
          <a:bodyPr/>
          <a:lstStyle/>
          <a:p>
            <a:fld id="{B98E3BC9-3F4B-47D3-85AE-711FEBF7D05A}" type="slidenum">
              <a:rPr lang="en-US" smtClean="0"/>
              <a:pPr/>
              <a:t>14</a:t>
            </a:fld>
            <a:endParaRPr lang="en-US" dirty="0"/>
          </a:p>
        </p:txBody>
      </p:sp>
      <p:graphicFrame>
        <p:nvGraphicFramePr>
          <p:cNvPr id="38915" name="Object 3"/>
          <p:cNvGraphicFramePr>
            <a:graphicFrameLocks noChangeAspect="1"/>
          </p:cNvGraphicFramePr>
          <p:nvPr/>
        </p:nvGraphicFramePr>
        <p:xfrm>
          <a:off x="2971800" y="1295400"/>
          <a:ext cx="381000" cy="342900"/>
        </p:xfrm>
        <a:graphic>
          <a:graphicData uri="http://schemas.openxmlformats.org/presentationml/2006/ole">
            <p:oleObj spid="_x0000_s38948" name="Equation" r:id="rId4" imgW="253890" imgH="228501" progId="Equation.3">
              <p:embed/>
            </p:oleObj>
          </a:graphicData>
        </a:graphic>
      </p:graphicFrame>
      <p:pic>
        <p:nvPicPr>
          <p:cNvPr id="8" name="Picture 7" descr="E:\figures\ch04\04_21_01.jpg"/>
          <p:cNvPicPr/>
          <p:nvPr/>
        </p:nvPicPr>
        <p:blipFill>
          <a:blip r:embed="rId5" cstate="print">
            <a:lum bright="-10000"/>
          </a:blip>
          <a:srcRect b="7438"/>
          <a:stretch>
            <a:fillRect/>
          </a:stretch>
        </p:blipFill>
        <p:spPr bwMode="auto">
          <a:xfrm>
            <a:off x="228600" y="3581400"/>
            <a:ext cx="2514600" cy="2895600"/>
          </a:xfrm>
          <a:prstGeom prst="rect">
            <a:avLst/>
          </a:prstGeom>
          <a:ln w="19050" cap="sq">
            <a:solidFill>
              <a:schemeClr val="accent1">
                <a:lumMod val="75000"/>
              </a:schemeClr>
            </a:solidFill>
            <a:miter lim="800000"/>
          </a:ln>
          <a:effectLst>
            <a:outerShdw blurRad="57150" dist="50800" dir="2700000" algn="tl" rotWithShape="0">
              <a:srgbClr val="000000">
                <a:alpha val="40000"/>
              </a:srgbClr>
            </a:outerShdw>
          </a:effectLst>
        </p:spPr>
      </p:pic>
      <p:pic>
        <p:nvPicPr>
          <p:cNvPr id="9" name="Picture 8" descr="E:\figures\ch04\04_21_02.jpg"/>
          <p:cNvPicPr/>
          <p:nvPr/>
        </p:nvPicPr>
        <p:blipFill>
          <a:blip r:embed="rId6" cstate="print">
            <a:lum bright="-10000"/>
          </a:blip>
          <a:srcRect b="10345"/>
          <a:stretch>
            <a:fillRect/>
          </a:stretch>
        </p:blipFill>
        <p:spPr bwMode="auto">
          <a:xfrm>
            <a:off x="6248400" y="4133672"/>
            <a:ext cx="2743200" cy="2400656"/>
          </a:xfrm>
          <a:prstGeom prst="rect">
            <a:avLst/>
          </a:prstGeom>
          <a:ln w="19050" cap="sq">
            <a:solidFill>
              <a:schemeClr val="accent1">
                <a:lumMod val="75000"/>
              </a:schemeClr>
            </a:solidFill>
            <a:miter lim="800000"/>
          </a:ln>
          <a:effectLst>
            <a:outerShdw blurRad="57150" dist="50800" dir="2700000" algn="tl" rotWithShape="0">
              <a:srgbClr val="000000">
                <a:alpha val="40000"/>
              </a:srgbClr>
            </a:outerShdw>
          </a:effectLst>
        </p:spPr>
      </p:pic>
      <p:pic>
        <p:nvPicPr>
          <p:cNvPr id="38925" name="Picture 13"/>
          <p:cNvPicPr>
            <a:picLocks noChangeAspect="1" noChangeArrowheads="1"/>
          </p:cNvPicPr>
          <p:nvPr/>
        </p:nvPicPr>
        <p:blipFill>
          <a:blip r:embed="rId7" cstate="print">
            <a:lum bright="-10000"/>
            <a:extLst>
              <a:ext uri="{28A0092B-C50C-407E-A947-70E740481C1C}">
                <a14:useLocalDpi xmlns:a14="http://schemas.microsoft.com/office/drawing/2010/main" xmlns="" val="0"/>
              </a:ext>
            </a:extLst>
          </a:blip>
          <a:srcRect/>
          <a:stretch>
            <a:fillRect/>
          </a:stretch>
        </p:blipFill>
        <p:spPr bwMode="auto">
          <a:xfrm>
            <a:off x="2895600" y="3352800"/>
            <a:ext cx="3248025" cy="1428750"/>
          </a:xfrm>
          <a:prstGeom prst="rect">
            <a:avLst/>
          </a:prstGeom>
          <a:ln w="19050" cap="sq">
            <a:solidFill>
              <a:schemeClr val="accent1">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xmlns="" val="596366401"/>
              </p:ext>
            </p:extLst>
          </p:nvPr>
        </p:nvGraphicFramePr>
        <p:xfrm>
          <a:off x="3657600" y="1981200"/>
          <a:ext cx="1828800" cy="457200"/>
        </p:xfrm>
        <a:graphic>
          <a:graphicData uri="http://schemas.openxmlformats.org/presentationml/2006/ole">
            <p:oleObj spid="_x0000_s38949" name="Equation" r:id="rId8" imgW="926698" imgH="266584" progId="Equation.3">
              <p:embed/>
            </p:oleObj>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8925"/>
                                        </p:tgtEl>
                                        <p:attrNameLst>
                                          <p:attrName>style.visibility</p:attrName>
                                        </p:attrNameLst>
                                      </p:cBhvr>
                                      <p:to>
                                        <p:strVal val="visible"/>
                                      </p:to>
                                    </p:set>
                                    <p:anim calcmode="lin" valueType="num">
                                      <p:cBhvr>
                                        <p:cTn id="7" dur="1000" fill="hold"/>
                                        <p:tgtEl>
                                          <p:spTgt spid="38925"/>
                                        </p:tgtEl>
                                        <p:attrNameLst>
                                          <p:attrName>ppt_w</p:attrName>
                                        </p:attrNameLst>
                                      </p:cBhvr>
                                      <p:tavLst>
                                        <p:tav tm="0">
                                          <p:val>
                                            <p:fltVal val="0"/>
                                          </p:val>
                                        </p:tav>
                                        <p:tav tm="100000">
                                          <p:val>
                                            <p:strVal val="#ppt_w"/>
                                          </p:val>
                                        </p:tav>
                                      </p:tavLst>
                                    </p:anim>
                                    <p:anim calcmode="lin" valueType="num">
                                      <p:cBhvr>
                                        <p:cTn id="8" dur="1000" fill="hold"/>
                                        <p:tgtEl>
                                          <p:spTgt spid="38925"/>
                                        </p:tgtEl>
                                        <p:attrNameLst>
                                          <p:attrName>ppt_h</p:attrName>
                                        </p:attrNameLst>
                                      </p:cBhvr>
                                      <p:tavLst>
                                        <p:tav tm="0">
                                          <p:val>
                                            <p:fltVal val="0"/>
                                          </p:val>
                                        </p:tav>
                                        <p:tav tm="100000">
                                          <p:val>
                                            <p:strVal val="#ppt_h"/>
                                          </p:val>
                                        </p:tav>
                                      </p:tavLst>
                                    </p:anim>
                                    <p:anim calcmode="lin" valueType="num">
                                      <p:cBhvr>
                                        <p:cTn id="9" dur="1000" fill="hold"/>
                                        <p:tgtEl>
                                          <p:spTgt spid="38925"/>
                                        </p:tgtEl>
                                        <p:attrNameLst>
                                          <p:attrName>style.rotation</p:attrName>
                                        </p:attrNameLst>
                                      </p:cBhvr>
                                      <p:tavLst>
                                        <p:tav tm="0">
                                          <p:val>
                                            <p:fltVal val="90"/>
                                          </p:val>
                                        </p:tav>
                                        <p:tav tm="100000">
                                          <p:val>
                                            <p:fltVal val="0"/>
                                          </p:val>
                                        </p:tav>
                                      </p:tavLst>
                                    </p:anim>
                                    <p:animEffect transition="in" filter="fade">
                                      <p:cBhvr>
                                        <p:cTn id="10" dur="1000"/>
                                        <p:tgtEl>
                                          <p:spTgt spid="389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800" b="1" dirty="0" smtClean="0">
                <a:solidFill>
                  <a:srgbClr val="009900"/>
                </a:solidFill>
                <a:latin typeface="Times New Roman" pitchFamily="18" charset="0"/>
                <a:cs typeface="Times New Roman" pitchFamily="18" charset="0"/>
              </a:rPr>
              <a:t>Example</a:t>
            </a:r>
            <a:endParaRPr lang="en-US" sz="4800" b="1" dirty="0">
              <a:solidFill>
                <a:srgbClr val="0099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66801"/>
            <a:ext cx="8229600" cy="5059364"/>
          </a:xfrm>
        </p:spPr>
        <p:txBody>
          <a:bodyPr>
            <a:normAutofit/>
          </a:bodyPr>
          <a:lstStyle/>
          <a:p>
            <a:pPr>
              <a:buNone/>
            </a:pPr>
            <a:r>
              <a:rPr lang="en-US" sz="2400" dirty="0" smtClean="0">
                <a:latin typeface="Times New Roman" pitchFamily="18" charset="0"/>
                <a:cs typeface="Times New Roman" pitchFamily="18" charset="0"/>
              </a:rPr>
              <a:t>	A box is suspended by a rope and it is at rest. The mass of the box is 20kg</a:t>
            </a:r>
          </a:p>
          <a:p>
            <a:pPr>
              <a:buNone/>
            </a:pPr>
            <a:endParaRPr lang="en-US" sz="2400"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Find</a:t>
            </a:r>
          </a:p>
          <a:p>
            <a:r>
              <a:rPr lang="en-US" sz="2400" dirty="0" smtClean="0">
                <a:latin typeface="Times New Roman" pitchFamily="18" charset="0"/>
                <a:cs typeface="Times New Roman" pitchFamily="18" charset="0"/>
              </a:rPr>
              <a:t>The box’s weight</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Apply the mechanical equilibrium condition and</a:t>
            </a:r>
          </a:p>
          <a:p>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Find the tension in the rope</a:t>
            </a:r>
          </a:p>
          <a:p>
            <a:pPr>
              <a:buNone/>
            </a:pP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98E3BC9-3F4B-47D3-85AE-711FEBF7D05A}" type="slidenum">
              <a:rPr lang="en-US" smtClean="0"/>
              <a:pPr/>
              <a:t>15</a:t>
            </a:fld>
            <a:endParaRPr lang="en-US" dirty="0"/>
          </a:p>
        </p:txBody>
      </p:sp>
      <p:cxnSp>
        <p:nvCxnSpPr>
          <p:cNvPr id="7" name="Straight Connector 6"/>
          <p:cNvCxnSpPr/>
          <p:nvPr/>
        </p:nvCxnSpPr>
        <p:spPr>
          <a:xfrm>
            <a:off x="6553200" y="2438400"/>
            <a:ext cx="1676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667500" y="3162300"/>
            <a:ext cx="1447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010400" y="3886200"/>
            <a:ext cx="76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solidFill>
                  <a:srgbClr val="009900"/>
                </a:solidFill>
                <a:latin typeface="Verdana" pitchFamily="34" charset="0"/>
              </a:rPr>
              <a:t>Example</a:t>
            </a:r>
            <a:endParaRPr lang="en-US" sz="2800" b="1" dirty="0">
              <a:solidFill>
                <a:srgbClr val="009900"/>
              </a:solidFill>
              <a:latin typeface="Verdana" pitchFamily="34" charset="0"/>
            </a:endParaRPr>
          </a:p>
        </p:txBody>
      </p:sp>
      <p:pic>
        <p:nvPicPr>
          <p:cNvPr id="48130" name="Picture 2"/>
          <p:cNvPicPr>
            <a:picLocks noGrp="1" noChangeAspect="1" noChangeArrowheads="1"/>
          </p:cNvPicPr>
          <p:nvPr>
            <p:ph idx="1"/>
          </p:nvPr>
        </p:nvPicPr>
        <p:blipFill rotWithShape="1">
          <a:blip r:embed="rId2" cstate="print"/>
          <a:srcRect b="30523"/>
          <a:stretch/>
        </p:blipFill>
        <p:spPr bwMode="auto">
          <a:xfrm>
            <a:off x="4343400" y="1447800"/>
            <a:ext cx="4390439" cy="2329441"/>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98E3BC9-3F4B-47D3-85AE-711FEBF7D05A}" type="slidenum">
              <a:rPr lang="en-US" smtClean="0"/>
              <a:pPr/>
              <a:t>16</a:t>
            </a:fld>
            <a:endParaRPr lang="en-US"/>
          </a:p>
        </p:txBody>
      </p:sp>
      <p:sp>
        <p:nvSpPr>
          <p:cNvPr id="9" name="TextBox 8"/>
          <p:cNvSpPr txBox="1"/>
          <p:nvPr/>
        </p:nvSpPr>
        <p:spPr>
          <a:xfrm>
            <a:off x="381000" y="1447800"/>
            <a:ext cx="3962400" cy="4154984"/>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 object shown as a dark dot is under the action of four forces. The object will</a:t>
            </a:r>
          </a:p>
          <a:p>
            <a:endParaRPr lang="en-US" sz="2400" dirty="0" smtClean="0">
              <a:latin typeface="Times New Roman" pitchFamily="18" charset="0"/>
              <a:cs typeface="Times New Roman" pitchFamily="18" charset="0"/>
            </a:endParaRPr>
          </a:p>
          <a:p>
            <a:pPr marL="342900" indent="-342900">
              <a:buAutoNum type="alphaUcPeriod"/>
            </a:pPr>
            <a:r>
              <a:rPr lang="en-US" sz="2400" dirty="0" smtClean="0">
                <a:latin typeface="Times New Roman" pitchFamily="18" charset="0"/>
                <a:cs typeface="Times New Roman" pitchFamily="18" charset="0"/>
              </a:rPr>
              <a:t>Move to the right</a:t>
            </a:r>
          </a:p>
          <a:p>
            <a:pPr marL="342900" indent="-342900">
              <a:buAutoNum type="alphaUcPeriod"/>
            </a:pPr>
            <a:r>
              <a:rPr lang="en-US" sz="2400" dirty="0" smtClean="0">
                <a:latin typeface="Times New Roman" pitchFamily="18" charset="0"/>
                <a:cs typeface="Times New Roman" pitchFamily="18" charset="0"/>
              </a:rPr>
              <a:t>Move to the left</a:t>
            </a:r>
          </a:p>
          <a:p>
            <a:pPr marL="342900" indent="-342900">
              <a:buAutoNum type="alphaUcPeriod"/>
            </a:pPr>
            <a:r>
              <a:rPr lang="en-US" sz="2400" dirty="0" smtClean="0">
                <a:latin typeface="Times New Roman" pitchFamily="18" charset="0"/>
                <a:cs typeface="Times New Roman" pitchFamily="18" charset="0"/>
              </a:rPr>
              <a:t>Move upward</a:t>
            </a:r>
          </a:p>
          <a:p>
            <a:pPr marL="342900" indent="-342900">
              <a:buAutoNum type="alphaUcPeriod"/>
            </a:pPr>
            <a:r>
              <a:rPr lang="en-US" sz="2400" dirty="0" smtClean="0">
                <a:latin typeface="Times New Roman" pitchFamily="18" charset="0"/>
                <a:cs typeface="Times New Roman" pitchFamily="18" charset="0"/>
              </a:rPr>
              <a:t>Move downward</a:t>
            </a:r>
          </a:p>
          <a:p>
            <a:pPr marL="342900" indent="-342900">
              <a:buAutoNum type="alphaUcPeriod"/>
            </a:pPr>
            <a:r>
              <a:rPr lang="en-US" sz="2400" dirty="0" smtClean="0">
                <a:latin typeface="Times New Roman" pitchFamily="18" charset="0"/>
                <a:cs typeface="Times New Roman" pitchFamily="18" charset="0"/>
              </a:rPr>
              <a:t>Not move because it is under mechanical equilibrium </a:t>
            </a:r>
            <a:endParaRPr lang="en-US" sz="2400" dirty="0">
              <a:latin typeface="Times New Roman" pitchFamily="18" charset="0"/>
              <a:cs typeface="Times New Roman" pitchFamily="18" charset="0"/>
            </a:endParaRPr>
          </a:p>
        </p:txBody>
      </p:sp>
      <p:sp>
        <p:nvSpPr>
          <p:cNvPr id="10" name="TextBox 9"/>
          <p:cNvSpPr txBox="1"/>
          <p:nvPr/>
        </p:nvSpPr>
        <p:spPr>
          <a:xfrm>
            <a:off x="609600" y="5715000"/>
            <a:ext cx="4953000" cy="369332"/>
          </a:xfrm>
          <a:prstGeom prst="rect">
            <a:avLst/>
          </a:prstGeom>
          <a:noFill/>
        </p:spPr>
        <p:txBody>
          <a:bodyPr wrap="square" rtlCol="0">
            <a:spAutoFit/>
          </a:bodyPr>
          <a:lstStyle/>
          <a:p>
            <a:r>
              <a:rPr lang="en-US" dirty="0" smtClean="0"/>
              <a:t>Hint: consider the length of each vector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7"/>
          <p:cNvSpPr txBox="1">
            <a:spLocks/>
          </p:cNvSpPr>
          <p:nvPr/>
        </p:nvSpPr>
        <p:spPr>
          <a:xfrm>
            <a:off x="304800" y="457200"/>
            <a:ext cx="8839200" cy="57912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4400" b="1" dirty="0" smtClean="0">
                <a:solidFill>
                  <a:srgbClr val="C00000"/>
                </a:solidFill>
                <a:latin typeface="Times New Roman" pitchFamily="18" charset="0"/>
                <a:cs typeface="Times New Roman" pitchFamily="18" charset="0"/>
              </a:rPr>
              <a:t>Newton’s Second Law of Motion</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a:t>
            </a:r>
          </a:p>
          <a:p>
            <a:pPr algn="just"/>
            <a:r>
              <a:rPr lang="en-US" sz="2800" b="1" i="1" dirty="0" smtClean="0">
                <a:solidFill>
                  <a:srgbClr val="FF0000"/>
                </a:solidFill>
                <a:latin typeface="Times New Roman" pitchFamily="18" charset="0"/>
                <a:cs typeface="Times New Roman" pitchFamily="18" charset="0"/>
              </a:rPr>
              <a:t>	</a:t>
            </a:r>
            <a:r>
              <a:rPr lang="en-US" sz="2800" b="1" i="1" dirty="0" smtClean="0">
                <a:ln>
                  <a:solidFill>
                    <a:srgbClr val="002060"/>
                  </a:solidFill>
                </a:ln>
                <a:solidFill>
                  <a:srgbClr val="002060"/>
                </a:solidFill>
                <a:latin typeface="Times New Roman" pitchFamily="18" charset="0"/>
                <a:cs typeface="Times New Roman" pitchFamily="18" charset="0"/>
              </a:rPr>
              <a:t>“The </a:t>
            </a:r>
            <a:r>
              <a:rPr lang="en-US" sz="2800" b="1" i="1" dirty="0">
                <a:ln>
                  <a:solidFill>
                    <a:srgbClr val="002060"/>
                  </a:solidFill>
                </a:ln>
                <a:solidFill>
                  <a:srgbClr val="002060"/>
                </a:solidFill>
                <a:latin typeface="Times New Roman" pitchFamily="18" charset="0"/>
                <a:cs typeface="Times New Roman" pitchFamily="18" charset="0"/>
              </a:rPr>
              <a:t>acceleration produced by a net force on an object is directly proportional to the net force, is in the same direction as the net force, and is inversely proportional to the mass of the object</a:t>
            </a:r>
            <a:r>
              <a:rPr lang="en-US" sz="2800" b="1" i="1" dirty="0" smtClean="0">
                <a:ln>
                  <a:solidFill>
                    <a:srgbClr val="002060"/>
                  </a:solidFill>
                </a:ln>
                <a:solidFill>
                  <a:srgbClr val="002060"/>
                </a:solidFill>
                <a:latin typeface="Times New Roman" pitchFamily="18" charset="0"/>
                <a:cs typeface="Times New Roman" pitchFamily="18" charset="0"/>
              </a:rPr>
              <a:t>.”</a:t>
            </a:r>
            <a:endParaRPr lang="en-US" sz="2400" b="1" i="1" dirty="0">
              <a:ln>
                <a:solidFill>
                  <a:srgbClr val="002060"/>
                </a:solidFill>
              </a:ln>
              <a:solidFill>
                <a:srgbClr val="002060"/>
              </a:solidFill>
              <a:latin typeface="Times New Roman" pitchFamily="18" charset="0"/>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800" b="0" i="1"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sz="2700" b="0" i="1"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lang="en-US" sz="2400" b="1" i="1" dirty="0" smtClean="0">
              <a:solidFill>
                <a:srgbClr val="FF0000"/>
              </a:solidFill>
              <a:latin typeface="Times New Roman" pitchFamily="18" charset="0"/>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lang="en-US" sz="3200" b="1" i="1" dirty="0" smtClean="0">
                <a:solidFill>
                  <a:srgbClr val="FF0000"/>
                </a:solidFill>
                <a:latin typeface="Times New Roman" pitchFamily="18" charset="0"/>
                <a:cs typeface="Times New Roman" pitchFamily="18" charset="0"/>
              </a:rPr>
              <a:t>In </a:t>
            </a:r>
            <a:r>
              <a:rPr lang="en-US" sz="3200" b="1" i="1" dirty="0">
                <a:solidFill>
                  <a:srgbClr val="FF0000"/>
                </a:solidFill>
                <a:latin typeface="Times New Roman" pitchFamily="18" charset="0"/>
                <a:cs typeface="Times New Roman" pitchFamily="18" charset="0"/>
              </a:rPr>
              <a:t>equation form we can write,</a:t>
            </a:r>
          </a:p>
        </p:txBody>
      </p:sp>
      <p:pic>
        <p:nvPicPr>
          <p:cNvPr id="307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62200" y="3057525"/>
            <a:ext cx="4626333" cy="904875"/>
          </a:xfrm>
          <a:prstGeom prst="rect">
            <a:avLst/>
          </a:prstGeom>
          <a:noFill/>
        </p:spPr>
      </p:pic>
      <p:sp>
        <p:nvSpPr>
          <p:cNvPr id="3077" name="Rectangle 5"/>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078"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4896831"/>
            <a:ext cx="4648200" cy="894369"/>
          </a:xfrm>
          <a:prstGeom prst="rect">
            <a:avLst/>
          </a:prstGeom>
          <a:noFill/>
        </p:spPr>
      </p:pic>
      <p:sp>
        <p:nvSpPr>
          <p:cNvPr id="8" name="Slide Number Placeholder 7"/>
          <p:cNvSpPr>
            <a:spLocks noGrp="1"/>
          </p:cNvSpPr>
          <p:nvPr>
            <p:ph type="sldNum" sz="quarter" idx="12"/>
          </p:nvPr>
        </p:nvSpPr>
        <p:spPr/>
        <p:txBody>
          <a:bodyPr/>
          <a:lstStyle/>
          <a:p>
            <a:fld id="{8E233035-6188-46CF-9187-D4EE749B7746}" type="slidenum">
              <a:rPr lang="en-US" smtClean="0"/>
              <a:pPr/>
              <a:t>17</a:t>
            </a:fld>
            <a:endParaRPr lang="en-US" dirty="0"/>
          </a:p>
        </p:txBody>
      </p:sp>
      <p:pic>
        <p:nvPicPr>
          <p:cNvPr id="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05200" y="5856192"/>
            <a:ext cx="1600200" cy="773208"/>
          </a:xfrm>
          <a:prstGeom prst="rect">
            <a:avLst/>
          </a:prstGeom>
          <a:noFill/>
          <a:ln>
            <a:solidFill>
              <a:srgbClr val="FF0000"/>
            </a:solidFill>
          </a:ln>
        </p:spPr>
      </p:pic>
    </p:spTree>
    <p:extLst>
      <p:ext uri="{BB962C8B-B14F-4D97-AF65-F5344CB8AC3E}">
        <p14:creationId xmlns:p14="http://schemas.microsoft.com/office/powerpoint/2010/main" xmlns="" val="1296505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2">
                                            <p:txEl>
                                              <p:pRg st="1" end="1"/>
                                            </p:txEl>
                                          </p:spTgt>
                                        </p:tgtEl>
                                        <p:attrNameLst>
                                          <p:attrName>style.rotation</p:attrName>
                                        </p:attrNameLst>
                                      </p:cBhvr>
                                      <p:tavLst>
                                        <p:tav tm="0">
                                          <p:val>
                                            <p:fltVal val="360"/>
                                          </p:val>
                                        </p:tav>
                                        <p:tav tm="100000">
                                          <p:val>
                                            <p:fltVal val="0"/>
                                          </p:val>
                                        </p:tav>
                                      </p:tavLst>
                                    </p:anim>
                                    <p:animEffect transition="in" filter="fade">
                                      <p:cBhvr>
                                        <p:cTn id="18" dur="2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p:cTn id="23" dur="2000" fill="hold"/>
                                        <p:tgtEl>
                                          <p:spTgt spid="3075"/>
                                        </p:tgtEl>
                                        <p:attrNameLst>
                                          <p:attrName>ppt_w</p:attrName>
                                        </p:attrNameLst>
                                      </p:cBhvr>
                                      <p:tavLst>
                                        <p:tav tm="0">
                                          <p:val>
                                            <p:fltVal val="0"/>
                                          </p:val>
                                        </p:tav>
                                        <p:tav tm="100000">
                                          <p:val>
                                            <p:strVal val="#ppt_w"/>
                                          </p:val>
                                        </p:tav>
                                      </p:tavLst>
                                    </p:anim>
                                    <p:anim calcmode="lin" valueType="num">
                                      <p:cBhvr>
                                        <p:cTn id="24" dur="2000" fill="hold"/>
                                        <p:tgtEl>
                                          <p:spTgt spid="3075"/>
                                        </p:tgtEl>
                                        <p:attrNameLst>
                                          <p:attrName>ppt_h</p:attrName>
                                        </p:attrNameLst>
                                      </p:cBhvr>
                                      <p:tavLst>
                                        <p:tav tm="0">
                                          <p:val>
                                            <p:fltVal val="0"/>
                                          </p:val>
                                        </p:tav>
                                        <p:tav tm="100000">
                                          <p:val>
                                            <p:strVal val="#ppt_h"/>
                                          </p:val>
                                        </p:tav>
                                      </p:tavLst>
                                    </p:anim>
                                    <p:anim calcmode="lin" valueType="num">
                                      <p:cBhvr>
                                        <p:cTn id="25" dur="2000" fill="hold"/>
                                        <p:tgtEl>
                                          <p:spTgt spid="3075"/>
                                        </p:tgtEl>
                                        <p:attrNameLst>
                                          <p:attrName>style.rotation</p:attrName>
                                        </p:attrNameLst>
                                      </p:cBhvr>
                                      <p:tavLst>
                                        <p:tav tm="0">
                                          <p:val>
                                            <p:fltVal val="360"/>
                                          </p:val>
                                        </p:tav>
                                        <p:tav tm="100000">
                                          <p:val>
                                            <p:fltVal val="0"/>
                                          </p:val>
                                        </p:tav>
                                      </p:tavLst>
                                    </p:anim>
                                    <p:animEffect transition="in" filter="fade">
                                      <p:cBhvr>
                                        <p:cTn id="26" dur="2000"/>
                                        <p:tgtEl>
                                          <p:spTgt spid="3075"/>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2000"/>
                                        <p:tgtEl>
                                          <p:spTgt spid="2">
                                            <p:txEl>
                                              <p:pRg st="5" end="5"/>
                                            </p:txEl>
                                          </p:spTgt>
                                        </p:tgtEl>
                                      </p:cBhvr>
                                    </p:animEffect>
                                    <p:anim calcmode="lin" valueType="num">
                                      <p:cBhvr>
                                        <p:cTn id="32"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fade">
                                      <p:cBhvr>
                                        <p:cTn id="39" dur="1600" decel="100000"/>
                                        <p:tgtEl>
                                          <p:spTgt spid="3078"/>
                                        </p:tgtEl>
                                      </p:cBhvr>
                                    </p:animEffect>
                                    <p:anim calcmode="lin" valueType="num">
                                      <p:cBhvr>
                                        <p:cTn id="40" dur="1600" decel="100000" fill="hold"/>
                                        <p:tgtEl>
                                          <p:spTgt spid="3078"/>
                                        </p:tgtEl>
                                        <p:attrNameLst>
                                          <p:attrName>style.rotation</p:attrName>
                                        </p:attrNameLst>
                                      </p:cBhvr>
                                      <p:tavLst>
                                        <p:tav tm="0">
                                          <p:val>
                                            <p:fltVal val="-90"/>
                                          </p:val>
                                        </p:tav>
                                        <p:tav tm="100000">
                                          <p:val>
                                            <p:fltVal val="0"/>
                                          </p:val>
                                        </p:tav>
                                      </p:tavLst>
                                    </p:anim>
                                    <p:anim calcmode="lin" valueType="num">
                                      <p:cBhvr>
                                        <p:cTn id="41" dur="1600" decel="100000" fill="hold"/>
                                        <p:tgtEl>
                                          <p:spTgt spid="3078"/>
                                        </p:tgtEl>
                                        <p:attrNameLst>
                                          <p:attrName>ppt_x</p:attrName>
                                        </p:attrNameLst>
                                      </p:cBhvr>
                                      <p:tavLst>
                                        <p:tav tm="0">
                                          <p:val>
                                            <p:strVal val="#ppt_x+0.4"/>
                                          </p:val>
                                        </p:tav>
                                        <p:tav tm="100000">
                                          <p:val>
                                            <p:strVal val="#ppt_x-0.05"/>
                                          </p:val>
                                        </p:tav>
                                      </p:tavLst>
                                    </p:anim>
                                    <p:anim calcmode="lin" valueType="num">
                                      <p:cBhvr>
                                        <p:cTn id="42" dur="1600" decel="100000" fill="hold"/>
                                        <p:tgtEl>
                                          <p:spTgt spid="3078"/>
                                        </p:tgtEl>
                                        <p:attrNameLst>
                                          <p:attrName>ppt_y</p:attrName>
                                        </p:attrNameLst>
                                      </p:cBhvr>
                                      <p:tavLst>
                                        <p:tav tm="0">
                                          <p:val>
                                            <p:strVal val="#ppt_y-0.4"/>
                                          </p:val>
                                        </p:tav>
                                        <p:tav tm="100000">
                                          <p:val>
                                            <p:strVal val="#ppt_y+0.1"/>
                                          </p:val>
                                        </p:tav>
                                      </p:tavLst>
                                    </p:anim>
                                    <p:anim calcmode="lin" valueType="num">
                                      <p:cBhvr>
                                        <p:cTn id="43" dur="400" accel="100000" fill="hold">
                                          <p:stCondLst>
                                            <p:cond delay="1600"/>
                                          </p:stCondLst>
                                        </p:cTn>
                                        <p:tgtEl>
                                          <p:spTgt spid="3078"/>
                                        </p:tgtEl>
                                        <p:attrNameLst>
                                          <p:attrName>ppt_x</p:attrName>
                                        </p:attrNameLst>
                                      </p:cBhvr>
                                      <p:tavLst>
                                        <p:tav tm="0">
                                          <p:val>
                                            <p:strVal val="#ppt_x-0.05"/>
                                          </p:val>
                                        </p:tav>
                                        <p:tav tm="100000">
                                          <p:val>
                                            <p:strVal val="#ppt_x"/>
                                          </p:val>
                                        </p:tav>
                                      </p:tavLst>
                                    </p:anim>
                                    <p:anim calcmode="lin" valueType="num">
                                      <p:cBhvr>
                                        <p:cTn id="44" dur="400" accel="100000" fill="hold">
                                          <p:stCondLst>
                                            <p:cond delay="1600"/>
                                          </p:stCondLst>
                                        </p:cTn>
                                        <p:tgtEl>
                                          <p:spTgt spid="3078"/>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600" decel="100000"/>
                                        <p:tgtEl>
                                          <p:spTgt spid="9"/>
                                        </p:tgtEl>
                                      </p:cBhvr>
                                    </p:animEffect>
                                    <p:anim calcmode="lin" valueType="num">
                                      <p:cBhvr>
                                        <p:cTn id="50" dur="1600" decel="100000" fill="hold"/>
                                        <p:tgtEl>
                                          <p:spTgt spid="9"/>
                                        </p:tgtEl>
                                        <p:attrNameLst>
                                          <p:attrName>style.rotation</p:attrName>
                                        </p:attrNameLst>
                                      </p:cBhvr>
                                      <p:tavLst>
                                        <p:tav tm="0">
                                          <p:val>
                                            <p:fltVal val="-90"/>
                                          </p:val>
                                        </p:tav>
                                        <p:tav tm="100000">
                                          <p:val>
                                            <p:fltVal val="0"/>
                                          </p:val>
                                        </p:tav>
                                      </p:tavLst>
                                    </p:anim>
                                    <p:anim calcmode="lin" valueType="num">
                                      <p:cBhvr>
                                        <p:cTn id="51" dur="1600" decel="100000" fill="hold"/>
                                        <p:tgtEl>
                                          <p:spTgt spid="9"/>
                                        </p:tgtEl>
                                        <p:attrNameLst>
                                          <p:attrName>ppt_x</p:attrName>
                                        </p:attrNameLst>
                                      </p:cBhvr>
                                      <p:tavLst>
                                        <p:tav tm="0">
                                          <p:val>
                                            <p:strVal val="#ppt_x+0.4"/>
                                          </p:val>
                                        </p:tav>
                                        <p:tav tm="100000">
                                          <p:val>
                                            <p:strVal val="#ppt_x-0.05"/>
                                          </p:val>
                                        </p:tav>
                                      </p:tavLst>
                                    </p:anim>
                                    <p:anim calcmode="lin" valueType="num">
                                      <p:cBhvr>
                                        <p:cTn id="52" dur="1600" decel="100000" fill="hold"/>
                                        <p:tgtEl>
                                          <p:spTgt spid="9"/>
                                        </p:tgtEl>
                                        <p:attrNameLst>
                                          <p:attrName>ppt_y</p:attrName>
                                        </p:attrNameLst>
                                      </p:cBhvr>
                                      <p:tavLst>
                                        <p:tav tm="0">
                                          <p:val>
                                            <p:strVal val="#ppt_y-0.4"/>
                                          </p:val>
                                        </p:tav>
                                        <p:tav tm="100000">
                                          <p:val>
                                            <p:strVal val="#ppt_y+0.1"/>
                                          </p:val>
                                        </p:tav>
                                      </p:tavLst>
                                    </p:anim>
                                    <p:anim calcmode="lin" valueType="num">
                                      <p:cBhvr>
                                        <p:cTn id="53" dur="400" accel="100000" fill="hold">
                                          <p:stCondLst>
                                            <p:cond delay="1600"/>
                                          </p:stCondLst>
                                        </p:cTn>
                                        <p:tgtEl>
                                          <p:spTgt spid="9"/>
                                        </p:tgtEl>
                                        <p:attrNameLst>
                                          <p:attrName>ppt_x</p:attrName>
                                        </p:attrNameLst>
                                      </p:cBhvr>
                                      <p:tavLst>
                                        <p:tav tm="0">
                                          <p:val>
                                            <p:strVal val="#ppt_x-0.05"/>
                                          </p:val>
                                        </p:tav>
                                        <p:tav tm="100000">
                                          <p:val>
                                            <p:strVal val="#ppt_x"/>
                                          </p:val>
                                        </p:tav>
                                      </p:tavLst>
                                    </p:anim>
                                    <p:anim calcmode="lin" valueType="num">
                                      <p:cBhvr>
                                        <p:cTn id="54" dur="400" accel="100000" fill="hold">
                                          <p:stCondLst>
                                            <p:cond delay="16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3333CC"/>
                </a:solidFill>
                <a:effectLst>
                  <a:outerShdw blurRad="50800" dist="39000" dir="5460000" algn="tl">
                    <a:srgbClr val="000000">
                      <a:alpha val="38000"/>
                    </a:srgbClr>
                  </a:outerShdw>
                </a:effectLst>
                <a:latin typeface="Verdana" pitchFamily="34" charset="0"/>
              </a:rPr>
              <a:t>Example </a:t>
            </a:r>
            <a:endParaRPr lang="en-US" b="1" dirty="0">
              <a:ln w="11430"/>
              <a:solidFill>
                <a:srgbClr val="3333CC"/>
              </a:solidFill>
              <a:effectLst>
                <a:outerShdw blurRad="50800" dist="39000" dir="5460000" algn="tl">
                  <a:srgbClr val="000000">
                    <a:alpha val="38000"/>
                  </a:srgbClr>
                </a:outerShdw>
              </a:effectLst>
              <a:latin typeface="Verdana" pitchFamily="34" charset="0"/>
            </a:endParaRPr>
          </a:p>
        </p:txBody>
      </p:sp>
      <p:sp>
        <p:nvSpPr>
          <p:cNvPr id="3" name="Content Placeholder 2"/>
          <p:cNvSpPr>
            <a:spLocks noGrp="1"/>
          </p:cNvSpPr>
          <p:nvPr>
            <p:ph idx="1"/>
          </p:nvPr>
        </p:nvSpPr>
        <p:spPr>
          <a:xfrm>
            <a:off x="457200" y="1295401"/>
            <a:ext cx="8229600" cy="1523999"/>
          </a:xfrm>
        </p:spPr>
        <p:txBody>
          <a:bodyPr>
            <a:normAutofit fontScale="92500"/>
          </a:bodyPr>
          <a:lstStyle/>
          <a:p>
            <a:r>
              <a:rPr lang="en-US" sz="2800" dirty="0" smtClean="0">
                <a:latin typeface="Times New Roman" pitchFamily="18" charset="0"/>
                <a:cs typeface="Times New Roman" pitchFamily="18" charset="0"/>
              </a:rPr>
              <a:t>Two forces of 40 N and 28 N acting on an object of mass 3 kg s shown below. Does the object have acceleration? If it does then find its magnitude and its direction</a:t>
            </a: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98E3BC9-3F4B-47D3-85AE-711FEBF7D05A}" type="slidenum">
              <a:rPr lang="en-US" smtClean="0"/>
              <a:pPr/>
              <a:t>18</a:t>
            </a:fld>
            <a:endParaRPr lang="en-US" dirty="0"/>
          </a:p>
        </p:txBody>
      </p:sp>
      <p:grpSp>
        <p:nvGrpSpPr>
          <p:cNvPr id="6" name="Group 5"/>
          <p:cNvGrpSpPr/>
          <p:nvPr/>
        </p:nvGrpSpPr>
        <p:grpSpPr>
          <a:xfrm>
            <a:off x="4495800" y="3091190"/>
            <a:ext cx="4013329" cy="1252210"/>
            <a:chOff x="4724400" y="3091190"/>
            <a:chExt cx="3784729" cy="926188"/>
          </a:xfrm>
        </p:grpSpPr>
        <p:sp>
          <p:nvSpPr>
            <p:cNvPr id="43010" name="Rectangle 2"/>
            <p:cNvSpPr>
              <a:spLocks noChangeArrowheads="1"/>
            </p:cNvSpPr>
            <p:nvPr/>
          </p:nvSpPr>
          <p:spPr bwMode="auto">
            <a:xfrm>
              <a:off x="6400800" y="3124200"/>
              <a:ext cx="696913" cy="533400"/>
            </a:xfrm>
            <a:prstGeom prst="rect">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11" name="AutoShape 3"/>
            <p:cNvSpPr>
              <a:spLocks noChangeArrowheads="1"/>
            </p:cNvSpPr>
            <p:nvPr/>
          </p:nvSpPr>
          <p:spPr bwMode="auto">
            <a:xfrm>
              <a:off x="7100888" y="3354387"/>
              <a:ext cx="976312" cy="74613"/>
            </a:xfrm>
            <a:prstGeom prst="rightArrow">
              <a:avLst>
                <a:gd name="adj1" fmla="val 50000"/>
                <a:gd name="adj2" fmla="val 327125"/>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12" name="AutoShape 4"/>
            <p:cNvSpPr>
              <a:spLocks noChangeArrowheads="1"/>
            </p:cNvSpPr>
            <p:nvPr/>
          </p:nvSpPr>
          <p:spPr bwMode="auto">
            <a:xfrm>
              <a:off x="5638800" y="3352800"/>
              <a:ext cx="768803" cy="53975"/>
            </a:xfrm>
            <a:prstGeom prst="leftArrow">
              <a:avLst>
                <a:gd name="adj1" fmla="val 50000"/>
                <a:gd name="adj2" fmla="val 257353"/>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13" name="AutoShape 5"/>
            <p:cNvSpPr>
              <a:spLocks noChangeArrowheads="1"/>
            </p:cNvSpPr>
            <p:nvPr/>
          </p:nvSpPr>
          <p:spPr bwMode="auto">
            <a:xfrm>
              <a:off x="7086600" y="3505200"/>
              <a:ext cx="533400" cy="76200"/>
            </a:xfrm>
            <a:prstGeom prst="rightArrow">
              <a:avLst>
                <a:gd name="adj1" fmla="val 50000"/>
                <a:gd name="adj2" fmla="val 83606"/>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14" name="Text Box 6"/>
            <p:cNvSpPr txBox="1">
              <a:spLocks noChangeArrowheads="1"/>
            </p:cNvSpPr>
            <p:nvPr/>
          </p:nvSpPr>
          <p:spPr bwMode="auto">
            <a:xfrm>
              <a:off x="7543800" y="3091190"/>
              <a:ext cx="965329" cy="261610"/>
            </a:xfrm>
            <a:prstGeom prst="rect">
              <a:avLst/>
            </a:prstGeom>
          </p:spPr>
          <p:txBody>
            <a:bodyPr wrap="none">
              <a:spAutoFit/>
            </a:bodyPr>
            <a:lstStyle>
              <a:defPPr>
                <a:defRPr lang="en-US"/>
              </a:defPPr>
              <a:lvl1pPr>
                <a:defRPr sz="1100" b="1">
                  <a:latin typeface="Verdana" pitchFamily="34" charset="0"/>
                </a:defRPr>
              </a:lvl1pPr>
            </a:lstStyle>
            <a:p>
              <a:r>
                <a:rPr lang="en-US" dirty="0" smtClean="0"/>
                <a:t>F</a:t>
              </a:r>
              <a:r>
                <a:rPr lang="en-US" baseline="-25000" dirty="0" smtClean="0"/>
                <a:t>1</a:t>
              </a:r>
              <a:r>
                <a:rPr lang="en-US" dirty="0" smtClean="0"/>
                <a:t> = 40 </a:t>
              </a:r>
              <a:r>
                <a:rPr lang="en-US" dirty="0"/>
                <a:t>N</a:t>
              </a:r>
            </a:p>
          </p:txBody>
        </p:sp>
        <p:sp>
          <p:nvSpPr>
            <p:cNvPr id="11" name="Rectangle 10"/>
            <p:cNvSpPr/>
            <p:nvPr/>
          </p:nvSpPr>
          <p:spPr>
            <a:xfrm>
              <a:off x="4724400" y="3124200"/>
              <a:ext cx="941283" cy="400110"/>
            </a:xfrm>
            <a:prstGeom prst="rect">
              <a:avLst/>
            </a:prstGeom>
          </p:spPr>
          <p:txBody>
            <a:bodyPr wrap="none">
              <a:spAutoFit/>
            </a:bodyPr>
            <a:lstStyle/>
            <a:p>
              <a:r>
                <a:rPr lang="en-US" sz="2000" b="1" i="1" dirty="0" smtClean="0"/>
                <a:t> </a:t>
              </a:r>
              <a:r>
                <a:rPr lang="en-US" sz="1050" b="1" i="1" dirty="0" smtClean="0">
                  <a:latin typeface="Verdana" pitchFamily="34" charset="0"/>
                </a:rPr>
                <a:t>F</a:t>
              </a:r>
              <a:r>
                <a:rPr lang="en-US" sz="1050" b="1" i="1" baseline="-25000" dirty="0" smtClean="0">
                  <a:latin typeface="Verdana" pitchFamily="34" charset="0"/>
                </a:rPr>
                <a:t>2</a:t>
              </a:r>
              <a:r>
                <a:rPr lang="en-US" sz="1050" b="1" baseline="-25000" dirty="0" smtClean="0">
                  <a:latin typeface="Verdana" pitchFamily="34" charset="0"/>
                </a:rPr>
                <a:t> </a:t>
              </a:r>
              <a:r>
                <a:rPr lang="en-US" sz="1050" b="1" dirty="0" smtClean="0">
                  <a:latin typeface="Verdana" pitchFamily="34" charset="0"/>
                </a:rPr>
                <a:t>= 28 N</a:t>
              </a:r>
              <a:endParaRPr lang="en-US" sz="1050" b="1" dirty="0">
                <a:latin typeface="Verdana" pitchFamily="34" charset="0"/>
              </a:endParaRPr>
            </a:p>
          </p:txBody>
        </p:sp>
        <p:sp>
          <p:nvSpPr>
            <p:cNvPr id="43015" name="Rectangle 7"/>
            <p:cNvSpPr>
              <a:spLocks noChangeArrowheads="1"/>
            </p:cNvSpPr>
            <p:nvPr/>
          </p:nvSpPr>
          <p:spPr bwMode="auto">
            <a:xfrm>
              <a:off x="7086600" y="3678824"/>
              <a:ext cx="990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err="1" smtClean="0">
                  <a:ln>
                    <a:noFill/>
                  </a:ln>
                  <a:solidFill>
                    <a:schemeClr val="tx1"/>
                  </a:solidFill>
                  <a:effectLst/>
                  <a:latin typeface="Calibri" pitchFamily="34" charset="0"/>
                  <a:ea typeface="Calibri" pitchFamily="34" charset="0"/>
                  <a:cs typeface="Arial" pitchFamily="34" charset="0"/>
                </a:rPr>
                <a:t>F</a:t>
              </a:r>
              <a:r>
                <a:rPr kumimoji="0" lang="en-US" sz="1600" b="1" i="1" u="none" strike="noStrike" cap="none" normalizeH="0" baseline="-30000" dirty="0" err="1" smtClean="0">
                  <a:ln>
                    <a:noFill/>
                  </a:ln>
                  <a:solidFill>
                    <a:schemeClr val="tx1"/>
                  </a:solidFill>
                  <a:effectLst/>
                  <a:latin typeface="Calibri" pitchFamily="34" charset="0"/>
                  <a:ea typeface="Calibri" pitchFamily="34" charset="0"/>
                  <a:cs typeface="Arial" pitchFamily="34" charset="0"/>
                </a:rPr>
                <a:t>net</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6400800" y="3243590"/>
              <a:ext cx="798617" cy="261610"/>
            </a:xfrm>
            <a:prstGeom prst="rect">
              <a:avLst/>
            </a:prstGeom>
          </p:spPr>
          <p:txBody>
            <a:bodyPr wrap="none">
              <a:spAutoFit/>
            </a:bodyPr>
            <a:lstStyle/>
            <a:p>
              <a:r>
                <a:rPr lang="en-US" sz="1100" b="1" dirty="0" smtClean="0">
                  <a:latin typeface="Verdana" pitchFamily="34" charset="0"/>
                </a:rPr>
                <a:t>m= 3kg</a:t>
              </a:r>
              <a:endParaRPr lang="en-US" sz="1100" b="1" dirty="0">
                <a:latin typeface="Verdana"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3238"/>
            <a:ext cx="8229600" cy="5635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3333CC"/>
                </a:solidFill>
                <a:effectLst>
                  <a:outerShdw blurRad="50800" dist="39000" dir="5460000" algn="tl">
                    <a:srgbClr val="000000">
                      <a:alpha val="38000"/>
                    </a:srgbClr>
                  </a:outerShdw>
                </a:effectLst>
                <a:latin typeface="Times New Roman" pitchFamily="18" charset="0"/>
                <a:cs typeface="Times New Roman" pitchFamily="18" charset="0"/>
              </a:rPr>
              <a:t>When a = g: Free fall Motion</a:t>
            </a:r>
            <a:endParaRPr lang="en-US" sz="2800" b="1" dirty="0">
              <a:ln w="11430"/>
              <a:solidFill>
                <a:srgbClr val="3333CC"/>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98E3BC9-3F4B-47D3-85AE-711FEBF7D05A}" type="slidenum">
              <a:rPr lang="en-US" smtClean="0"/>
              <a:pPr/>
              <a:t>19</a:t>
            </a:fld>
            <a:endParaRPr lang="en-US" dirty="0"/>
          </a:p>
        </p:txBody>
      </p:sp>
      <p:pic>
        <p:nvPicPr>
          <p:cNvPr id="6" name="Picture 5" descr="E:\figures\ch02\02_33_01.jpg"/>
          <p:cNvPicPr/>
          <p:nvPr/>
        </p:nvPicPr>
        <p:blipFill rotWithShape="1">
          <a:blip r:embed="rId2" cstate="print"/>
          <a:srcRect l="25728" r="31951" b="57584"/>
          <a:stretch/>
        </p:blipFill>
        <p:spPr bwMode="auto">
          <a:xfrm>
            <a:off x="5029200" y="1371600"/>
            <a:ext cx="3581400" cy="5104688"/>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58372" name="Picture 4" descr="http://batesvilleinschools.com/Physics/PhyNet/Mechanics/Kinematics/Images/hand_2_hand_drop_anim.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867" y="1365428"/>
            <a:ext cx="3657600" cy="5110860"/>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3581400" cy="715962"/>
          </a:xfrm>
        </p:spPr>
        <p:txBody>
          <a:bodyPr>
            <a:normAutofit/>
          </a:bodyPr>
          <a:lstStyle/>
          <a:p>
            <a:r>
              <a:rPr lang="en-US" sz="3600" b="1" dirty="0" smtClean="0">
                <a:solidFill>
                  <a:srgbClr val="0070C0"/>
                </a:solidFill>
                <a:latin typeface="Times New Roman" pitchFamily="18" charset="0"/>
                <a:cs typeface="Times New Roman" pitchFamily="18" charset="0"/>
              </a:rPr>
              <a:t>What is a Force?</a:t>
            </a:r>
            <a:endParaRPr lang="en-US" sz="36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463609" y="762001"/>
            <a:ext cx="8229600" cy="1143000"/>
          </a:xfrm>
        </p:spPr>
        <p:txBody>
          <a:bodyPr>
            <a:normAutofit fontScale="92500" lnSpcReduction="10000"/>
          </a:bodyPr>
          <a:lstStyle/>
          <a:p>
            <a:pPr>
              <a:buFont typeface="Wingdings" pitchFamily="2" charset="2"/>
              <a:buChar char="v"/>
            </a:pPr>
            <a:r>
              <a:rPr lang="en-US" sz="2400" dirty="0" smtClean="0">
                <a:latin typeface="Times New Roman" pitchFamily="18" charset="0"/>
                <a:cs typeface="Times New Roman" pitchFamily="18" charset="0"/>
              </a:rPr>
              <a:t>A </a:t>
            </a:r>
            <a:r>
              <a:rPr lang="en-US" sz="2400" b="1" dirty="0" smtClean="0">
                <a:solidFill>
                  <a:srgbClr val="C00000"/>
                </a:solidFill>
                <a:latin typeface="Times New Roman" pitchFamily="18" charset="0"/>
                <a:cs typeface="Times New Roman" pitchFamily="18" charset="0"/>
              </a:rPr>
              <a:t>force</a:t>
            </a:r>
            <a:r>
              <a:rPr lang="en-US" sz="2400" dirty="0" smtClean="0">
                <a:latin typeface="Times New Roman" pitchFamily="18" charset="0"/>
                <a:cs typeface="Times New Roman" pitchFamily="18" charset="0"/>
              </a:rPr>
              <a:t> is a </a:t>
            </a:r>
            <a:r>
              <a:rPr lang="en-US" sz="2400" dirty="0" smtClean="0">
                <a:solidFill>
                  <a:srgbClr val="C00000"/>
                </a:solidFill>
                <a:latin typeface="Times New Roman" pitchFamily="18" charset="0"/>
                <a:cs typeface="Times New Roman" pitchFamily="18" charset="0"/>
              </a:rPr>
              <a:t>push</a:t>
            </a:r>
            <a:r>
              <a:rPr lang="en-US" sz="2400" dirty="0" smtClean="0">
                <a:latin typeface="Times New Roman" pitchFamily="18" charset="0"/>
                <a:cs typeface="Times New Roman" pitchFamily="18" charset="0"/>
              </a:rPr>
              <a:t> or </a:t>
            </a:r>
            <a:r>
              <a:rPr lang="en-US" sz="2400" dirty="0" smtClean="0">
                <a:solidFill>
                  <a:srgbClr val="C00000"/>
                </a:solidFill>
                <a:latin typeface="Times New Roman" pitchFamily="18" charset="0"/>
                <a:cs typeface="Times New Roman" pitchFamily="18" charset="0"/>
              </a:rPr>
              <a:t>pull </a:t>
            </a:r>
            <a:r>
              <a:rPr lang="en-US" sz="2400" dirty="0" smtClean="0">
                <a:latin typeface="Times New Roman" pitchFamily="18" charset="0"/>
                <a:cs typeface="Times New Roman" pitchFamily="18" charset="0"/>
              </a:rPr>
              <a:t>on an object by another object and measured in </a:t>
            </a:r>
            <a:r>
              <a:rPr lang="en-US" sz="2400" b="1" dirty="0" smtClean="0">
                <a:solidFill>
                  <a:srgbClr val="009900"/>
                </a:solidFill>
                <a:latin typeface="Times New Roman" pitchFamily="18" charset="0"/>
                <a:cs typeface="Times New Roman" pitchFamily="18" charset="0"/>
              </a:rPr>
              <a:t>newton (N).</a:t>
            </a:r>
          </a:p>
          <a:p>
            <a:pPr>
              <a:buFont typeface="Wingdings" pitchFamily="2" charset="2"/>
              <a:buChar char="v"/>
            </a:pPr>
            <a:r>
              <a:rPr lang="en-US" sz="2400" b="1" dirty="0" smtClean="0">
                <a:solidFill>
                  <a:srgbClr val="7030A0"/>
                </a:solidFill>
                <a:latin typeface="Times New Roman" pitchFamily="18" charset="0"/>
                <a:ea typeface="Verdana" pitchFamily="34" charset="0"/>
                <a:cs typeface="Times New Roman" pitchFamily="18" charset="0"/>
              </a:rPr>
              <a:t>Forces </a:t>
            </a:r>
            <a:r>
              <a:rPr lang="en-US" sz="2400" b="1" dirty="0">
                <a:solidFill>
                  <a:srgbClr val="7030A0"/>
                </a:solidFill>
                <a:latin typeface="Times New Roman" pitchFamily="18" charset="0"/>
                <a:ea typeface="Verdana" pitchFamily="34" charset="0"/>
                <a:cs typeface="Times New Roman" pitchFamily="18" charset="0"/>
              </a:rPr>
              <a:t>are vectors </a:t>
            </a:r>
          </a:p>
          <a:p>
            <a:endParaRPr lang="en-US" sz="2400" b="1" dirty="0">
              <a:solidFill>
                <a:srgbClr val="0099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98E3BC9-3F4B-47D3-85AE-711FEBF7D05A}" type="slidenum">
              <a:rPr lang="en-US" smtClean="0"/>
              <a:pPr/>
              <a:t>2</a:t>
            </a:fld>
            <a:endParaRPr lang="en-US" dirty="0"/>
          </a:p>
        </p:txBody>
      </p:sp>
      <p:sp>
        <p:nvSpPr>
          <p:cNvPr id="8" name="TextBox 7"/>
          <p:cNvSpPr txBox="1"/>
          <p:nvPr/>
        </p:nvSpPr>
        <p:spPr>
          <a:xfrm>
            <a:off x="6553200" y="2590800"/>
            <a:ext cx="2362200"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Force is a push</a:t>
            </a:r>
            <a:endParaRPr lang="en-US" sz="2400" b="1" dirty="0">
              <a:solidFill>
                <a:srgbClr val="C00000"/>
              </a:solidFill>
              <a:latin typeface="Times New Roman" pitchFamily="18" charset="0"/>
              <a:cs typeface="Times New Roman" pitchFamily="18" charset="0"/>
            </a:endParaRPr>
          </a:p>
        </p:txBody>
      </p:sp>
      <p:sp>
        <p:nvSpPr>
          <p:cNvPr id="9" name="TextBox 8"/>
          <p:cNvSpPr txBox="1"/>
          <p:nvPr/>
        </p:nvSpPr>
        <p:spPr>
          <a:xfrm>
            <a:off x="6629400" y="5257800"/>
            <a:ext cx="2057400"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Force is a pull</a:t>
            </a:r>
            <a:endParaRPr lang="en-US" sz="2400" b="1" dirty="0">
              <a:solidFill>
                <a:srgbClr val="C00000"/>
              </a:solidFill>
              <a:latin typeface="Times New Roman" pitchFamily="18" charset="0"/>
              <a:cs typeface="Times New Roman" pitchFamily="18" charset="0"/>
            </a:endParaRPr>
          </a:p>
        </p:txBody>
      </p:sp>
      <p:pic>
        <p:nvPicPr>
          <p:cNvPr id="10" name="Picture 9" descr="push1"/>
          <p:cNvPicPr/>
          <p:nvPr/>
        </p:nvPicPr>
        <p:blipFill>
          <a:blip r:embed="rId2" cstate="print"/>
          <a:srcRect/>
          <a:stretch>
            <a:fillRect/>
          </a:stretch>
        </p:blipFill>
        <p:spPr bwMode="auto">
          <a:xfrm>
            <a:off x="381000" y="1905000"/>
            <a:ext cx="5943600" cy="2343150"/>
          </a:xfrm>
          <a:prstGeom prst="rect">
            <a:avLst/>
          </a:prstGeom>
          <a:ln>
            <a:noFill/>
          </a:ln>
          <a:effectLst>
            <a:outerShdw blurRad="190500" algn="tl" rotWithShape="0">
              <a:srgbClr val="000000">
                <a:alpha val="70000"/>
              </a:srgbClr>
            </a:outerShdw>
          </a:effectLst>
        </p:spPr>
      </p:pic>
      <p:pic>
        <p:nvPicPr>
          <p:cNvPr id="11" name="Picture 10" descr="tug of war2 copy"/>
          <p:cNvPicPr/>
          <p:nvPr/>
        </p:nvPicPr>
        <p:blipFill>
          <a:blip r:embed="rId3" cstate="print"/>
          <a:srcRect/>
          <a:stretch>
            <a:fillRect/>
          </a:stretch>
        </p:blipFill>
        <p:spPr bwMode="auto">
          <a:xfrm>
            <a:off x="381000" y="4343400"/>
            <a:ext cx="5943600" cy="23431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7"/>
          <p:cNvSpPr txBox="1">
            <a:spLocks/>
          </p:cNvSpPr>
          <p:nvPr/>
        </p:nvSpPr>
        <p:spPr>
          <a:xfrm>
            <a:off x="228600" y="457200"/>
            <a:ext cx="8610600" cy="43434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4800" b="1" dirty="0" smtClean="0">
                <a:solidFill>
                  <a:srgbClr val="3333CC"/>
                </a:solidFill>
                <a:latin typeface="Times New Roman" pitchFamily="18" charset="0"/>
                <a:cs typeface="Times New Roman" pitchFamily="18" charset="0"/>
              </a:rPr>
              <a:t>Newton’s Third Law of Motion</a:t>
            </a:r>
            <a:r>
              <a:rPr kumimoji="0" lang="en-US" sz="4800" b="1" i="0" u="none" strike="noStrike" kern="1200" cap="none" spc="0" normalizeH="0" baseline="0" noProof="0" dirty="0" smtClean="0">
                <a:ln>
                  <a:noFill/>
                </a:ln>
                <a:solidFill>
                  <a:srgbClr val="3333CC"/>
                </a:solidFill>
                <a:effectLst/>
                <a:uLnTx/>
                <a:uFillTx/>
                <a:latin typeface="Times New Roman" pitchFamily="18" charset="0"/>
                <a:ea typeface="+mn-ea"/>
                <a:cs typeface="Times New Roman" pitchFamily="18" charset="0"/>
              </a:rPr>
              <a:t>:</a:t>
            </a:r>
          </a:p>
          <a:p>
            <a:r>
              <a:rPr lang="en-US" sz="2800" b="1" i="1" dirty="0" smtClean="0">
                <a:solidFill>
                  <a:srgbClr val="FF0000"/>
                </a:solidFill>
                <a:latin typeface="Times New Roman" pitchFamily="18" charset="0"/>
                <a:cs typeface="Times New Roman" pitchFamily="18" charset="0"/>
              </a:rPr>
              <a:t>“ Whenever one object exerts a force on a second 	object, the second object exerts an equal and opposite force on the first.”</a:t>
            </a:r>
            <a:endParaRPr lang="en-US" sz="2400" b="1" i="1" dirty="0" smtClean="0">
              <a:solidFill>
                <a:srgbClr val="FF0000"/>
              </a:solidFill>
              <a:latin typeface="Times New Roman" pitchFamily="18" charset="0"/>
              <a:cs typeface="Times New Roman" pitchFamily="18" charset="0"/>
            </a:endParaRPr>
          </a:p>
          <a:p>
            <a:r>
              <a:rPr lang="en-US" sz="2400" b="1" i="1" dirty="0" smtClean="0">
                <a:solidFill>
                  <a:srgbClr val="660066"/>
                </a:solidFill>
                <a:latin typeface="Times New Roman" pitchFamily="18" charset="0"/>
                <a:cs typeface="Times New Roman" pitchFamily="18" charset="0"/>
              </a:rPr>
              <a:t>We can call one force the </a:t>
            </a:r>
            <a:r>
              <a:rPr lang="en-US" sz="2400" b="1" i="1" dirty="0" smtClean="0">
                <a:solidFill>
                  <a:srgbClr val="0033CC"/>
                </a:solidFill>
                <a:latin typeface="Times New Roman" pitchFamily="18" charset="0"/>
                <a:cs typeface="Times New Roman" pitchFamily="18" charset="0"/>
              </a:rPr>
              <a:t>‘action force’</a:t>
            </a:r>
            <a:r>
              <a:rPr lang="en-US" sz="2400" b="1" i="1" dirty="0" smtClean="0">
                <a:solidFill>
                  <a:srgbClr val="660066"/>
                </a:solidFill>
                <a:latin typeface="Times New Roman" pitchFamily="18" charset="0"/>
                <a:cs typeface="Times New Roman" pitchFamily="18" charset="0"/>
              </a:rPr>
              <a:t>, and the other the </a:t>
            </a:r>
            <a:r>
              <a:rPr lang="en-US" sz="2400" b="1" i="1" dirty="0" smtClean="0">
                <a:solidFill>
                  <a:srgbClr val="0033CC"/>
                </a:solidFill>
                <a:latin typeface="Times New Roman" pitchFamily="18" charset="0"/>
                <a:cs typeface="Times New Roman" pitchFamily="18" charset="0"/>
              </a:rPr>
              <a:t>‘reaction force’.</a:t>
            </a:r>
          </a:p>
          <a:p>
            <a:r>
              <a:rPr lang="en-US" sz="2400" b="1" i="1" dirty="0" smtClean="0">
                <a:solidFill>
                  <a:srgbClr val="660066"/>
                </a:solidFill>
                <a:latin typeface="Times New Roman" pitchFamily="18" charset="0"/>
                <a:cs typeface="Times New Roman" pitchFamily="18" charset="0"/>
              </a:rPr>
              <a:t>we can express Newton's third law in the following form:</a:t>
            </a:r>
          </a:p>
          <a:p>
            <a:r>
              <a:rPr lang="en-US" sz="3600" b="1" i="1" dirty="0" smtClean="0">
                <a:solidFill>
                  <a:srgbClr val="006600"/>
                </a:solidFill>
                <a:latin typeface="Times New Roman" pitchFamily="18" charset="0"/>
                <a:cs typeface="Times New Roman" pitchFamily="18" charset="0"/>
              </a:rPr>
              <a:t>“For every action there is always an opposed equal reaction.”</a:t>
            </a:r>
            <a:endParaRPr lang="en-US" sz="2400" b="1" i="1" dirty="0" smtClean="0">
              <a:solidFill>
                <a:srgbClr val="006600"/>
              </a:solidFill>
              <a:latin typeface="Times New Roman" pitchFamily="18" charset="0"/>
              <a:cs typeface="Times New Roma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sz="2700" b="0" i="1"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sz="2700" b="0" i="1"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lide Number Placeholder 2"/>
          <p:cNvSpPr>
            <a:spLocks noGrp="1"/>
          </p:cNvSpPr>
          <p:nvPr>
            <p:ph type="sldNum" sz="quarter" idx="12"/>
          </p:nvPr>
        </p:nvSpPr>
        <p:spPr/>
        <p:txBody>
          <a:bodyPr/>
          <a:lstStyle/>
          <a:p>
            <a:fld id="{8E233035-6188-46CF-9187-D4EE749B7746}" type="slidenum">
              <a:rPr lang="en-US" smtClean="0"/>
              <a:pPr/>
              <a:t>20</a:t>
            </a:fld>
            <a:endParaRPr lang="en-US" dirty="0"/>
          </a:p>
        </p:txBody>
      </p:sp>
      <p:pic>
        <p:nvPicPr>
          <p:cNvPr id="5" name="Picture 3" descr="C:\Documents and Settings\u062689\Desktop\TABLE.gif"/>
          <p:cNvPicPr>
            <a:picLocks noChangeAspect="1" noChangeArrowheads="1"/>
          </p:cNvPicPr>
          <p:nvPr/>
        </p:nvPicPr>
        <p:blipFill>
          <a:blip r:embed="rId2" cstate="print">
            <a:lum bright="-10000"/>
          </a:blip>
          <a:srcRect l="6202" r="5426"/>
          <a:stretch>
            <a:fillRect/>
          </a:stretch>
        </p:blipFill>
        <p:spPr bwMode="auto">
          <a:xfrm>
            <a:off x="5410200" y="4417929"/>
            <a:ext cx="3733800" cy="244007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610223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600" decel="100000"/>
                                        <p:tgtEl>
                                          <p:spTgt spid="2">
                                            <p:txEl>
                                              <p:pRg st="0" end="0"/>
                                            </p:txEl>
                                          </p:spTgt>
                                        </p:tgtEl>
                                      </p:cBhvr>
                                    </p:animEffect>
                                    <p:anim calcmode="lin" valueType="num">
                                      <p:cBhvr>
                                        <p:cTn id="8" dur="16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16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diamond(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anim calcmode="lin" valueType="num">
                                      <p:cBhvr>
                                        <p:cTn id="23" dur="2000" fill="hold"/>
                                        <p:tgtEl>
                                          <p:spTgt spid="2">
                                            <p:txEl>
                                              <p:pRg st="2" end="2"/>
                                            </p:txEl>
                                          </p:spTgt>
                                        </p:tgtEl>
                                        <p:attrNameLst>
                                          <p:attrName>style.rotation</p:attrName>
                                        </p:attrNameLst>
                                      </p:cBhvr>
                                      <p:tavLst>
                                        <p:tav tm="0">
                                          <p:val>
                                            <p:fltVal val="720"/>
                                          </p:val>
                                        </p:tav>
                                        <p:tav tm="100000">
                                          <p:val>
                                            <p:fltVal val="0"/>
                                          </p:val>
                                        </p:tav>
                                      </p:tavLst>
                                    </p:anim>
                                    <p:anim calcmode="lin" valueType="num">
                                      <p:cBhvr>
                                        <p:cTn id="24" dur="2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2000" fill="hold"/>
                                        <p:tgtEl>
                                          <p:spTgt spid="2">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2000"/>
                                        <p:tgtEl>
                                          <p:spTgt spid="2">
                                            <p:txEl>
                                              <p:pRg st="3" end="3"/>
                                            </p:txEl>
                                          </p:spTgt>
                                        </p:tgtEl>
                                      </p:cBhvr>
                                    </p:animEffect>
                                    <p:anim calcmode="lin" valueType="num">
                                      <p:cBhvr>
                                        <p:cTn id="31" dur="2000" fill="hold"/>
                                        <p:tgtEl>
                                          <p:spTgt spid="2">
                                            <p:txEl>
                                              <p:pRg st="3" end="3"/>
                                            </p:txEl>
                                          </p:spTgt>
                                        </p:tgtEl>
                                        <p:attrNameLst>
                                          <p:attrName>style.rotation</p:attrName>
                                        </p:attrNameLst>
                                      </p:cBhvr>
                                      <p:tavLst>
                                        <p:tav tm="0">
                                          <p:val>
                                            <p:fltVal val="720"/>
                                          </p:val>
                                        </p:tav>
                                        <p:tav tm="100000">
                                          <p:val>
                                            <p:fltVal val="0"/>
                                          </p:val>
                                        </p:tav>
                                      </p:tavLst>
                                    </p:anim>
                                    <p:anim calcmode="lin" valueType="num">
                                      <p:cBhvr>
                                        <p:cTn id="32" dur="2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2000" fill="hold"/>
                                        <p:tgtEl>
                                          <p:spTgt spid="2">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p:cTn id="38" dur="2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0" dur="2000" fill="hold"/>
                                        <p:tgtEl>
                                          <p:spTgt spid="2">
                                            <p:txEl>
                                              <p:pRg st="4" end="4"/>
                                            </p:txEl>
                                          </p:spTgt>
                                        </p:tgtEl>
                                        <p:attrNameLst>
                                          <p:attrName>style.rotation</p:attrName>
                                        </p:attrNameLst>
                                      </p:cBhvr>
                                      <p:tavLst>
                                        <p:tav tm="0">
                                          <p:val>
                                            <p:fltVal val="360"/>
                                          </p:val>
                                        </p:tav>
                                        <p:tav tm="100000">
                                          <p:val>
                                            <p:fltVal val="0"/>
                                          </p:val>
                                        </p:tav>
                                      </p:tavLst>
                                    </p:anim>
                                    <p:animEffect transition="in" filter="fade">
                                      <p:cBhvr>
                                        <p:cTn id="41"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9615" r="5769" b="39931"/>
          <a:stretch>
            <a:fillRect/>
          </a:stretch>
        </p:blipFill>
        <p:spPr bwMode="auto">
          <a:xfrm>
            <a:off x="5791200" y="533400"/>
            <a:ext cx="2554514"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3" cstate="print"/>
          <a:srcRect/>
          <a:stretch>
            <a:fillRect/>
          </a:stretch>
        </p:blipFill>
        <p:spPr bwMode="auto">
          <a:xfrm>
            <a:off x="533400" y="533400"/>
            <a:ext cx="3276600" cy="551064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7" name="Picture 2"/>
          <p:cNvPicPr>
            <a:picLocks noChangeAspect="1" noChangeArrowheads="1"/>
          </p:cNvPicPr>
          <p:nvPr/>
        </p:nvPicPr>
        <p:blipFill>
          <a:blip r:embed="rId4" cstate="print"/>
          <a:srcRect b="8407"/>
          <a:stretch>
            <a:fillRect/>
          </a:stretch>
        </p:blipFill>
        <p:spPr bwMode="auto">
          <a:xfrm>
            <a:off x="5105400" y="3200400"/>
            <a:ext cx="3657600" cy="35814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258149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3333CC"/>
                </a:solidFill>
                <a:effectLst>
                  <a:outerShdw blurRad="50800" dist="39000" dir="5460000" algn="tl">
                    <a:srgbClr val="000000">
                      <a:alpha val="38000"/>
                    </a:srgbClr>
                  </a:outerShdw>
                </a:effectLst>
                <a:latin typeface="Times New Roman" pitchFamily="18" charset="0"/>
                <a:cs typeface="Times New Roman" pitchFamily="18" charset="0"/>
              </a:rPr>
              <a:t>Newton’s Law of Universal Gravitation</a:t>
            </a:r>
            <a:endParaRPr lang="en-US" sz="3600" b="1" dirty="0">
              <a:ln w="11430"/>
              <a:solidFill>
                <a:srgbClr val="3333CC"/>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sz="half" idx="1"/>
          </p:nvPr>
        </p:nvSpPr>
        <p:spPr>
          <a:xfrm>
            <a:off x="457200" y="1143000"/>
            <a:ext cx="8229600" cy="2667000"/>
          </a:xfrm>
        </p:spPr>
        <p:txBody>
          <a:bodyPr>
            <a:normAutofit/>
          </a:bodyPr>
          <a:lstStyle/>
          <a:p>
            <a:pPr>
              <a:buNone/>
            </a:pPr>
            <a:r>
              <a:rPr lang="en-US" sz="2000" dirty="0" smtClean="0">
                <a:latin typeface="Times New Roman" pitchFamily="18" charset="0"/>
                <a:cs typeface="Times New Roman" pitchFamily="18" charset="0"/>
              </a:rPr>
              <a:t>	Any </a:t>
            </a:r>
            <a:r>
              <a:rPr lang="en-US" sz="2000" b="1" dirty="0" smtClean="0">
                <a:latin typeface="Times New Roman" pitchFamily="18" charset="0"/>
                <a:cs typeface="Times New Roman" pitchFamily="18" charset="0"/>
              </a:rPr>
              <a:t>two objects </a:t>
            </a:r>
            <a:r>
              <a:rPr lang="en-US" sz="2000" dirty="0" smtClean="0">
                <a:latin typeface="Times New Roman" pitchFamily="18" charset="0"/>
                <a:cs typeface="Times New Roman" pitchFamily="18" charset="0"/>
              </a:rPr>
              <a:t>in the universe </a:t>
            </a:r>
            <a:r>
              <a:rPr lang="en-US" sz="2000" b="1" dirty="0" smtClean="0">
                <a:latin typeface="Times New Roman" pitchFamily="18" charset="0"/>
                <a:cs typeface="Times New Roman" pitchFamily="18" charset="0"/>
              </a:rPr>
              <a:t>attract</a:t>
            </a:r>
            <a:r>
              <a:rPr lang="en-US" sz="2000" dirty="0" smtClean="0">
                <a:latin typeface="Times New Roman" pitchFamily="18" charset="0"/>
                <a:cs typeface="Times New Roman" pitchFamily="18" charset="0"/>
              </a:rPr>
              <a:t> each other with a </a:t>
            </a:r>
            <a:r>
              <a:rPr lang="en-US" sz="2000" b="1" dirty="0" smtClean="0">
                <a:latin typeface="Times New Roman" pitchFamily="18" charset="0"/>
                <a:cs typeface="Times New Roman" pitchFamily="18" charset="0"/>
              </a:rPr>
              <a:t>force</a:t>
            </a:r>
            <a:r>
              <a:rPr lang="en-US" sz="2000" dirty="0" smtClean="0">
                <a:latin typeface="Times New Roman" pitchFamily="18" charset="0"/>
                <a:cs typeface="Times New Roman" pitchFamily="18" charset="0"/>
              </a:rPr>
              <a:t> that is</a:t>
            </a:r>
          </a:p>
          <a:p>
            <a:pPr>
              <a:buNone/>
            </a:pPr>
            <a:endParaRPr lang="en-US" sz="2000" dirty="0" smtClean="0">
              <a:latin typeface="Times New Roman" pitchFamily="18" charset="0"/>
              <a:cs typeface="Times New Roman" pitchFamily="18" charset="0"/>
            </a:endParaRPr>
          </a:p>
          <a:p>
            <a:pPr lvl="0"/>
            <a:r>
              <a:rPr lang="en-US" sz="2000" b="1" i="1" dirty="0" smtClean="0">
                <a:solidFill>
                  <a:srgbClr val="C00000"/>
                </a:solidFill>
                <a:latin typeface="Times New Roman" pitchFamily="18" charset="0"/>
                <a:cs typeface="Times New Roman" pitchFamily="18" charset="0"/>
              </a:rPr>
              <a:t>Proportional</a:t>
            </a:r>
            <a:r>
              <a:rPr lang="en-US" sz="2000" b="1" i="1" dirty="0" smtClean="0">
                <a:latin typeface="Times New Roman" pitchFamily="18" charset="0"/>
                <a:cs typeface="Times New Roman" pitchFamily="18" charset="0"/>
              </a:rPr>
              <a:t> to the product of their masses , and</a:t>
            </a:r>
          </a:p>
          <a:p>
            <a:pPr lvl="0"/>
            <a:r>
              <a:rPr lang="en-US" sz="2000" b="1" i="1" dirty="0" smtClean="0">
                <a:solidFill>
                  <a:srgbClr val="C00000"/>
                </a:solidFill>
                <a:latin typeface="Times New Roman" pitchFamily="18" charset="0"/>
                <a:cs typeface="Times New Roman" pitchFamily="18" charset="0"/>
              </a:rPr>
              <a:t>Inversely</a:t>
            </a:r>
            <a:r>
              <a:rPr lang="en-US" sz="2000" b="1" i="1" dirty="0" smtClean="0">
                <a:latin typeface="Times New Roman" pitchFamily="18" charset="0"/>
                <a:cs typeface="Times New Roman" pitchFamily="18" charset="0"/>
              </a:rPr>
              <a:t> proportional to the square of the distance between them</a:t>
            </a:r>
          </a:p>
          <a:p>
            <a:pPr>
              <a:buNone/>
            </a:pPr>
            <a:endParaRPr lang="en-US" sz="2000" dirty="0">
              <a:latin typeface="Times New Roman" pitchFamily="18" charset="0"/>
              <a:cs typeface="Times New Roman" pitchFamily="18" charset="0"/>
            </a:endParaRPr>
          </a:p>
        </p:txBody>
      </p:sp>
      <p:pic>
        <p:nvPicPr>
          <p:cNvPr id="7" name="Content Placeholder 6" descr="E:\figures\ch12\12_05.jpg"/>
          <p:cNvPicPr>
            <a:picLocks noGrp="1"/>
          </p:cNvPicPr>
          <p:nvPr>
            <p:ph sz="half" idx="2"/>
          </p:nvPr>
        </p:nvPicPr>
        <p:blipFill rotWithShape="1">
          <a:blip r:embed="rId3" cstate="print">
            <a:lum bright="-10000"/>
            <a:extLst>
              <a:ext uri="{BEBA8EAE-BF5A-486C-A8C5-ECC9F3942E4B}">
                <a14:imgProps xmlns:a14="http://schemas.microsoft.com/office/drawing/2010/main" xmlns="">
                  <a14:imgLayer r:embed="rId4">
                    <a14:imgEffect>
                      <a14:sharpenSoften amount="50000"/>
                    </a14:imgEffect>
                  </a14:imgLayer>
                </a14:imgProps>
              </a:ext>
            </a:extLst>
          </a:blip>
          <a:srcRect b="9573"/>
          <a:stretch/>
        </p:blipFill>
        <p:spPr bwMode="auto">
          <a:xfrm>
            <a:off x="4876801" y="2899640"/>
            <a:ext cx="3962400" cy="3120159"/>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2"/>
          </p:nvPr>
        </p:nvSpPr>
        <p:spPr/>
        <p:txBody>
          <a:bodyPr/>
          <a:lstStyle/>
          <a:p>
            <a:fld id="{B98E3BC9-3F4B-47D3-85AE-711FEBF7D05A}" type="slidenum">
              <a:rPr lang="en-US" smtClean="0"/>
              <a:pPr/>
              <a:t>22</a:t>
            </a:fld>
            <a:endParaRPr lang="en-US"/>
          </a:p>
        </p:txBody>
      </p:sp>
      <p:graphicFrame>
        <p:nvGraphicFramePr>
          <p:cNvPr id="54275" name="Object 3"/>
          <p:cNvGraphicFramePr>
            <a:graphicFrameLocks noChangeAspect="1"/>
          </p:cNvGraphicFramePr>
          <p:nvPr>
            <p:extLst>
              <p:ext uri="{D42A27DB-BD31-4B8C-83A1-F6EECF244321}">
                <p14:modId xmlns:p14="http://schemas.microsoft.com/office/powerpoint/2010/main" xmlns="" val="1667389388"/>
              </p:ext>
            </p:extLst>
          </p:nvPr>
        </p:nvGraphicFramePr>
        <p:xfrm>
          <a:off x="1143000" y="2971800"/>
          <a:ext cx="3274142" cy="914400"/>
        </p:xfrm>
        <a:graphic>
          <a:graphicData uri="http://schemas.openxmlformats.org/presentationml/2006/ole">
            <p:oleObj spid="_x0000_s54324" name="Equation" r:id="rId5" imgW="1409088" imgH="393529" progId="Equation.3">
              <p:embed/>
            </p:oleObj>
          </a:graphicData>
        </a:graphic>
      </p:graphicFrame>
      <p:graphicFrame>
        <p:nvGraphicFramePr>
          <p:cNvPr id="54277" name="Object 5"/>
          <p:cNvGraphicFramePr>
            <a:graphicFrameLocks noChangeAspect="1"/>
          </p:cNvGraphicFramePr>
          <p:nvPr>
            <p:extLst>
              <p:ext uri="{D42A27DB-BD31-4B8C-83A1-F6EECF244321}">
                <p14:modId xmlns:p14="http://schemas.microsoft.com/office/powerpoint/2010/main" xmlns="" val="2970430100"/>
              </p:ext>
            </p:extLst>
          </p:nvPr>
        </p:nvGraphicFramePr>
        <p:xfrm>
          <a:off x="1219200" y="4572000"/>
          <a:ext cx="3335867" cy="469106"/>
        </p:xfrm>
        <a:graphic>
          <a:graphicData uri="http://schemas.openxmlformats.org/presentationml/2006/ole">
            <p:oleObj spid="_x0000_s54325" name="Equation" r:id="rId6" imgW="1625600" imgH="22860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381001"/>
            <a:ext cx="8229600" cy="1143000"/>
          </a:xfrm>
        </p:spPr>
        <p:txBody>
          <a:bodyPr vert="horz" lIns="91440" tIns="45720" rIns="91440" bIns="45720" rtlCol="0" anchor="ctr">
            <a:noAutofit/>
          </a:bodyPr>
          <a:lstStyle/>
          <a:p>
            <a:pPr algn="ctr">
              <a:spcBef>
                <a:spcPct val="0"/>
              </a:spcBef>
              <a:buNone/>
            </a:pPr>
            <a:r>
              <a:rPr lang="en-US" sz="3600" b="1" dirty="0">
                <a:ln w="10541" cmpd="sng">
                  <a:solidFill>
                    <a:schemeClr val="accent1">
                      <a:shade val="88000"/>
                      <a:satMod val="110000"/>
                    </a:schemeClr>
                  </a:solidFill>
                  <a:prstDash val="solid"/>
                </a:ln>
                <a:solidFill>
                  <a:srgbClr val="3333CC"/>
                </a:solidFill>
                <a:latin typeface="Verdana" pitchFamily="34" charset="0"/>
                <a:ea typeface="Verdana" pitchFamily="34" charset="0"/>
                <a:cs typeface="Verdana" pitchFamily="34" charset="0"/>
              </a:rPr>
              <a:t>Non-contact forces (action at a distance</a:t>
            </a:r>
            <a:r>
              <a:rPr lang="en-US" sz="3600" b="1" dirty="0" smtClean="0">
                <a:ln w="10541" cmpd="sng">
                  <a:solidFill>
                    <a:schemeClr val="accent1">
                      <a:shade val="88000"/>
                      <a:satMod val="110000"/>
                    </a:schemeClr>
                  </a:solidFill>
                  <a:prstDash val="solid"/>
                </a:ln>
                <a:solidFill>
                  <a:srgbClr val="3333CC"/>
                </a:solidFill>
                <a:latin typeface="Verdana" pitchFamily="34" charset="0"/>
                <a:ea typeface="Verdana" pitchFamily="34" charset="0"/>
                <a:cs typeface="Verdana" pitchFamily="34" charset="0"/>
              </a:rPr>
              <a:t>)  </a:t>
            </a:r>
            <a:endParaRPr lang="en-US" sz="3600" b="1" dirty="0">
              <a:ln w="10541" cmpd="sng">
                <a:solidFill>
                  <a:schemeClr val="accent1">
                    <a:shade val="88000"/>
                    <a:satMod val="110000"/>
                  </a:schemeClr>
                </a:solidFill>
                <a:prstDash val="solid"/>
              </a:ln>
              <a:solidFill>
                <a:srgbClr val="3333CC"/>
              </a:solidFill>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fld id="{81D40C15-2A9F-4FA6-A481-A6AC1F1A3C1F}" type="slidenum">
              <a:rPr lang="en-US" smtClean="0"/>
              <a:pPr/>
              <a:t>3</a:t>
            </a:fld>
            <a:endParaRPr lang="en-US"/>
          </a:p>
        </p:txBody>
      </p:sp>
      <p:pic>
        <p:nvPicPr>
          <p:cNvPr id="6" name="Picture 5"/>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contrast="-40000"/>
                    </a14:imgEffect>
                  </a14:imgLayer>
                </a14:imgProps>
              </a:ext>
            </a:extLst>
          </a:blip>
          <a:srcRect/>
          <a:stretch>
            <a:fillRect/>
          </a:stretch>
        </p:blipFill>
        <p:spPr bwMode="auto">
          <a:xfrm>
            <a:off x="2133600" y="2362200"/>
            <a:ext cx="4953000" cy="3733800"/>
          </a:xfrm>
          <a:prstGeom prst="rect">
            <a:avLst/>
          </a:prstGeom>
          <a:ln w="28575" cap="sq" cmpd="thickThin">
            <a:solidFill>
              <a:schemeClr val="accent2">
                <a:lumMod val="75000"/>
              </a:schemeClr>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8E3BC9-3F4B-47D3-85AE-711FEBF7D05A}" type="slidenum">
              <a:rPr lang="en-US" smtClean="0"/>
              <a:pPr/>
              <a:t>4</a:t>
            </a:fld>
            <a:endParaRPr lang="en-US"/>
          </a:p>
        </p:txBody>
      </p:sp>
      <p:sp>
        <p:nvSpPr>
          <p:cNvPr id="6" name="Title 1"/>
          <p:cNvSpPr txBox="1">
            <a:spLocks/>
          </p:cNvSpPr>
          <p:nvPr/>
        </p:nvSpPr>
        <p:spPr>
          <a:xfrm>
            <a:off x="152400" y="152400"/>
            <a:ext cx="6629400" cy="944562"/>
          </a:xfrm>
          <a:prstGeom prst="rect">
            <a:avLst/>
          </a:prstGeom>
        </p:spPr>
        <p:txBody>
          <a:bodyPr vert="horz" lIns="91440" tIns="45720" rIns="91440" bIns="45720" rtlCol="0" anchor="ctr">
            <a:noAutofit/>
          </a:bodyPr>
          <a:lstStyle>
            <a:lvl1pPr marL="182880" indent="-182880" algn="ctr">
              <a:spcBef>
                <a:spcPct val="0"/>
              </a:spcBef>
              <a:buClr>
                <a:schemeClr val="accent1"/>
              </a:buClr>
              <a:buSzPct val="85000"/>
              <a:buFont typeface="Arial" pitchFamily="34" charset="0"/>
              <a:buNone/>
              <a:defRPr sz="3600" b="1">
                <a:ln w="10541" cmpd="sng">
                  <a:solidFill>
                    <a:schemeClr val="accent1">
                      <a:shade val="88000"/>
                      <a:satMod val="110000"/>
                    </a:schemeClr>
                  </a:solidFill>
                  <a:prstDash val="solid"/>
                </a:ln>
                <a:solidFill>
                  <a:srgbClr val="3333CC"/>
                </a:solidFill>
                <a:latin typeface="Verdana" pitchFamily="34" charset="0"/>
                <a:ea typeface="Verdana" pitchFamily="34" charset="0"/>
                <a:cs typeface="Verdana" pitchFamily="34" charset="0"/>
              </a:defRPr>
            </a:lvl1pPr>
            <a:lvl2pPr indent="-182880">
              <a:spcBef>
                <a:spcPct val="20000"/>
              </a:spcBef>
              <a:buClr>
                <a:schemeClr val="accent1"/>
              </a:buClr>
              <a:buSzPct val="85000"/>
              <a:buFont typeface="Arial" pitchFamily="34" charset="0"/>
              <a:buChar char="•"/>
              <a:defRPr sz="2000"/>
            </a:lvl2pPr>
            <a:lvl3pPr marL="731520" indent="-182880">
              <a:spcBef>
                <a:spcPct val="20000"/>
              </a:spcBef>
              <a:buClr>
                <a:schemeClr val="accent1"/>
              </a:buClr>
              <a:buSzPct val="90000"/>
              <a:buFont typeface="Arial" pitchFamily="34" charset="0"/>
              <a:buChar char="•"/>
            </a:lvl3pPr>
            <a:lvl4pPr marL="1005840" indent="-182880">
              <a:spcBef>
                <a:spcPct val="20000"/>
              </a:spcBef>
              <a:buClr>
                <a:schemeClr val="accent1"/>
              </a:buClr>
              <a:buFont typeface="Arial" pitchFamily="34" charset="0"/>
              <a:buChar char="•"/>
              <a:defRPr sz="1600"/>
            </a:lvl4pPr>
            <a:lvl5pPr marL="1188720" indent="-137160">
              <a:spcBef>
                <a:spcPct val="20000"/>
              </a:spcBef>
              <a:buClr>
                <a:schemeClr val="accent1"/>
              </a:buClr>
              <a:buSzPct val="100000"/>
              <a:buFont typeface="Arial" pitchFamily="34" charset="0"/>
              <a:buChar char="•"/>
              <a:defRPr sz="14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Some Common Forces</a:t>
            </a:r>
          </a:p>
        </p:txBody>
      </p:sp>
      <p:sp>
        <p:nvSpPr>
          <p:cNvPr id="7" name="Rectangle 6"/>
          <p:cNvSpPr/>
          <p:nvPr/>
        </p:nvSpPr>
        <p:spPr>
          <a:xfrm>
            <a:off x="304800" y="914400"/>
            <a:ext cx="4267200" cy="5940088"/>
          </a:xfrm>
          <a:prstGeom prst="rect">
            <a:avLst/>
          </a:prstGeom>
        </p:spPr>
        <p:txBody>
          <a:bodyPr wrap="square">
            <a:spAutoFit/>
          </a:bodyPr>
          <a:lstStyle/>
          <a:p>
            <a:pPr marL="457200" indent="-457200">
              <a:buFont typeface="+mj-lt"/>
              <a:buAutoNum type="arabicPeriod"/>
            </a:pPr>
            <a:r>
              <a:rPr lang="en-US" sz="2400" b="1" dirty="0" smtClean="0">
                <a:solidFill>
                  <a:srgbClr val="008000"/>
                </a:solidFill>
                <a:latin typeface="Times New Roman" pitchFamily="18" charset="0"/>
                <a:cs typeface="Times New Roman" pitchFamily="18" charset="0"/>
              </a:rPr>
              <a:t>Weight</a:t>
            </a:r>
            <a:r>
              <a:rPr lang="en-US" sz="2400" b="1" dirty="0" smtClean="0">
                <a:solidFill>
                  <a:srgbClr val="C00000"/>
                </a:solidFill>
                <a:latin typeface="Times New Roman" pitchFamily="18" charset="0"/>
                <a:cs typeface="Times New Roman" pitchFamily="18" charset="0"/>
              </a:rPr>
              <a:t> (W)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the force of gravity </a:t>
            </a:r>
            <a:r>
              <a:rPr lang="en-US" sz="2400" dirty="0" smtClean="0">
                <a:latin typeface="Times New Roman" pitchFamily="18" charset="0"/>
                <a:cs typeface="Times New Roman" pitchFamily="18" charset="0"/>
              </a:rPr>
              <a:t>on an object.</a:t>
            </a:r>
          </a:p>
          <a:p>
            <a:pPr marL="457200" indent="-457200">
              <a:buFont typeface="+mj-lt"/>
              <a:buAutoNum type="arabicPeriod"/>
            </a:pPr>
            <a:endParaRPr lang="en-US" sz="2400" b="1" dirty="0" smtClean="0">
              <a:solidFill>
                <a:srgbClr val="C00000"/>
              </a:solidFill>
              <a:latin typeface="Times New Roman" pitchFamily="18" charset="0"/>
              <a:cs typeface="Times New Roman" pitchFamily="18" charset="0"/>
            </a:endParaRPr>
          </a:p>
          <a:p>
            <a:pPr marL="457200" indent="-457200">
              <a:buFont typeface="+mj-lt"/>
              <a:buAutoNum type="arabicPeriod"/>
            </a:pPr>
            <a:r>
              <a:rPr lang="en-US" sz="2400" b="1" dirty="0">
                <a:solidFill>
                  <a:srgbClr val="008000"/>
                </a:solidFill>
                <a:latin typeface="Times New Roman" pitchFamily="18" charset="0"/>
                <a:cs typeface="Times New Roman" pitchFamily="18" charset="0"/>
              </a:rPr>
              <a:t>Tension Force </a:t>
            </a:r>
            <a:r>
              <a:rPr lang="en-US" sz="2400" b="1" dirty="0">
                <a:solidFill>
                  <a:srgbClr val="C00000"/>
                </a:solidFill>
                <a:latin typeface="Times New Roman" pitchFamily="18" charset="0"/>
                <a:cs typeface="Times New Roman" pitchFamily="18" charset="0"/>
              </a:rPr>
              <a:t>(T</a:t>
            </a:r>
            <a:r>
              <a:rPr lang="en-US" sz="2400" b="1" dirty="0" smtClean="0">
                <a:solidFill>
                  <a:srgbClr val="C00000"/>
                </a:solidFill>
                <a:latin typeface="Times New Roman" pitchFamily="18" charset="0"/>
                <a:cs typeface="Times New Roman" pitchFamily="18" charset="0"/>
              </a:rPr>
              <a:t>) </a:t>
            </a:r>
            <a:r>
              <a:rPr lang="en-US" sz="2400" dirty="0">
                <a:latin typeface="Times New Roman" pitchFamily="18" charset="0"/>
                <a:cs typeface="Times New Roman" pitchFamily="18" charset="0"/>
              </a:rPr>
              <a:t>is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force </a:t>
            </a:r>
            <a:r>
              <a:rPr lang="en-US" sz="2400" dirty="0" smtClean="0">
                <a:latin typeface="Times New Roman" pitchFamily="18" charset="0"/>
                <a:cs typeface="Times New Roman" pitchFamily="18" charset="0"/>
              </a:rPr>
              <a:t>provided </a:t>
            </a:r>
            <a:r>
              <a:rPr lang="en-US" sz="2400" dirty="0">
                <a:latin typeface="Times New Roman" pitchFamily="18" charset="0"/>
                <a:cs typeface="Times New Roman" pitchFamily="18" charset="0"/>
              </a:rPr>
              <a:t>by a </a:t>
            </a:r>
            <a:r>
              <a:rPr lang="en-US" sz="2400" dirty="0" smtClean="0">
                <a:latin typeface="Times New Roman" pitchFamily="18" charset="0"/>
                <a:cs typeface="Times New Roman" pitchFamily="18" charset="0"/>
              </a:rPr>
              <a:t>string or rope.</a:t>
            </a:r>
          </a:p>
          <a:p>
            <a:pPr marL="457200" indent="-457200">
              <a:buFont typeface="+mj-lt"/>
              <a:buAutoNum type="arabicPeriod"/>
            </a:pPr>
            <a:endParaRPr lang="en-US" sz="2400" dirty="0">
              <a:latin typeface="Times New Roman" pitchFamily="18" charset="0"/>
              <a:cs typeface="Times New Roman" pitchFamily="18" charset="0"/>
            </a:endParaRPr>
          </a:p>
          <a:p>
            <a:pPr marL="457200" indent="-457200">
              <a:buFont typeface="+mj-lt"/>
              <a:buAutoNum type="arabicPeriod"/>
            </a:pPr>
            <a:r>
              <a:rPr lang="en-US" sz="2400" b="1" dirty="0">
                <a:solidFill>
                  <a:srgbClr val="008000"/>
                </a:solidFill>
                <a:latin typeface="Times New Roman" pitchFamily="18" charset="0"/>
                <a:cs typeface="Times New Roman" pitchFamily="18" charset="0"/>
              </a:rPr>
              <a:t>Normal force </a:t>
            </a:r>
            <a:r>
              <a:rPr lang="en-US" sz="2400" b="1" dirty="0">
                <a:solidFill>
                  <a:srgbClr val="C00000"/>
                </a:solidFill>
                <a:latin typeface="Times New Roman" pitchFamily="18" charset="0"/>
                <a:cs typeface="Times New Roman" pitchFamily="18" charset="0"/>
              </a:rPr>
              <a:t>(N) </a:t>
            </a:r>
            <a:r>
              <a:rPr lang="en-US" sz="2400" dirty="0">
                <a:latin typeface="Times New Roman" pitchFamily="18" charset="0"/>
                <a:cs typeface="Times New Roman" pitchFamily="18" charset="0"/>
              </a:rPr>
              <a:t>is </a:t>
            </a:r>
            <a:r>
              <a:rPr lang="en-US" sz="2400" dirty="0" smtClean="0">
                <a:latin typeface="Times New Roman" pitchFamily="18" charset="0"/>
                <a:cs typeface="Times New Roman" pitchFamily="18" charset="0"/>
              </a:rPr>
              <a:t>the force </a:t>
            </a:r>
            <a:r>
              <a:rPr lang="en-US" sz="2400" dirty="0">
                <a:latin typeface="Times New Roman" pitchFamily="18" charset="0"/>
                <a:cs typeface="Times New Roman" pitchFamily="18" charset="0"/>
              </a:rPr>
              <a:t>provided by a surface </a:t>
            </a:r>
            <a:r>
              <a:rPr lang="en-US" sz="2400" dirty="0" smtClean="0">
                <a:latin typeface="Times New Roman" pitchFamily="18" charset="0"/>
                <a:cs typeface="Times New Roman" pitchFamily="18" charset="0"/>
              </a:rPr>
              <a:t>perpendicularly.</a:t>
            </a:r>
          </a:p>
          <a:p>
            <a:pPr marL="457200" indent="-457200">
              <a:buFont typeface="+mj-lt"/>
              <a:buAutoNum type="arabicPeriod"/>
            </a:pPr>
            <a:endParaRPr lang="en-US" sz="2400" dirty="0">
              <a:latin typeface="Times New Roman" pitchFamily="18" charset="0"/>
              <a:cs typeface="Times New Roman" pitchFamily="18" charset="0"/>
            </a:endParaRPr>
          </a:p>
          <a:p>
            <a:pPr marL="457200" indent="-457200">
              <a:buFont typeface="+mj-lt"/>
              <a:buAutoNum type="arabicPeriod"/>
            </a:pPr>
            <a:r>
              <a:rPr lang="en-US" sz="2400" b="1" dirty="0">
                <a:solidFill>
                  <a:srgbClr val="008000"/>
                </a:solidFill>
                <a:latin typeface="Times New Roman" pitchFamily="18" charset="0"/>
                <a:cs typeface="Times New Roman" pitchFamily="18" charset="0"/>
              </a:rPr>
              <a:t>Friction force </a:t>
            </a:r>
            <a:r>
              <a:rPr lang="en-US" sz="2400" b="1" dirty="0">
                <a:solidFill>
                  <a:srgbClr val="C00000"/>
                </a:solidFill>
                <a:latin typeface="Times New Roman" pitchFamily="18" charset="0"/>
                <a:cs typeface="Times New Roman" pitchFamily="18" charset="0"/>
              </a:rPr>
              <a:t>(f)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 resistance to any attempt to move an object </a:t>
            </a:r>
            <a:r>
              <a:rPr lang="en-US" sz="2400" dirty="0" smtClean="0">
                <a:latin typeface="Times New Roman" pitchFamily="18" charset="0"/>
                <a:cs typeface="Times New Roman" pitchFamily="18" charset="0"/>
              </a:rPr>
              <a:t>along </a:t>
            </a:r>
            <a:r>
              <a:rPr lang="en-US" sz="2400" dirty="0">
                <a:latin typeface="Times New Roman" pitchFamily="18" charset="0"/>
                <a:cs typeface="Times New Roman" pitchFamily="18" charset="0"/>
              </a:rPr>
              <a:t>a surface in contact </a:t>
            </a:r>
          </a:p>
          <a:p>
            <a:endParaRPr lang="en-US" sz="2000" dirty="0"/>
          </a:p>
        </p:txBody>
      </p:sp>
      <p:pic>
        <p:nvPicPr>
          <p:cNvPr id="8" name="Content Placeholder 6" descr="E:\figures\ch04\04_05.jpg"/>
          <p:cNvPicPr>
            <a:picLocks/>
          </p:cNvPicPr>
          <p:nvPr/>
        </p:nvPicPr>
        <p:blipFill rotWithShape="1">
          <a:blip r:embed="rId2" cstate="print"/>
          <a:srcRect b="31058"/>
          <a:stretch/>
        </p:blipFill>
        <p:spPr bwMode="auto">
          <a:xfrm>
            <a:off x="4271184" y="2172412"/>
            <a:ext cx="2514600" cy="990600"/>
          </a:xfrm>
          <a:prstGeom prst="rect">
            <a:avLst/>
          </a:prstGeom>
          <a:ln w="19050" cap="sq">
            <a:solidFill>
              <a:srgbClr val="C00000"/>
            </a:solidFill>
            <a:miter lim="800000"/>
          </a:ln>
          <a:effectLst>
            <a:outerShdw blurRad="57150" dist="50800" dir="2700000" algn="tl" rotWithShape="0">
              <a:srgbClr val="000000">
                <a:alpha val="40000"/>
              </a:srgbClr>
            </a:outerShdw>
          </a:effectLst>
        </p:spPr>
      </p:pic>
      <p:pic>
        <p:nvPicPr>
          <p:cNvPr id="9" name="Picture 8" descr="E:\figures\ch04\04_09.jpg"/>
          <p:cNvPicPr/>
          <p:nvPr/>
        </p:nvPicPr>
        <p:blipFill rotWithShape="1">
          <a:blip r:embed="rId3" cstate="print"/>
          <a:srcRect l="5822" b="7521"/>
          <a:stretch/>
        </p:blipFill>
        <p:spPr bwMode="auto">
          <a:xfrm>
            <a:off x="6700676" y="3368076"/>
            <a:ext cx="2285999" cy="1704530"/>
          </a:xfrm>
          <a:prstGeom prst="rect">
            <a:avLst/>
          </a:prstGeom>
          <a:ln w="19050" cap="sq">
            <a:solidFill>
              <a:srgbClr val="C00000"/>
            </a:solidFill>
            <a:miter lim="800000"/>
          </a:ln>
          <a:effectLst>
            <a:outerShdw blurRad="57150" dist="50800" dir="2700000" algn="tl" rotWithShape="0">
              <a:srgbClr val="000000">
                <a:alpha val="40000"/>
              </a:srgbClr>
            </a:outerShdw>
          </a:effectLst>
        </p:spPr>
      </p:pic>
      <p:pic>
        <p:nvPicPr>
          <p:cNvPr id="10" name="Picture 9" descr="E:\figures\ch04\04_10_01.jpg"/>
          <p:cNvPicPr/>
          <p:nvPr/>
        </p:nvPicPr>
        <p:blipFill rotWithShape="1">
          <a:blip r:embed="rId4" cstate="print"/>
          <a:srcRect l="8759" t="1378" b="8078"/>
          <a:stretch/>
        </p:blipFill>
        <p:spPr bwMode="auto">
          <a:xfrm>
            <a:off x="4271184" y="4953000"/>
            <a:ext cx="2088795" cy="1567405"/>
          </a:xfrm>
          <a:prstGeom prst="rect">
            <a:avLst/>
          </a:prstGeom>
          <a:ln w="19050" cap="sq">
            <a:solidFill>
              <a:srgbClr val="C00000"/>
            </a:solidFill>
            <a:miter lim="800000"/>
          </a:ln>
          <a:effectLst>
            <a:outerShdw blurRad="57150" dist="50800" dir="2700000" algn="tl" rotWithShape="0">
              <a:srgbClr val="000000">
                <a:alpha val="40000"/>
              </a:srgbClr>
            </a:outerShdw>
          </a:effectLst>
        </p:spPr>
      </p:pic>
      <p:pic>
        <p:nvPicPr>
          <p:cNvPr id="11" name="Picture 3"/>
          <p:cNvPicPr>
            <a:picLocks noChangeAspect="1" noChangeArrowheads="1"/>
          </p:cNvPicPr>
          <p:nvPr/>
        </p:nvPicPr>
        <p:blipFill>
          <a:blip r:embed="rId5" cstate="print"/>
          <a:srcRect/>
          <a:stretch>
            <a:fillRect/>
          </a:stretch>
        </p:blipFill>
        <p:spPr bwMode="auto">
          <a:xfrm>
            <a:off x="7239000" y="624681"/>
            <a:ext cx="1747675" cy="1905000"/>
          </a:xfrm>
          <a:prstGeom prst="rect">
            <a:avLst/>
          </a:prstGeom>
          <a:ln w="19050" cap="sq">
            <a:solidFill>
              <a:srgbClr val="C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xmlns="" val="1931068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629400" cy="944562"/>
          </a:xfrm>
        </p:spPr>
        <p:txBody>
          <a:bodyPr vert="horz" lIns="91440" tIns="45720" rIns="91440" bIns="45720" rtlCol="0" anchor="ctr">
            <a:noAutofit/>
          </a:bodyPr>
          <a:lstStyle/>
          <a:p>
            <a:pPr marL="182880" indent="-182880" algn="ctr">
              <a:buClr>
                <a:schemeClr val="accent1"/>
              </a:buClr>
              <a:buSzPct val="85000"/>
              <a:buFont typeface="Arial" pitchFamily="34" charset="0"/>
            </a:pPr>
            <a:r>
              <a:rPr lang="en-US" sz="3600" b="1" dirty="0">
                <a:ln w="10541" cmpd="sng">
                  <a:solidFill>
                    <a:schemeClr val="accent1">
                      <a:shade val="88000"/>
                      <a:satMod val="110000"/>
                    </a:schemeClr>
                  </a:solidFill>
                  <a:prstDash val="solid"/>
                </a:ln>
                <a:solidFill>
                  <a:srgbClr val="3333CC"/>
                </a:solidFill>
                <a:latin typeface="Verdana" pitchFamily="34" charset="0"/>
                <a:ea typeface="Verdana" pitchFamily="34" charset="0"/>
                <a:cs typeface="Verdana" pitchFamily="34" charset="0"/>
              </a:rPr>
              <a:t>Some Common Forces</a:t>
            </a:r>
          </a:p>
        </p:txBody>
      </p:sp>
      <p:sp>
        <p:nvSpPr>
          <p:cNvPr id="3" name="Content Placeholder 2"/>
          <p:cNvSpPr>
            <a:spLocks noGrp="1"/>
          </p:cNvSpPr>
          <p:nvPr>
            <p:ph sz="half" idx="1"/>
          </p:nvPr>
        </p:nvSpPr>
        <p:spPr>
          <a:xfrm>
            <a:off x="152400" y="1219201"/>
            <a:ext cx="4343400" cy="4906964"/>
          </a:xfrm>
        </p:spPr>
        <p:txBody>
          <a:bodyPr>
            <a:normAutofit/>
          </a:bodyPr>
          <a:lstStyle/>
          <a:p>
            <a:pPr>
              <a:buFont typeface="Wingdings" pitchFamily="2" charset="2"/>
              <a:buChar char="v"/>
            </a:pPr>
            <a:r>
              <a:rPr lang="en-US" sz="2400" dirty="0" smtClean="0">
                <a:latin typeface="Times New Roman" pitchFamily="18" charset="0"/>
                <a:cs typeface="Times New Roman" pitchFamily="18" charset="0"/>
              </a:rPr>
              <a:t>Weight is a vector, </a:t>
            </a:r>
            <a:r>
              <a:rPr lang="en-US" sz="2400" b="1" dirty="0" smtClean="0">
                <a:latin typeface="Times New Roman" pitchFamily="18" charset="0"/>
                <a:cs typeface="Times New Roman" pitchFamily="18" charset="0"/>
              </a:rPr>
              <a:t>downward</a:t>
            </a:r>
            <a:r>
              <a:rPr lang="en-US" sz="2400" dirty="0" smtClean="0">
                <a:latin typeface="Times New Roman" pitchFamily="18" charset="0"/>
                <a:cs typeface="Times New Roman" pitchFamily="18" charset="0"/>
              </a:rPr>
              <a:t> always</a:t>
            </a:r>
          </a:p>
          <a:p>
            <a:pPr>
              <a:buFont typeface="Wingdings" pitchFamily="2" charset="2"/>
              <a:buChar char="v"/>
            </a:pPr>
            <a:r>
              <a:rPr lang="en-US" sz="2400" dirty="0" smtClean="0">
                <a:latin typeface="Times New Roman" pitchFamily="18" charset="0"/>
                <a:cs typeface="Times New Roman" pitchFamily="18" charset="0"/>
              </a:rPr>
              <a:t>Weight equals mass times the acceleration of gravity</a:t>
            </a:r>
          </a:p>
          <a:p>
            <a:pPr>
              <a:buFont typeface="Wingdings" pitchFamily="2" charset="2"/>
              <a:buChar char="v"/>
            </a:pPr>
            <a:endParaRPr lang="en-US" sz="2400" dirty="0" smtClean="0">
              <a:latin typeface="Times New Roman" pitchFamily="18" charset="0"/>
              <a:cs typeface="Times New Roman" pitchFamily="18" charset="0"/>
            </a:endParaRPr>
          </a:p>
          <a:p>
            <a:pPr>
              <a:buFont typeface="Wingdings" pitchFamily="2" charset="2"/>
              <a:buChar char="v"/>
            </a:pPr>
            <a:endParaRPr lang="en-US" sz="2400" dirty="0" smtClean="0">
              <a:latin typeface="Times New Roman" pitchFamily="18" charset="0"/>
              <a:cs typeface="Times New Roman" pitchFamily="18" charset="0"/>
            </a:endParaRPr>
          </a:p>
          <a:p>
            <a:pPr>
              <a:buFont typeface="Wingdings" pitchFamily="2" charset="2"/>
              <a:buChar char="v"/>
            </a:pPr>
            <a:r>
              <a:rPr lang="en-US" sz="2400" dirty="0" smtClean="0">
                <a:latin typeface="Times New Roman" pitchFamily="18" charset="0"/>
                <a:cs typeface="Times New Roman" pitchFamily="18" charset="0"/>
              </a:rPr>
              <a:t>m is mass and     g = 9.8 m/sec</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is acceleration of gravity. </a:t>
            </a:r>
          </a:p>
          <a:p>
            <a:pPr>
              <a:buFont typeface="Wingdings" pitchFamily="2" charset="2"/>
              <a:buChar char="v"/>
            </a:pPr>
            <a:r>
              <a:rPr lang="en-US" sz="2400" dirty="0" smtClean="0">
                <a:latin typeface="Times New Roman" pitchFamily="18" charset="0"/>
                <a:cs typeface="Times New Roman" pitchFamily="18" charset="0"/>
              </a:rPr>
              <a:t>On moon g = 1.6 m/sec</a:t>
            </a:r>
            <a:r>
              <a:rPr lang="en-US" sz="2400" baseline="30000" dirty="0" smtClean="0">
                <a:latin typeface="Times New Roman" pitchFamily="18" charset="0"/>
                <a:cs typeface="Times New Roman" pitchFamily="18" charset="0"/>
              </a:rPr>
              <a:t>2</a:t>
            </a:r>
          </a:p>
          <a:p>
            <a:pPr>
              <a:buFont typeface="Wingdings" pitchFamily="2" charset="2"/>
              <a:buChar char="v"/>
            </a:pPr>
            <a:r>
              <a:rPr lang="en-US" sz="2400" dirty="0" smtClean="0">
                <a:solidFill>
                  <a:srgbClr val="C00000"/>
                </a:solidFill>
                <a:latin typeface="Times New Roman" pitchFamily="18" charset="0"/>
                <a:cs typeface="Times New Roman" pitchFamily="18" charset="0"/>
              </a:rPr>
              <a:t>Weight changes with location</a:t>
            </a:r>
          </a:p>
          <a:p>
            <a:pPr>
              <a:buFont typeface="Wingdings" pitchFamily="2" charset="2"/>
              <a:buChar char="v"/>
            </a:pPr>
            <a:r>
              <a:rPr lang="en-US" sz="2400" dirty="0" smtClean="0">
                <a:solidFill>
                  <a:srgbClr val="C00000"/>
                </a:solidFill>
                <a:latin typeface="Times New Roman" pitchFamily="18" charset="0"/>
                <a:cs typeface="Times New Roman" pitchFamily="18" charset="0"/>
              </a:rPr>
              <a:t>Mass dose not.</a:t>
            </a:r>
            <a:endParaRPr lang="en-US" sz="2400" dirty="0">
              <a:solidFill>
                <a:srgbClr val="C000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98E3BC9-3F4B-47D3-85AE-711FEBF7D05A}" type="slidenum">
              <a:rPr lang="en-US" smtClean="0"/>
              <a:pPr/>
              <a:t>5</a:t>
            </a:fld>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5323192" y="1295400"/>
            <a:ext cx="3145815" cy="3429000"/>
          </a:xfrm>
          <a:prstGeom prst="rect">
            <a:avLst/>
          </a:prstGeom>
          <a:ln w="19050" cap="sq">
            <a:solidFill>
              <a:srgbClr val="C00000"/>
            </a:solidFill>
            <a:miter lim="800000"/>
          </a:ln>
          <a:effectLst>
            <a:outerShdw blurRad="57150" dist="50800" dir="2700000" algn="tl" rotWithShape="0">
              <a:srgbClr val="000000">
                <a:alpha val="40000"/>
              </a:srgbClr>
            </a:outerShdw>
          </a:effectLst>
        </p:spPr>
      </p:pic>
      <p:graphicFrame>
        <p:nvGraphicFramePr>
          <p:cNvPr id="3077" name="Object 5"/>
          <p:cNvGraphicFramePr>
            <a:graphicFrameLocks noChangeAspect="1"/>
          </p:cNvGraphicFramePr>
          <p:nvPr>
            <p:extLst>
              <p:ext uri="{D42A27DB-BD31-4B8C-83A1-F6EECF244321}">
                <p14:modId xmlns:p14="http://schemas.microsoft.com/office/powerpoint/2010/main" xmlns="" val="4235060235"/>
              </p:ext>
            </p:extLst>
          </p:nvPr>
        </p:nvGraphicFramePr>
        <p:xfrm>
          <a:off x="1143000" y="3048000"/>
          <a:ext cx="2161674" cy="533400"/>
        </p:xfrm>
        <a:graphic>
          <a:graphicData uri="http://schemas.openxmlformats.org/presentationml/2006/ole">
            <p:oleObj spid="_x0000_s3108" name="Equation" r:id="rId4" imgW="977900" imgH="241300" progId="Equation.3">
              <p:embed/>
            </p:oleObj>
          </a:graphicData>
        </a:graphic>
      </p:graphicFrame>
      <p:sp>
        <p:nvSpPr>
          <p:cNvPr id="15" name="TextBox 14"/>
          <p:cNvSpPr txBox="1"/>
          <p:nvPr/>
        </p:nvSpPr>
        <p:spPr>
          <a:xfrm>
            <a:off x="4648200" y="5334000"/>
            <a:ext cx="4267200" cy="461665"/>
          </a:xfrm>
          <a:prstGeom prst="rect">
            <a:avLst/>
          </a:prstGeom>
          <a:solidFill>
            <a:schemeClr val="accent1">
              <a:lumMod val="60000"/>
              <a:lumOff val="40000"/>
            </a:schemeClr>
          </a:solidFill>
        </p:spPr>
        <p:txBody>
          <a:bodyPr wrap="square" rtlCol="0">
            <a:spAutoFit/>
          </a:bodyPr>
          <a:lstStyle/>
          <a:p>
            <a:r>
              <a:rPr lang="en-US" sz="1200" dirty="0" smtClean="0">
                <a:latin typeface="Times New Roman" pitchFamily="18" charset="0"/>
                <a:cs typeface="Times New Roman" pitchFamily="18" charset="0"/>
              </a:rPr>
              <a:t>Your mass is 70 kg, then on earth your weight is about  700 N, but on moon it is 182 N. How?</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90800" cy="792162"/>
          </a:xfrm>
        </p:spPr>
        <p:txBody>
          <a:bodyPr>
            <a:normAutofit/>
          </a:bodyPr>
          <a:lstStyle/>
          <a:p>
            <a:r>
              <a:rPr lang="en-US" sz="2800" b="1" dirty="0" smtClean="0">
                <a:solidFill>
                  <a:srgbClr val="008000"/>
                </a:solidFill>
                <a:latin typeface="Verdana" pitchFamily="34" charset="0"/>
              </a:rPr>
              <a:t>Examples</a:t>
            </a:r>
            <a:endParaRPr lang="en-US" sz="2800" b="1" dirty="0">
              <a:solidFill>
                <a:srgbClr val="008000"/>
              </a:solidFill>
              <a:latin typeface="Verdana" pitchFamily="34" charset="0"/>
            </a:endParaRPr>
          </a:p>
        </p:txBody>
      </p:sp>
      <p:sp>
        <p:nvSpPr>
          <p:cNvPr id="7" name="Content Placeholder 6"/>
          <p:cNvSpPr>
            <a:spLocks noGrp="1"/>
          </p:cNvSpPr>
          <p:nvPr>
            <p:ph idx="1"/>
          </p:nvPr>
        </p:nvSpPr>
        <p:spPr>
          <a:xfrm>
            <a:off x="407194" y="1066801"/>
            <a:ext cx="8229600" cy="1219200"/>
          </a:xfrm>
        </p:spPr>
        <p:txBody>
          <a:bodyPr>
            <a:normAutofit/>
          </a:bodyPr>
          <a:lstStyle/>
          <a:p>
            <a:pPr>
              <a:buNone/>
            </a:pPr>
            <a:r>
              <a:rPr lang="en-US" sz="1200"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Identify the forces acting on the object shown in the following diagram</a:t>
            </a:r>
            <a:endParaRPr lang="en-US" sz="2800" dirty="0">
              <a:solidFill>
                <a:srgbClr val="FF0000"/>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B98E3BC9-3F4B-47D3-85AE-711FEBF7D05A}" type="slidenum">
              <a:rPr lang="en-US" smtClean="0"/>
              <a:pPr/>
              <a:t>6</a:t>
            </a:fld>
            <a:endParaRPr lang="en-US"/>
          </a:p>
        </p:txBody>
      </p:sp>
      <p:pic>
        <p:nvPicPr>
          <p:cNvPr id="29698" name="Picture 2"/>
          <p:cNvPicPr>
            <a:picLocks noChangeAspect="1" noChangeArrowheads="1"/>
          </p:cNvPicPr>
          <p:nvPr/>
        </p:nvPicPr>
        <p:blipFill rotWithShape="1">
          <a:blip r:embed="rId2" cstate="print"/>
          <a:srcRect t="9315"/>
          <a:stretch/>
        </p:blipFill>
        <p:spPr bwMode="auto">
          <a:xfrm>
            <a:off x="4419600" y="2623558"/>
            <a:ext cx="4167188" cy="2544409"/>
          </a:xfrm>
          <a:prstGeom prst="rect">
            <a:avLst/>
          </a:prstGeom>
          <a:ln w="19050" cap="sq">
            <a:solidFill>
              <a:srgbClr val="C00000"/>
            </a:solidFill>
            <a:miter lim="800000"/>
          </a:ln>
          <a:effectLst>
            <a:outerShdw blurRad="57150" dist="50800" dir="2700000" algn="tl" rotWithShape="0">
              <a:srgbClr val="000000">
                <a:alpha val="40000"/>
              </a:srgbClr>
            </a:outerShdw>
          </a:effectLst>
        </p:spPr>
      </p:pic>
      <p:pic>
        <p:nvPicPr>
          <p:cNvPr id="9" name="Picture 2"/>
          <p:cNvPicPr>
            <a:picLocks noChangeAspect="1" noChangeArrowheads="1"/>
          </p:cNvPicPr>
          <p:nvPr/>
        </p:nvPicPr>
        <p:blipFill rotWithShape="1">
          <a:blip r:embed="rId3" cstate="print"/>
          <a:srcRect l="6135" b="7672"/>
          <a:stretch/>
        </p:blipFill>
        <p:spPr bwMode="auto">
          <a:xfrm>
            <a:off x="609600" y="2623558"/>
            <a:ext cx="3349625" cy="2525182"/>
          </a:xfrm>
          <a:prstGeom prst="rect">
            <a:avLst/>
          </a:prstGeom>
          <a:ln w="19050" cap="sq">
            <a:solidFill>
              <a:srgbClr val="C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buFont typeface="Arial" pitchFamily="34" charset="0"/>
            </a:pPr>
            <a:r>
              <a:rPr lang="en-US" sz="3600" b="1" dirty="0">
                <a:ln w="11430"/>
                <a:solidFill>
                  <a:srgbClr val="009900"/>
                </a:solidFill>
                <a:effectLst>
                  <a:outerShdw blurRad="50800" dist="39000" dir="5460000" algn="tl">
                    <a:srgbClr val="000000">
                      <a:alpha val="38000"/>
                    </a:srgbClr>
                  </a:outerShdw>
                </a:effectLst>
                <a:latin typeface="Verdana" pitchFamily="34" charset="0"/>
                <a:ea typeface="Verdana" pitchFamily="34" charset="0"/>
                <a:cs typeface="Verdana" pitchFamily="34" charset="0"/>
              </a:rPr>
              <a:t>What is Mass?</a:t>
            </a:r>
          </a:p>
        </p:txBody>
      </p:sp>
      <p:sp>
        <p:nvSpPr>
          <p:cNvPr id="3" name="Content Placeholder 2"/>
          <p:cNvSpPr>
            <a:spLocks noGrp="1"/>
          </p:cNvSpPr>
          <p:nvPr>
            <p:ph idx="1"/>
          </p:nvPr>
        </p:nvSpPr>
        <p:spPr>
          <a:xfrm>
            <a:off x="457200" y="1143001"/>
            <a:ext cx="8229600" cy="4495799"/>
          </a:xfrm>
        </p:spPr>
        <p:txBody>
          <a:bodyPr>
            <a:noAutofit/>
          </a:bodyPr>
          <a:lstStyle/>
          <a:p>
            <a:r>
              <a:rPr lang="en-US" sz="2400" b="1" dirty="0" smtClean="0">
                <a:latin typeface="Times New Roman" pitchFamily="18" charset="0"/>
                <a:cs typeface="Times New Roman" pitchFamily="18" charset="0"/>
              </a:rPr>
              <a:t>Mass is the amount of matter inside an object</a:t>
            </a:r>
          </a:p>
          <a:p>
            <a:r>
              <a:rPr lang="en-US" sz="2400" b="1" dirty="0" smtClean="0">
                <a:solidFill>
                  <a:srgbClr val="0066FF"/>
                </a:solidFill>
                <a:latin typeface="Times New Roman" pitchFamily="18" charset="0"/>
                <a:cs typeface="Times New Roman" pitchFamily="18" charset="0"/>
              </a:rPr>
              <a:t>Mass is measured in </a:t>
            </a:r>
            <a:r>
              <a:rPr lang="en-US" sz="2400" b="1" dirty="0" err="1" smtClean="0">
                <a:solidFill>
                  <a:srgbClr val="0066FF"/>
                </a:solidFill>
                <a:latin typeface="Times New Roman" pitchFamily="18" charset="0"/>
                <a:cs typeface="Times New Roman" pitchFamily="18" charset="0"/>
              </a:rPr>
              <a:t>gm</a:t>
            </a:r>
            <a:r>
              <a:rPr lang="en-US" sz="2400" b="1" dirty="0" smtClean="0">
                <a:solidFill>
                  <a:srgbClr val="0066FF"/>
                </a:solidFill>
                <a:latin typeface="Times New Roman" pitchFamily="18" charset="0"/>
                <a:cs typeface="Times New Roman" pitchFamily="18" charset="0"/>
              </a:rPr>
              <a:t> or kg. Mass is not weight.</a:t>
            </a:r>
          </a:p>
          <a:p>
            <a:r>
              <a:rPr lang="en-US" sz="2400" b="1" dirty="0" smtClean="0">
                <a:solidFill>
                  <a:schemeClr val="accent2">
                    <a:lumMod val="75000"/>
                  </a:schemeClr>
                </a:solidFill>
                <a:latin typeface="Times New Roman" pitchFamily="18" charset="0"/>
                <a:cs typeface="Times New Roman" pitchFamily="18" charset="0"/>
              </a:rPr>
              <a:t>Mass equals weight divided by acceleration of gravity</a:t>
            </a:r>
          </a:p>
          <a:p>
            <a:endParaRPr lang="en-US" sz="2400" b="1" dirty="0" smtClean="0">
              <a:latin typeface="Times New Roman" pitchFamily="18" charset="0"/>
              <a:cs typeface="Times New Roman" pitchFamily="18" charset="0"/>
            </a:endParaRPr>
          </a:p>
          <a:p>
            <a:pPr marL="0" indent="0">
              <a:buNone/>
            </a:pPr>
            <a:endParaRPr lang="en-US" sz="2400" b="1" dirty="0" smtClean="0">
              <a:latin typeface="Times New Roman" pitchFamily="18" charset="0"/>
              <a:cs typeface="Times New Roman" pitchFamily="18" charset="0"/>
            </a:endParaRPr>
          </a:p>
          <a:p>
            <a:r>
              <a:rPr lang="en-US" sz="2400" b="1" dirty="0" smtClean="0">
                <a:solidFill>
                  <a:srgbClr val="009900"/>
                </a:solidFill>
                <a:latin typeface="Times New Roman" pitchFamily="18" charset="0"/>
                <a:cs typeface="Times New Roman" pitchFamily="18" charset="0"/>
              </a:rPr>
              <a:t>Example</a:t>
            </a:r>
            <a:r>
              <a:rPr lang="en-US" sz="2400" b="1" dirty="0" smtClean="0">
                <a:latin typeface="Times New Roman" pitchFamily="18" charset="0"/>
                <a:cs typeface="Times New Roman" pitchFamily="18" charset="0"/>
              </a:rPr>
              <a:t>: an object has weight of 300N on earth. How much is its mass?</a:t>
            </a:r>
          </a:p>
          <a:p>
            <a:r>
              <a:rPr lang="en-US" sz="2400" b="1" dirty="0">
                <a:solidFill>
                  <a:schemeClr val="accent2">
                    <a:lumMod val="75000"/>
                  </a:schemeClr>
                </a:solidFill>
                <a:latin typeface="Times New Roman" pitchFamily="18" charset="0"/>
                <a:cs typeface="Times New Roman" pitchFamily="18" charset="0"/>
              </a:rPr>
              <a:t>Mass and inertia are related. </a:t>
            </a:r>
          </a:p>
          <a:p>
            <a:r>
              <a:rPr lang="en-US" sz="2400" b="1" dirty="0">
                <a:latin typeface="Times New Roman" pitchFamily="18" charset="0"/>
                <a:cs typeface="Times New Roman" pitchFamily="18" charset="0"/>
              </a:rPr>
              <a:t>More mass means more inertia. </a:t>
            </a:r>
          </a:p>
          <a:p>
            <a:r>
              <a:rPr lang="en-US" sz="2400" b="1" dirty="0">
                <a:solidFill>
                  <a:srgbClr val="7030A0"/>
                </a:solidFill>
                <a:latin typeface="Times New Roman" pitchFamily="18" charset="0"/>
                <a:cs typeface="Times New Roman" pitchFamily="18" charset="0"/>
              </a:rPr>
              <a:t>A GMC car has more inertia than a bike. </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98E3BC9-3F4B-47D3-85AE-711FEBF7D05A}" type="slidenum">
              <a:rPr lang="en-US" smtClean="0"/>
              <a:pPr/>
              <a:t>7</a:t>
            </a:fld>
            <a:endParaRPr lang="en-US" dirty="0"/>
          </a:p>
        </p:txBody>
      </p:sp>
      <p:graphicFrame>
        <p:nvGraphicFramePr>
          <p:cNvPr id="4099" name="Object 3"/>
          <p:cNvGraphicFramePr>
            <a:graphicFrameLocks noChangeAspect="1"/>
          </p:cNvGraphicFramePr>
          <p:nvPr>
            <p:extLst>
              <p:ext uri="{D42A27DB-BD31-4B8C-83A1-F6EECF244321}">
                <p14:modId xmlns:p14="http://schemas.microsoft.com/office/powerpoint/2010/main" xmlns="" val="2198027899"/>
              </p:ext>
            </p:extLst>
          </p:nvPr>
        </p:nvGraphicFramePr>
        <p:xfrm>
          <a:off x="3886200" y="2667000"/>
          <a:ext cx="857250" cy="765175"/>
        </p:xfrm>
        <a:graphic>
          <a:graphicData uri="http://schemas.openxmlformats.org/presentationml/2006/ole">
            <p:oleObj spid="_x0000_s4119" name="Equation" r:id="rId3" imgW="469800" imgH="41904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279102456"/>
              </p:ext>
            </p:extLst>
          </p:nvPr>
        </p:nvGraphicFramePr>
        <p:xfrm>
          <a:off x="381000" y="990600"/>
          <a:ext cx="8534400" cy="5172456"/>
        </p:xfrm>
        <a:graphic>
          <a:graphicData uri="http://schemas.openxmlformats.org/drawingml/2006/table">
            <a:tbl>
              <a:tblPr>
                <a:tableStyleId>{3C2FFA5D-87B4-456A-9821-1D502468CF0F}</a:tableStyleId>
              </a:tblPr>
              <a:tblGrid>
                <a:gridCol w="4073237"/>
                <a:gridCol w="4461163"/>
              </a:tblGrid>
              <a:tr h="868680">
                <a:tc>
                  <a:txBody>
                    <a:bodyPr/>
                    <a:lstStyle/>
                    <a:p>
                      <a:pPr marL="0" marR="0" algn="ctr">
                        <a:lnSpc>
                          <a:spcPct val="115000"/>
                        </a:lnSpc>
                        <a:spcBef>
                          <a:spcPts val="0"/>
                        </a:spcBef>
                        <a:spcAft>
                          <a:spcPts val="0"/>
                        </a:spcAft>
                      </a:pPr>
                      <a:r>
                        <a:rPr lang="en-US" sz="4400" dirty="0">
                          <a:effectLst>
                            <a:glow rad="101600">
                              <a:schemeClr val="accent1">
                                <a:satMod val="175000"/>
                                <a:alpha val="40000"/>
                              </a:schemeClr>
                            </a:glow>
                          </a:effectLst>
                          <a:latin typeface="Times New Roman" pitchFamily="18" charset="0"/>
                          <a:cs typeface="Times New Roman" pitchFamily="18" charset="0"/>
                        </a:rPr>
                        <a:t>MASS</a:t>
                      </a:r>
                      <a:endParaRPr lang="en-US" sz="3200" dirty="0">
                        <a:solidFill>
                          <a:srgbClr val="C00000"/>
                        </a:solidFill>
                        <a:effectLst>
                          <a:glow rad="101600">
                            <a:schemeClr val="accent1">
                              <a:satMod val="175000"/>
                              <a:alpha val="40000"/>
                            </a:schemeClr>
                          </a:glow>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4400" dirty="0">
                          <a:effectLst>
                            <a:glow rad="101600">
                              <a:schemeClr val="accent1">
                                <a:satMod val="175000"/>
                                <a:alpha val="40000"/>
                              </a:schemeClr>
                            </a:glow>
                          </a:effectLst>
                          <a:latin typeface="Times New Roman" pitchFamily="18" charset="0"/>
                          <a:cs typeface="Times New Roman" pitchFamily="18" charset="0"/>
                        </a:rPr>
                        <a:t>WEIGHT</a:t>
                      </a:r>
                      <a:endParaRPr lang="en-US" sz="3200" dirty="0">
                        <a:solidFill>
                          <a:srgbClr val="C00000"/>
                        </a:solidFill>
                        <a:effectLst>
                          <a:glow rad="101600">
                            <a:schemeClr val="accent1">
                              <a:satMod val="175000"/>
                              <a:alpha val="40000"/>
                            </a:schemeClr>
                          </a:glow>
                        </a:effectLst>
                        <a:latin typeface="Times New Roman" pitchFamily="18" charset="0"/>
                        <a:ea typeface="Calibri"/>
                        <a:cs typeface="Times New Roman" pitchFamily="18" charset="0"/>
                      </a:endParaRPr>
                    </a:p>
                  </a:txBody>
                  <a:tcPr marL="68580" marR="68580" marT="0" marB="0" anchor="ctr"/>
                </a:tc>
              </a:tr>
              <a:tr h="868680">
                <a:tc>
                  <a:txBody>
                    <a:bodyPr/>
                    <a:lstStyle/>
                    <a:p>
                      <a:pPr marL="0" marR="0" algn="l">
                        <a:lnSpc>
                          <a:spcPct val="115000"/>
                        </a:lnSpc>
                        <a:spcBef>
                          <a:spcPts val="0"/>
                        </a:spcBef>
                        <a:spcAft>
                          <a:spcPts val="0"/>
                        </a:spcAft>
                      </a:pPr>
                      <a:r>
                        <a:rPr lang="en-US" sz="2800" dirty="0">
                          <a:latin typeface="Times New Roman" pitchFamily="18" charset="0"/>
                          <a:cs typeface="Times New Roman" pitchFamily="18" charset="0"/>
                        </a:rPr>
                        <a:t>Mass is a measure of how much matter an object has.</a:t>
                      </a:r>
                      <a:endParaRPr lang="en-US" sz="2400" dirty="0">
                        <a:solidFill>
                          <a:srgbClr val="002060"/>
                        </a:solidFill>
                        <a:latin typeface="Times New Roman" pitchFamily="18" charset="0"/>
                        <a:ea typeface="Calibri"/>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800" dirty="0">
                          <a:latin typeface="Times New Roman" pitchFamily="18" charset="0"/>
                          <a:cs typeface="Times New Roman" pitchFamily="18" charset="0"/>
                        </a:rPr>
                        <a:t>Weight is a measure of how strongly gravity pulls on that matter</a:t>
                      </a:r>
                      <a:endParaRPr lang="en-US" sz="2400" dirty="0">
                        <a:solidFill>
                          <a:srgbClr val="002060"/>
                        </a:solidFill>
                        <a:latin typeface="Times New Roman" pitchFamily="18" charset="0"/>
                        <a:ea typeface="Calibri"/>
                        <a:cs typeface="Times New Roman" pitchFamily="18" charset="0"/>
                      </a:endParaRPr>
                    </a:p>
                  </a:txBody>
                  <a:tcPr marL="68580" marR="68580" marT="0" marB="0" anchor="ctr"/>
                </a:tc>
              </a:tr>
              <a:tr h="868680">
                <a:tc>
                  <a:txBody>
                    <a:bodyPr/>
                    <a:lstStyle/>
                    <a:p>
                      <a:pPr marL="0" marR="0" algn="l">
                        <a:lnSpc>
                          <a:spcPct val="115000"/>
                        </a:lnSpc>
                        <a:spcBef>
                          <a:spcPts val="0"/>
                        </a:spcBef>
                        <a:spcAft>
                          <a:spcPts val="0"/>
                        </a:spcAft>
                      </a:pPr>
                      <a:r>
                        <a:rPr lang="en-US" sz="2800" dirty="0">
                          <a:latin typeface="Times New Roman" pitchFamily="18" charset="0"/>
                          <a:cs typeface="Times New Roman" pitchFamily="18" charset="0"/>
                        </a:rPr>
                        <a:t>Mass is scalar quantity </a:t>
                      </a:r>
                      <a:endParaRPr lang="en-US" sz="2400" dirty="0">
                        <a:solidFill>
                          <a:srgbClr val="002060"/>
                        </a:solidFill>
                        <a:latin typeface="Times New Roman" pitchFamily="18" charset="0"/>
                        <a:ea typeface="Calibri"/>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800" dirty="0">
                          <a:latin typeface="Times New Roman" pitchFamily="18" charset="0"/>
                          <a:cs typeface="Times New Roman" pitchFamily="18" charset="0"/>
                        </a:rPr>
                        <a:t>Weight  is a vector quantity</a:t>
                      </a:r>
                      <a:endParaRPr lang="en-US" sz="2400" dirty="0">
                        <a:solidFill>
                          <a:srgbClr val="002060"/>
                        </a:solidFill>
                        <a:latin typeface="Times New Roman" pitchFamily="18" charset="0"/>
                        <a:ea typeface="Calibri"/>
                        <a:cs typeface="Times New Roman" pitchFamily="18" charset="0"/>
                      </a:endParaRPr>
                    </a:p>
                  </a:txBody>
                  <a:tcPr marL="68580" marR="68580" marT="0" marB="0" anchor="ctr"/>
                </a:tc>
              </a:tr>
              <a:tr h="868680">
                <a:tc>
                  <a:txBody>
                    <a:bodyPr/>
                    <a:lstStyle/>
                    <a:p>
                      <a:pPr marL="0" marR="0" algn="l">
                        <a:lnSpc>
                          <a:spcPct val="115000"/>
                        </a:lnSpc>
                        <a:spcBef>
                          <a:spcPts val="0"/>
                        </a:spcBef>
                        <a:spcAft>
                          <a:spcPts val="0"/>
                        </a:spcAft>
                      </a:pPr>
                      <a:r>
                        <a:rPr lang="en-US" sz="2800" dirty="0">
                          <a:latin typeface="Times New Roman" pitchFamily="18" charset="0"/>
                          <a:cs typeface="Times New Roman" pitchFamily="18" charset="0"/>
                        </a:rPr>
                        <a:t>The unit of mass is kg</a:t>
                      </a:r>
                      <a:endParaRPr lang="en-US" sz="2400" dirty="0">
                        <a:solidFill>
                          <a:srgbClr val="002060"/>
                        </a:solidFill>
                        <a:latin typeface="Times New Roman" pitchFamily="18" charset="0"/>
                        <a:ea typeface="Calibri"/>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800" dirty="0">
                          <a:latin typeface="Times New Roman" pitchFamily="18" charset="0"/>
                          <a:cs typeface="Times New Roman" pitchFamily="18" charset="0"/>
                        </a:rPr>
                        <a:t>The unit of weight is </a:t>
                      </a:r>
                      <a:r>
                        <a:rPr lang="en-US" sz="2800" dirty="0" smtClean="0">
                          <a:latin typeface="Times New Roman" pitchFamily="18" charset="0"/>
                          <a:cs typeface="Times New Roman" pitchFamily="18" charset="0"/>
                        </a:rPr>
                        <a:t>newton </a:t>
                      </a:r>
                      <a:r>
                        <a:rPr lang="en-US" sz="2800" dirty="0">
                          <a:latin typeface="Times New Roman" pitchFamily="18" charset="0"/>
                          <a:cs typeface="Times New Roman" pitchFamily="18" charset="0"/>
                        </a:rPr>
                        <a:t>(N)</a:t>
                      </a:r>
                      <a:endParaRPr lang="en-US" sz="2400" dirty="0">
                        <a:solidFill>
                          <a:srgbClr val="002060"/>
                        </a:solidFill>
                        <a:latin typeface="Times New Roman" pitchFamily="18" charset="0"/>
                        <a:ea typeface="Calibri"/>
                        <a:cs typeface="Times New Roman" pitchFamily="18" charset="0"/>
                      </a:endParaRPr>
                    </a:p>
                  </a:txBody>
                  <a:tcPr marL="68580" marR="68580" marT="0" marB="0" anchor="ctr"/>
                </a:tc>
              </a:tr>
              <a:tr h="868680">
                <a:tc>
                  <a:txBody>
                    <a:bodyPr/>
                    <a:lstStyle/>
                    <a:p>
                      <a:pPr marL="0" marR="0" algn="l">
                        <a:lnSpc>
                          <a:spcPct val="115000"/>
                        </a:lnSpc>
                        <a:spcBef>
                          <a:spcPts val="0"/>
                        </a:spcBef>
                        <a:spcAft>
                          <a:spcPts val="0"/>
                        </a:spcAft>
                      </a:pPr>
                      <a:r>
                        <a:rPr lang="en-US" sz="2800" dirty="0">
                          <a:latin typeface="Times New Roman" pitchFamily="18" charset="0"/>
                          <a:cs typeface="Times New Roman" pitchFamily="18" charset="0"/>
                        </a:rPr>
                        <a:t>Mass does not </a:t>
                      </a:r>
                      <a:r>
                        <a:rPr lang="en-US" sz="2800" dirty="0" smtClean="0">
                          <a:latin typeface="Times New Roman" pitchFamily="18" charset="0"/>
                          <a:cs typeface="Times New Roman" pitchFamily="18" charset="0"/>
                        </a:rPr>
                        <a:t>change </a:t>
                      </a:r>
                      <a:r>
                        <a:rPr lang="en-US" sz="2800" dirty="0">
                          <a:latin typeface="Times New Roman" pitchFamily="18" charset="0"/>
                          <a:cs typeface="Times New Roman" pitchFamily="18" charset="0"/>
                        </a:rPr>
                        <a:t>on </a:t>
                      </a:r>
                      <a:r>
                        <a:rPr lang="en-US" sz="2800" dirty="0" smtClean="0">
                          <a:latin typeface="Times New Roman" pitchFamily="18" charset="0"/>
                          <a:cs typeface="Times New Roman" pitchFamily="18" charset="0"/>
                        </a:rPr>
                        <a:t>different places.</a:t>
                      </a:r>
                      <a:endParaRPr lang="en-US" sz="2400" dirty="0">
                        <a:solidFill>
                          <a:srgbClr val="002060"/>
                        </a:solidFill>
                        <a:latin typeface="Times New Roman" pitchFamily="18" charset="0"/>
                        <a:ea typeface="Calibri"/>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800" dirty="0">
                          <a:latin typeface="Times New Roman" pitchFamily="18" charset="0"/>
                          <a:cs typeface="Times New Roman" pitchFamily="18" charset="0"/>
                        </a:rPr>
                        <a:t>Weight </a:t>
                      </a:r>
                      <a:r>
                        <a:rPr lang="en-US" sz="2800" dirty="0" smtClean="0">
                          <a:latin typeface="Times New Roman" pitchFamily="18" charset="0"/>
                          <a:cs typeface="Times New Roman" pitchFamily="18" charset="0"/>
                        </a:rPr>
                        <a:t>changes on different places.</a:t>
                      </a:r>
                      <a:endParaRPr lang="en-US" sz="2400" dirty="0">
                        <a:solidFill>
                          <a:srgbClr val="002060"/>
                        </a:solidFill>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xmlns="" val="630862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7"/>
          <p:cNvSpPr txBox="1">
            <a:spLocks/>
          </p:cNvSpPr>
          <p:nvPr/>
        </p:nvSpPr>
        <p:spPr>
          <a:xfrm>
            <a:off x="0" y="1447800"/>
            <a:ext cx="8763000" cy="1066800"/>
          </a:xfrm>
          <a:prstGeom prst="rect">
            <a:avLst/>
          </a:prstGeom>
        </p:spPr>
        <p:txBody>
          <a:bodyPr vert="horz">
            <a:normAutofit lnSpcReduction="1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3500" b="1" i="1" dirty="0" smtClean="0">
                <a:solidFill>
                  <a:srgbClr val="FF0000"/>
                </a:solidFill>
                <a:latin typeface="Times New Roman" pitchFamily="18" charset="0"/>
                <a:cs typeface="Times New Roman" pitchFamily="18" charset="0"/>
              </a:rPr>
              <a:t>	</a:t>
            </a:r>
            <a:r>
              <a:rPr lang="en-US" sz="3500" b="1" i="1" dirty="0" smtClean="0">
                <a:solidFill>
                  <a:srgbClr val="002060"/>
                </a:solidFill>
                <a:latin typeface="Times New Roman" pitchFamily="18" charset="0"/>
                <a:cs typeface="Times New Roman" pitchFamily="18" charset="0"/>
              </a:rPr>
              <a:t>“The property of objects to resist changes in motion.”</a:t>
            </a:r>
            <a:endParaRPr kumimoji="0" lang="en-US" sz="3500" b="0" i="1" u="none" strike="noStrike" kern="1200" cap="none" spc="0" normalizeH="0" baseline="0" noProof="0" dirty="0" smtClean="0">
              <a:ln>
                <a:noFill/>
              </a:ln>
              <a:solidFill>
                <a:schemeClr val="tx1"/>
              </a:solidFill>
              <a:effectLst/>
              <a:uLnTx/>
              <a:uFillTx/>
            </a:endParaRPr>
          </a:p>
        </p:txBody>
      </p:sp>
      <p:pic>
        <p:nvPicPr>
          <p:cNvPr id="8" name="Picture 3"/>
          <p:cNvPicPr>
            <a:picLocks noChangeAspect="1" noChangeArrowheads="1"/>
          </p:cNvPicPr>
          <p:nvPr/>
        </p:nvPicPr>
        <p:blipFill>
          <a:blip r:embed="rId3" cstate="print"/>
          <a:srcRect b="31579"/>
          <a:stretch>
            <a:fillRect/>
          </a:stretch>
        </p:blipFill>
        <p:spPr bwMode="auto">
          <a:xfrm>
            <a:off x="4329263" y="3114942"/>
            <a:ext cx="4401690" cy="2464104"/>
          </a:xfrm>
          <a:prstGeom prst="rect">
            <a:avLst/>
          </a:prstGeom>
          <a:noFill/>
          <a:ln w="9525">
            <a:noFill/>
            <a:miter lim="800000"/>
            <a:headEnd/>
            <a:tailEnd/>
          </a:ln>
          <a:effectLst/>
        </p:spPr>
      </p:pic>
      <p:pic>
        <p:nvPicPr>
          <p:cNvPr id="7" name="Picture 9" descr="j0356720"/>
          <p:cNvPicPr>
            <a:picLocks noChangeAspect="1" noChangeArrowheads="1" noCrop="1"/>
          </p:cNvPicPr>
          <p:nvPr/>
        </p:nvPicPr>
        <p:blipFill>
          <a:blip r:embed="rId4" cstate="print"/>
          <a:srcRect/>
          <a:stretch>
            <a:fillRect/>
          </a:stretch>
        </p:blipFill>
        <p:spPr bwMode="auto">
          <a:xfrm>
            <a:off x="533400" y="3124200"/>
            <a:ext cx="3048000" cy="3048000"/>
          </a:xfrm>
          <a:prstGeom prst="rect">
            <a:avLst/>
          </a:prstGeom>
          <a:noFill/>
          <a:ln w="9525">
            <a:noFill/>
            <a:miter lim="800000"/>
            <a:headEnd/>
            <a:tailEnd/>
          </a:ln>
        </p:spPr>
      </p:pic>
      <p:sp>
        <p:nvSpPr>
          <p:cNvPr id="2" name="Rectangle 1"/>
          <p:cNvSpPr/>
          <p:nvPr/>
        </p:nvSpPr>
        <p:spPr>
          <a:xfrm>
            <a:off x="411910" y="226464"/>
            <a:ext cx="3068789" cy="110799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65760" lvl="0" indent="-256032">
              <a:spcBef>
                <a:spcPts val="400"/>
              </a:spcBef>
              <a:buClr>
                <a:srgbClr val="4F81BD"/>
              </a:buClr>
              <a:buSzPct val="68000"/>
              <a:defRPr/>
            </a:pPr>
            <a:r>
              <a:rPr lang="en-US" sz="6600" b="1" dirty="0">
                <a:ln w="11430"/>
                <a:solidFill>
                  <a:srgbClr val="3333CC"/>
                </a:solidFill>
                <a:effectLst>
                  <a:outerShdw blurRad="50800" dist="39000" dir="5460000" algn="tl">
                    <a:srgbClr val="000000">
                      <a:alpha val="38000"/>
                    </a:srgbClr>
                  </a:outerShdw>
                </a:effectLst>
                <a:latin typeface="Times New Roman" pitchFamily="18" charset="0"/>
                <a:cs typeface="Times New Roman" pitchFamily="18" charset="0"/>
              </a:rPr>
              <a:t>Inertia:</a:t>
            </a:r>
          </a:p>
        </p:txBody>
      </p:sp>
    </p:spTree>
    <p:extLst>
      <p:ext uri="{BB962C8B-B14F-4D97-AF65-F5344CB8AC3E}">
        <p14:creationId xmlns:p14="http://schemas.microsoft.com/office/powerpoint/2010/main" xmlns="" val="281059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ppt_x</p:attrName>
                                        </p:attrNameLst>
                                      </p:cBhvr>
                                      <p:tavLst>
                                        <p:tav tm="0">
                                          <p:val>
                                            <p:strVal val="#ppt_x"/>
                                          </p:val>
                                        </p:tav>
                                        <p:tav tm="100000">
                                          <p:val>
                                            <p:strVal val="#ppt_x"/>
                                          </p:val>
                                        </p:tav>
                                      </p:tavLst>
                                    </p:anim>
                                    <p:anim calcmode="lin" valueType="num">
                                      <p:cBhvr>
                                        <p:cTn id="14" dur="1800" decel="100000" fill="hold"/>
                                        <p:tgtEl>
                                          <p:spTgt spid="8"/>
                                        </p:tgtEl>
                                        <p:attrNameLst>
                                          <p:attrName>ppt_y</p:attrName>
                                        </p:attrNameLst>
                                      </p:cBhvr>
                                      <p:tavLst>
                                        <p:tav tm="0">
                                          <p:val>
                                            <p:strVal val="#ppt_y+1"/>
                                          </p:val>
                                        </p:tav>
                                        <p:tav tm="100000">
                                          <p:val>
                                            <p:strVal val="#ppt_y-.03"/>
                                          </p:val>
                                        </p:tav>
                                      </p:tavLst>
                                    </p:anim>
                                    <p:anim calcmode="lin" valueType="num">
                                      <p:cBhvr>
                                        <p:cTn id="15" dur="200" accel="100000" fill="hold">
                                          <p:stCondLst>
                                            <p:cond delay="18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1164</TotalTime>
  <Words>574</Words>
  <Application>Microsoft Office PowerPoint</Application>
  <PresentationFormat>On-screen Show (4:3)</PresentationFormat>
  <Paragraphs>135</Paragraphs>
  <Slides>22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Clarity</vt:lpstr>
      <vt:lpstr>Equation</vt:lpstr>
      <vt:lpstr>Force and Motion Chapter 2</vt:lpstr>
      <vt:lpstr>What is a Force?</vt:lpstr>
      <vt:lpstr>Slide 3</vt:lpstr>
      <vt:lpstr>Slide 4</vt:lpstr>
      <vt:lpstr>Some Common Forces</vt:lpstr>
      <vt:lpstr>Examples</vt:lpstr>
      <vt:lpstr>What is Mass?</vt:lpstr>
      <vt:lpstr>Slide 8</vt:lpstr>
      <vt:lpstr>Slide 9</vt:lpstr>
      <vt:lpstr>Slide 10</vt:lpstr>
      <vt:lpstr>Slide 11</vt:lpstr>
      <vt:lpstr>Example</vt:lpstr>
      <vt:lpstr>  </vt:lpstr>
      <vt:lpstr>Mechanical Equilibrium</vt:lpstr>
      <vt:lpstr>Example</vt:lpstr>
      <vt:lpstr>Example</vt:lpstr>
      <vt:lpstr>Slide 17</vt:lpstr>
      <vt:lpstr>Example </vt:lpstr>
      <vt:lpstr>When a = g: Free fall Motion</vt:lpstr>
      <vt:lpstr>Slide 20</vt:lpstr>
      <vt:lpstr>Slide 21</vt:lpstr>
      <vt:lpstr>Newton’s Law of Universal Gravitation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 and Motion</dc:title>
  <dc:creator> </dc:creator>
  <cp:lastModifiedBy>Sadia Khan</cp:lastModifiedBy>
  <cp:revision>99</cp:revision>
  <dcterms:created xsi:type="dcterms:W3CDTF">2011-02-23T05:15:51Z</dcterms:created>
  <dcterms:modified xsi:type="dcterms:W3CDTF">2013-08-14T19:30:00Z</dcterms:modified>
</cp:coreProperties>
</file>