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83" r:id="rId3"/>
    <p:sldId id="261" r:id="rId4"/>
    <p:sldId id="285" r:id="rId5"/>
    <p:sldId id="289" r:id="rId6"/>
    <p:sldId id="286" r:id="rId7"/>
    <p:sldId id="287" r:id="rId8"/>
    <p:sldId id="288" r:id="rId9"/>
    <p:sldId id="262" r:id="rId10"/>
    <p:sldId id="272" r:id="rId11"/>
    <p:sldId id="273" r:id="rId12"/>
    <p:sldId id="274" r:id="rId13"/>
    <p:sldId id="275" r:id="rId14"/>
    <p:sldId id="276" r:id="rId15"/>
    <p:sldId id="278" r:id="rId16"/>
    <p:sldId id="279" r:id="rId17"/>
    <p:sldId id="280" r:id="rId18"/>
    <p:sldId id="282" r:id="rId19"/>
    <p:sldId id="277" r:id="rId20"/>
    <p:sldId id="28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262" autoAdjust="0"/>
  </p:normalViewPr>
  <p:slideViewPr>
    <p:cSldViewPr>
      <p:cViewPr>
        <p:scale>
          <a:sx n="100" d="100"/>
          <a:sy n="100" d="100"/>
        </p:scale>
        <p:origin x="-1944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7AFF7-4087-429D-9C95-394AC87B1880}" type="datetimeFigureOut">
              <a:rPr lang="en-US" smtClean="0"/>
              <a:pPr/>
              <a:t>2/11/2013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F6F40-9FB3-4C8A-9C1A-899D49B8E2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94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F6F40-9FB3-4C8A-9C1A-899D49B8E20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7DD47-5E7B-43E5-8AC9-9B2BA992A709}" type="datetime1">
              <a:rPr lang="en-US" smtClean="0"/>
              <a:pPr/>
              <a:t>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phsc001, yanbu university college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7D49-8F38-409C-A3E8-40DD9B1311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AFEA8-3E51-49EC-909F-55A58C44A034}" type="datetime1">
              <a:rPr lang="en-US" smtClean="0"/>
              <a:pPr/>
              <a:t>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phsc001, yanbu university college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7D49-8F38-409C-A3E8-40DD9B1311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47C29-18BF-4B82-A50A-D079EEA4C8D4}" type="datetime1">
              <a:rPr lang="en-US" smtClean="0"/>
              <a:pPr/>
              <a:t>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phsc001, yanbu university college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7D49-8F38-409C-A3E8-40DD9B1311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6C9F4-62E2-48EB-B760-8B727030D4C3}" type="datetime1">
              <a:rPr lang="en-US" smtClean="0"/>
              <a:pPr/>
              <a:t>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phsc001, yanbu university college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7D49-8F38-409C-A3E8-40DD9B1311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C72E-2024-4F61-BF2E-85B32557368B}" type="datetime1">
              <a:rPr lang="en-US" smtClean="0"/>
              <a:pPr/>
              <a:t>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phsc001, yanbu university college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7D49-8F38-409C-A3E8-40DD9B1311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C32D5-5EB4-4BDF-8A5D-8FD47F778E4F}" type="datetime1">
              <a:rPr lang="en-US" smtClean="0"/>
              <a:pPr/>
              <a:t>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phsc001, yanbu university college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7D49-8F38-409C-A3E8-40DD9B1311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54D47-788D-4C2B-854F-900CBCD6985E}" type="datetime1">
              <a:rPr lang="en-US" smtClean="0"/>
              <a:pPr/>
              <a:t>2/11/2013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phsc001, yanbu university college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7D49-8F38-409C-A3E8-40DD9B1311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F5190-2619-4CB6-BE38-148E70F91D7D}" type="datetime1">
              <a:rPr lang="en-US" smtClean="0"/>
              <a:pPr/>
              <a:t>2/11/2013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phsc001, yanbu university college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7D49-8F38-409C-A3E8-40DD9B1311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8135-0086-4BF6-97EE-8818C01104FD}" type="datetime1">
              <a:rPr lang="en-US" smtClean="0"/>
              <a:pPr/>
              <a:t>2/11/2013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phsc001, yanbu university college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7D49-8F38-409C-A3E8-40DD9B1311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9C06-5117-4522-A3F8-62892328E983}" type="datetime1">
              <a:rPr lang="en-US" smtClean="0"/>
              <a:pPr/>
              <a:t>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phsc001, yanbu university college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7D49-8F38-409C-A3E8-40DD9B1311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7D2FE-C934-4233-A8F8-0A89E5D88331}" type="datetime1">
              <a:rPr lang="en-US" smtClean="0"/>
              <a:pPr/>
              <a:t>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phsc001, yanbu university college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7D49-8F38-409C-A3E8-40DD9B1311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61353-94A2-4A40-9C47-7CC3D4117DCA}" type="datetime1">
              <a:rPr lang="en-US" smtClean="0"/>
              <a:pPr/>
              <a:t>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phsc001, yanbu university college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27D49-8F38-409C-A3E8-40DD9B1311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7D49-8F38-409C-A3E8-40DD9B13116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447800" y="76200"/>
            <a:ext cx="6781800" cy="1219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Chapter 3</a:t>
            </a:r>
            <a:br>
              <a:rPr lang="en-US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r>
              <a:rPr lang="en-US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Work </a:t>
            </a:r>
            <a:r>
              <a:rPr lang="en-US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and Energy</a:t>
            </a:r>
            <a:endParaRPr lang="en-US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1752600"/>
            <a:ext cx="5943600" cy="5021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Energy Conversion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Pendulum</a:t>
            </a:r>
          </a:p>
          <a:p>
            <a:pPr>
              <a:buNone/>
            </a:pPr>
            <a:endParaRPr lang="en-US" sz="2000" b="1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en-US" sz="2000" b="1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en-US" sz="20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7D49-8F38-409C-A3E8-40DD9B131164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0"/>
            <a:ext cx="3886200" cy="2625762"/>
          </a:xfrm>
          <a:prstGeom prst="rect">
            <a:avLst/>
          </a:prstGeom>
          <a:noFill/>
        </p:spPr>
      </p:pic>
      <p:pic>
        <p:nvPicPr>
          <p:cNvPr id="9" name="Content Placeholder 8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67200" y="1524000"/>
            <a:ext cx="4414605" cy="460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Energy 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Conversion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A stone is dropped from a height h above the ground</a:t>
            </a:r>
            <a:endParaRPr lang="en-US" sz="20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7D49-8F38-409C-A3E8-40DD9B131164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1752600"/>
            <a:ext cx="3810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Power </a:t>
            </a:r>
            <a:r>
              <a:rPr lang="en-US" sz="5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</a:t>
            </a:r>
            <a:endParaRPr lang="en-US" sz="54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7D49-8F38-409C-A3E8-40DD9B13116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800" y="1079212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8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Power</a:t>
            </a:r>
            <a:r>
              <a:rPr lang="en-US" sz="32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3200" i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P</a:t>
            </a:r>
            <a:r>
              <a:rPr lang="en-US" sz="32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is work per unit time</a:t>
            </a:r>
            <a:endParaRPr lang="en-US" sz="32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575" y="2133600"/>
            <a:ext cx="3138488" cy="1778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28600" y="4419600"/>
            <a:ext cx="457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Unit- Watt= Joule/sec</a:t>
            </a:r>
          </a:p>
          <a:p>
            <a:endParaRPr lang="en-US" sz="2400" b="1" dirty="0" smtClean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Horse power (hp) English system</a:t>
            </a:r>
          </a:p>
          <a:p>
            <a:endParaRPr lang="en-US" sz="2400" b="1" dirty="0" smtClean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1hp= 746 Watt </a:t>
            </a:r>
            <a:endParaRPr lang="en-US" sz="2400" b="1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11" name="Picture 1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 t="2222"/>
          <a:stretch>
            <a:fillRect/>
          </a:stretch>
        </p:blipFill>
        <p:spPr>
          <a:xfrm>
            <a:off x="4876800" y="1704446"/>
            <a:ext cx="3886200" cy="4620154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Examples</a:t>
            </a:r>
            <a:endParaRPr lang="en-US" sz="2400" b="1" dirty="0">
              <a:solidFill>
                <a:srgbClr val="008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An elevator with a person inside weighs 5000 N. If it is raised to a height of 15 m in 10 sec. Find</a:t>
            </a:r>
          </a:p>
          <a:p>
            <a:pPr>
              <a:buNone/>
            </a:pPr>
            <a:r>
              <a:rPr lang="en-US" sz="2000" dirty="0" smtClean="0"/>
              <a:t> (a)The work done on the elevator by the motor.</a:t>
            </a:r>
          </a:p>
          <a:p>
            <a:pPr lvl="0">
              <a:buNone/>
            </a:pPr>
            <a:r>
              <a:rPr lang="en-US" sz="2000" dirty="0" smtClean="0"/>
              <a:t>(b)The power</a:t>
            </a:r>
          </a:p>
          <a:p>
            <a:pPr lvl="0">
              <a:buNone/>
            </a:pPr>
            <a:endParaRPr lang="en-US" sz="2000" dirty="0" smtClean="0"/>
          </a:p>
          <a:p>
            <a:pPr lvl="0">
              <a:buNone/>
            </a:pPr>
            <a:endParaRPr lang="en-US" sz="2000" dirty="0" smtClean="0"/>
          </a:p>
          <a:p>
            <a:r>
              <a:rPr lang="en-US" sz="2000" dirty="0" smtClean="0"/>
              <a:t>100 Watt lamp</a:t>
            </a:r>
          </a:p>
          <a:p>
            <a:pPr lvl="0">
              <a:buNone/>
            </a:pPr>
            <a:endParaRPr lang="en-US" sz="2000" dirty="0" smtClean="0"/>
          </a:p>
          <a:p>
            <a:pPr lvl="0">
              <a:buNone/>
            </a:pPr>
            <a:endParaRPr lang="en-US" sz="2000" dirty="0" smtClean="0"/>
          </a:p>
          <a:p>
            <a:pPr lvl="0">
              <a:buNone/>
            </a:pPr>
            <a:endParaRPr lang="en-US" sz="2000" dirty="0" smtClean="0"/>
          </a:p>
          <a:p>
            <a:endParaRPr lang="en-US" sz="2000" dirty="0" smtClean="0"/>
          </a:p>
          <a:p>
            <a:pPr lvl="0">
              <a:buNone/>
            </a:pPr>
            <a:endParaRPr lang="en-US" sz="2000" dirty="0" smtClean="0"/>
          </a:p>
          <a:p>
            <a:pPr lvl="0">
              <a:buNone/>
            </a:pPr>
            <a:endParaRPr lang="en-US" sz="2000" dirty="0" smtClean="0"/>
          </a:p>
          <a:p>
            <a:pPr lvl="0">
              <a:buNone/>
            </a:pPr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7D49-8F38-409C-A3E8-40DD9B131164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3810000"/>
            <a:ext cx="2667000" cy="2106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Simple Machines</a:t>
            </a:r>
            <a:endParaRPr lang="en-US" sz="2800" dirty="0">
              <a:solidFill>
                <a:srgbClr val="008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</a:t>
            </a:r>
            <a:r>
              <a:rPr lang="en-US" sz="20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simple machine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is a mechanical device that multiplies an applied force or it makes it bigger</a:t>
            </a:r>
          </a:p>
          <a:p>
            <a:pPr>
              <a:buNone/>
            </a:pPr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applied force to the machine is called</a:t>
            </a:r>
            <a:r>
              <a:rPr 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1" i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effort</a:t>
            </a:r>
            <a:endParaRPr lang="en-US" sz="2000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force that the machine is to overcome is called the </a:t>
            </a:r>
            <a:r>
              <a:rPr lang="en-US" sz="2000" b="1" i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resistance</a:t>
            </a:r>
          </a:p>
          <a:p>
            <a:pPr lvl="0">
              <a:buNone/>
            </a:pPr>
            <a:endParaRPr lang="en-US" sz="2000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Examples of Simple Machines</a:t>
            </a:r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buNone/>
            </a:pPr>
            <a:r>
              <a:rPr 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Lever</a:t>
            </a:r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buNone/>
            </a:pPr>
            <a:r>
              <a:rPr 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Pulley</a:t>
            </a:r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en-US" sz="2000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7D49-8F38-409C-A3E8-40DD9B13116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Lever</a:t>
            </a:r>
            <a:endParaRPr lang="en-US" sz="2800" b="1" dirty="0">
              <a:solidFill>
                <a:srgbClr val="008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7D49-8F38-409C-A3E8-40DD9B131164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90600" y="2057400"/>
            <a:ext cx="5562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8600" y="8382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</a:t>
            </a:r>
            <a:r>
              <a:rPr lang="en-US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= F</a:t>
            </a:r>
            <a:r>
              <a:rPr lang="en-US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effort</a:t>
            </a:r>
          </a:p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</a:t>
            </a:r>
            <a:r>
              <a:rPr lang="en-US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= F</a:t>
            </a:r>
            <a:r>
              <a:rPr lang="en-US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  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resistance (load)</a:t>
            </a:r>
          </a:p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</a:t>
            </a:r>
            <a:r>
              <a:rPr lang="en-US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=d</a:t>
            </a:r>
            <a:r>
              <a:rPr lang="en-US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=effort distance from fulcrum</a:t>
            </a:r>
          </a:p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</a:t>
            </a:r>
            <a:r>
              <a:rPr lang="en-US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=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</a:t>
            </a:r>
            <a:r>
              <a:rPr lang="en-US" baseline="-25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=resistance distance from fulcrum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3800" y="4572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fulcrum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51816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All distances are measured from a fixed point (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fulcrum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5841" name="Object 1"/>
          <p:cNvGraphicFramePr>
            <a:graphicFrameLocks noChangeAspect="1"/>
          </p:cNvGraphicFramePr>
          <p:nvPr/>
        </p:nvGraphicFramePr>
        <p:xfrm>
          <a:off x="3733800" y="5715000"/>
          <a:ext cx="1606826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3" name="Equation" r:id="rId4" imgW="914400" imgH="431800" progId="Equation.3">
                  <p:embed/>
                </p:oleObj>
              </mc:Choice>
              <mc:Fallback>
                <p:oleObj name="Equation" r:id="rId4" imgW="914400" imgH="4318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715000"/>
                        <a:ext cx="1606826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28600" y="58674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Mechanical Advantage</a:t>
            </a:r>
            <a:endParaRPr lang="en-U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48400" y="2667000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Always d</a:t>
            </a:r>
            <a:r>
              <a:rPr lang="en-US" sz="1600" b="1" baseline="-250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lang="en-US" sz="1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&gt; d</a:t>
            </a:r>
            <a:r>
              <a:rPr lang="en-US" sz="1600" b="1" baseline="-250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 </a:t>
            </a:r>
            <a:r>
              <a:rPr lang="en-US" sz="1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why?</a:t>
            </a:r>
            <a:endParaRPr lang="en-US" sz="16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Example</a:t>
            </a:r>
            <a:endParaRPr lang="en-US" sz="2800" b="1" dirty="0">
              <a:solidFill>
                <a:srgbClr val="008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7696200" cy="4525963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person applies 30 N force on the car jack (a lever) and the machine produce 600 N  lifting force on the car. What is the jack’s mechanical advantage?</a:t>
            </a:r>
          </a:p>
          <a:p>
            <a:endParaRPr lang="en-U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7D49-8F38-409C-A3E8-40DD9B13116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pulley</a:t>
            </a:r>
            <a:r>
              <a:rPr lang="en-US" sz="2800" dirty="0" smtClean="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2800" dirty="0" smtClean="0">
                <a:solidFill>
                  <a:srgbClr val="008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US" sz="2800" dirty="0">
              <a:solidFill>
                <a:srgbClr val="008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</a:t>
            </a:r>
            <a:r>
              <a:rPr lang="en-US" sz="20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pulley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is a grooved wheel that turns on an axle and is supported on a frame</a:t>
            </a:r>
          </a:p>
          <a:p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Single pulley has no MA</a:t>
            </a:r>
          </a:p>
          <a:p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 for system of pulleys</a:t>
            </a:r>
          </a:p>
          <a:p>
            <a:pPr>
              <a:buNone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equals number of ropes </a:t>
            </a:r>
          </a:p>
          <a:p>
            <a:pPr>
              <a:buNone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That support movable</a:t>
            </a:r>
          </a:p>
          <a:p>
            <a:pPr>
              <a:buNone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pulley</a:t>
            </a:r>
          </a:p>
          <a:p>
            <a:pPr>
              <a:buNone/>
            </a:pP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</p:spPr>
        <p:txBody>
          <a:bodyPr/>
          <a:lstStyle/>
          <a:p>
            <a:fld id="{33627D49-8F38-409C-A3E8-40DD9B131164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1600200"/>
            <a:ext cx="2209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1752600"/>
            <a:ext cx="165855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8001000" y="5562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</a:t>
            </a:r>
            <a:r>
              <a:rPr lang="en-US" b="1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</a:t>
            </a:r>
            <a:endParaRPr lang="en-U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53400" y="4038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</a:t>
            </a:r>
            <a:r>
              <a:rPr lang="en-US" b="1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</a:t>
            </a:r>
            <a:endParaRPr lang="en-U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00800" y="6172200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MA=6 how?</a:t>
            </a:r>
            <a:endParaRPr lang="en-US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33800" y="5334000"/>
            <a:ext cx="1708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MA=3</a:t>
            </a:r>
            <a:endParaRPr lang="en-US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43800" y="2057400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Fixed triple</a:t>
            </a:r>
            <a:endParaRPr lang="en-US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5000" y="38862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Movable triple</a:t>
            </a:r>
            <a:endParaRPr lang="en-US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7D49-8F38-409C-A3E8-40DD9B131164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524000"/>
            <a:ext cx="4724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43000" y="45720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Verdana" pitchFamily="34" charset="0"/>
              </a:rPr>
              <a:t>Double pulley system consists of a fixed (not movable) pulley and a movable pulley attached to the load to be lifted. Notice how easy for the operator to move the load.</a:t>
            </a:r>
            <a:endParaRPr lang="en-US" dirty="0"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Quiz</a:t>
            </a:r>
            <a:endParaRPr lang="en-US" sz="28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038600" cy="5029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1. Joule is unit of </a:t>
            </a:r>
          </a:p>
          <a:p>
            <a:pPr>
              <a:buAutoNum type="alphaUcPeriod"/>
            </a:pP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Work</a:t>
            </a:r>
          </a:p>
          <a:p>
            <a:pPr>
              <a:buAutoNum type="alphaUcPeriod"/>
            </a:pP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Energy</a:t>
            </a:r>
          </a:p>
          <a:p>
            <a:pPr>
              <a:buAutoNum type="alphaUcPeriod"/>
            </a:pP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Power</a:t>
            </a:r>
          </a:p>
          <a:p>
            <a:pPr>
              <a:buAutoNum type="alphaUcPeriod"/>
            </a:pP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Energy and work</a:t>
            </a:r>
          </a:p>
          <a:p>
            <a:pPr>
              <a:buNone/>
            </a:pPr>
            <a:endParaRPr lang="en-US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2. Energy of position is </a:t>
            </a:r>
          </a:p>
          <a:p>
            <a:pPr>
              <a:buAutoNum type="alphaUcPeriod"/>
            </a:pP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KE</a:t>
            </a:r>
          </a:p>
          <a:p>
            <a:pPr>
              <a:buAutoNum type="alphaUcPeriod"/>
            </a:pP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GPE</a:t>
            </a:r>
          </a:p>
          <a:p>
            <a:pPr>
              <a:buAutoNum type="alphaUcPeriod"/>
            </a:pP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Power</a:t>
            </a:r>
          </a:p>
          <a:p>
            <a:pPr>
              <a:buAutoNum type="alphaUcPeriod"/>
            </a:pP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Work</a:t>
            </a:r>
          </a:p>
          <a:p>
            <a:pPr>
              <a:buNone/>
            </a:pPr>
            <a:endParaRPr lang="en-US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3. Energy of motion is</a:t>
            </a:r>
          </a:p>
          <a:p>
            <a:pPr>
              <a:buAutoNum type="alphaUcPeriod"/>
            </a:pP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KE</a:t>
            </a:r>
          </a:p>
          <a:p>
            <a:pPr>
              <a:buAutoNum type="alphaUcPeriod"/>
            </a:pP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GPE</a:t>
            </a:r>
          </a:p>
          <a:p>
            <a:pPr>
              <a:buAutoNum type="alphaUcPeriod"/>
            </a:pP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Power</a:t>
            </a:r>
          </a:p>
          <a:p>
            <a:pPr>
              <a:buAutoNum type="alphaUcPeriod"/>
            </a:pP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Work</a:t>
            </a:r>
            <a:endParaRPr lang="en-US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267200" y="1447800"/>
            <a:ext cx="4038600" cy="4525963"/>
          </a:xfrm>
        </p:spPr>
        <p:txBody>
          <a:bodyPr>
            <a:normAutofit lnSpcReduction="10000"/>
          </a:bodyPr>
          <a:lstStyle/>
          <a:p>
            <a:pPr>
              <a:buAutoNum type="arabicPeriod" startAt="4"/>
            </a:pP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Work changes</a:t>
            </a:r>
          </a:p>
          <a:p>
            <a:pPr>
              <a:buAutoNum type="alphaUcPeriod"/>
            </a:pP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KE</a:t>
            </a:r>
          </a:p>
          <a:p>
            <a:pPr>
              <a:buAutoNum type="alphaUcPeriod"/>
            </a:pP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GPE</a:t>
            </a:r>
          </a:p>
          <a:p>
            <a:pPr>
              <a:buAutoNum type="alphaUcPeriod"/>
            </a:pP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Power</a:t>
            </a:r>
          </a:p>
          <a:p>
            <a:pPr>
              <a:buAutoNum type="alphaUcPeriod"/>
            </a:pP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Both KE and GPE</a:t>
            </a:r>
          </a:p>
          <a:p>
            <a:pPr>
              <a:buNone/>
            </a:pPr>
            <a:endParaRPr lang="en-US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5. Work done by friction is</a:t>
            </a:r>
          </a:p>
          <a:p>
            <a:pPr>
              <a:buAutoNum type="alphaUcPeriod"/>
            </a:pP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Zero</a:t>
            </a:r>
          </a:p>
          <a:p>
            <a:pPr>
              <a:buAutoNum type="alphaUcPeriod"/>
            </a:pP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positive</a:t>
            </a:r>
          </a:p>
          <a:p>
            <a:pPr>
              <a:buAutoNum type="alphaUcPeriod"/>
            </a:pP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Negative</a:t>
            </a:r>
          </a:p>
          <a:p>
            <a:pPr>
              <a:buAutoNum type="alphaUcPeriod"/>
            </a:pP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Infinity</a:t>
            </a:r>
          </a:p>
          <a:p>
            <a:pPr>
              <a:buNone/>
            </a:pPr>
            <a:endParaRPr lang="en-US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6. Work done by gravity on vertically thrown object  is positive</a:t>
            </a:r>
          </a:p>
          <a:p>
            <a:pPr>
              <a:buAutoNum type="alphaUcPeriod"/>
            </a:pP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True</a:t>
            </a:r>
          </a:p>
          <a:p>
            <a:pPr>
              <a:buAutoNum type="alphaUcPeriod"/>
            </a:pP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False</a:t>
            </a:r>
          </a:p>
          <a:p>
            <a:pPr>
              <a:buAutoNum type="alphaUcPeriod"/>
            </a:pPr>
            <a:endParaRPr lang="en-US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7D49-8F38-409C-A3E8-40DD9B13116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7"/>
          <p:cNvSpPr txBox="1">
            <a:spLocks/>
          </p:cNvSpPr>
          <p:nvPr/>
        </p:nvSpPr>
        <p:spPr bwMode="auto">
          <a:xfrm>
            <a:off x="152400" y="152400"/>
            <a:ext cx="7772400" cy="2468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40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Work</a:t>
            </a:r>
            <a:r>
              <a:rPr lang="en-US" sz="40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“Work is the product of force and distance.’’</a:t>
            </a:r>
          </a:p>
          <a:p>
            <a:pPr marL="342900" indent="-342900">
              <a:spcBef>
                <a:spcPts val="0"/>
              </a:spcBef>
              <a:buClr>
                <a:schemeClr val="accent1"/>
              </a:buClr>
              <a:defRPr/>
            </a:pPr>
            <a:r>
              <a:rPr lang="en-US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Work = Force × Distance</a:t>
            </a:r>
          </a:p>
          <a:p>
            <a:pPr marL="342900" indent="-342900">
              <a:spcBef>
                <a:spcPts val="0"/>
              </a:spcBef>
              <a:buClr>
                <a:schemeClr val="accent1"/>
              </a:buClr>
              <a:defRPr/>
            </a:pP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or in shorthand notation,</a:t>
            </a:r>
          </a:p>
          <a:p>
            <a:pPr marL="342900" indent="-342900">
              <a:spcBef>
                <a:spcPts val="0"/>
              </a:spcBef>
              <a:buClr>
                <a:schemeClr val="accent1"/>
              </a:buClr>
              <a:defRPr/>
            </a:pPr>
            <a:r>
              <a:rPr lang="en-US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W = F d</a:t>
            </a:r>
            <a:endParaRPr lang="en-US" sz="2400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2438400"/>
            <a:ext cx="5410200" cy="1163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3600" b="1" dirty="0" smtClean="0">
                <a:solidFill>
                  <a:srgbClr val="99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S.I Unit of Work: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joules</a:t>
            </a: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3200400"/>
            <a:ext cx="2818219" cy="3392379"/>
          </a:xfrm>
          <a:prstGeom prst="rect">
            <a:avLst/>
          </a:prstGeom>
          <a:noFill/>
        </p:spPr>
      </p:pic>
      <p:pic>
        <p:nvPicPr>
          <p:cNvPr id="7" name="Picture 2" descr="C:\Users\YUC\Desktop\halliday\figures\Ch08_300\F08_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1676400"/>
            <a:ext cx="3209334" cy="441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0927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762000"/>
            <a:ext cx="4038600" cy="5364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7. Work done by force of gravity on a falling object is negative.</a:t>
            </a:r>
          </a:p>
          <a:p>
            <a:pPr>
              <a:buAutoNum type="alphaUcPeriod"/>
            </a:pP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True</a:t>
            </a:r>
          </a:p>
          <a:p>
            <a:pPr>
              <a:buAutoNum type="alphaUcPeriod"/>
            </a:pP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False</a:t>
            </a:r>
          </a:p>
          <a:p>
            <a:pPr>
              <a:buNone/>
            </a:pPr>
            <a:endParaRPr lang="en-US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8. Energy can be converted from KE to GPE and vice versa.</a:t>
            </a:r>
          </a:p>
          <a:p>
            <a:pPr>
              <a:buAutoNum type="alphaUcPeriod"/>
            </a:pP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True</a:t>
            </a:r>
          </a:p>
          <a:p>
            <a:pPr>
              <a:buAutoNum type="alphaUcPeriod"/>
            </a:pP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False</a:t>
            </a:r>
          </a:p>
          <a:p>
            <a:pPr>
              <a:buAutoNum type="alphaUcPeriod"/>
            </a:pPr>
            <a:endParaRPr lang="en-US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9. Power is the work done per unit time.</a:t>
            </a:r>
          </a:p>
          <a:p>
            <a:pPr>
              <a:buAutoNum type="alphaUcPeriod"/>
            </a:pP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True</a:t>
            </a:r>
          </a:p>
          <a:p>
            <a:pPr>
              <a:buAutoNum type="alphaUcPeriod"/>
            </a:pP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False</a:t>
            </a:r>
            <a:endParaRPr lang="en-US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038600" cy="5211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10. Simple machines are used to multiply distances.</a:t>
            </a:r>
          </a:p>
          <a:p>
            <a:pPr>
              <a:buNone/>
            </a:pPr>
            <a:endParaRPr lang="en-US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AutoNum type="alphaUcPeriod"/>
            </a:pP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True</a:t>
            </a:r>
          </a:p>
          <a:p>
            <a:pPr>
              <a:buAutoNum type="alphaUcPeriod"/>
            </a:pP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False</a:t>
            </a:r>
          </a:p>
          <a:p>
            <a:pPr>
              <a:buNone/>
            </a:pPr>
            <a:endParaRPr lang="en-US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11. A single pulley has mechanical advantage 1.</a:t>
            </a:r>
          </a:p>
          <a:p>
            <a:pPr>
              <a:buNone/>
            </a:pPr>
            <a:endParaRPr lang="en-US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AutoNum type="alphaUcPeriod"/>
            </a:pP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True</a:t>
            </a:r>
          </a:p>
          <a:p>
            <a:pPr>
              <a:buAutoNum type="alphaUcPeriod"/>
            </a:pP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False</a:t>
            </a:r>
          </a:p>
          <a:p>
            <a:pPr>
              <a:buNone/>
            </a:pPr>
            <a:endParaRPr lang="en-US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12. Mechanical advantage can be less than 1.</a:t>
            </a:r>
          </a:p>
          <a:p>
            <a:pPr>
              <a:buAutoNum type="alphaUcPeriod"/>
            </a:pP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True</a:t>
            </a:r>
          </a:p>
          <a:p>
            <a:pPr>
              <a:buAutoNum type="alphaUcPeriod"/>
            </a:pP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False</a:t>
            </a:r>
          </a:p>
          <a:p>
            <a:pPr>
              <a:buNone/>
            </a:pP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7D49-8F38-409C-A3E8-40DD9B13116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7D49-8F38-409C-A3E8-40DD9B13116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2" name="Subtitle 7"/>
          <p:cNvSpPr txBox="1">
            <a:spLocks/>
          </p:cNvSpPr>
          <p:nvPr/>
        </p:nvSpPr>
        <p:spPr bwMode="auto">
          <a:xfrm>
            <a:off x="152400" y="0"/>
            <a:ext cx="7096125" cy="114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40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Energy: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“The  ability of a body to do work is called Energy’’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19075" y="990600"/>
            <a:ext cx="5410200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2800" b="1" dirty="0" smtClean="0">
                <a:solidFill>
                  <a:srgbClr val="99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S.I Unit of Energy: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joules</a:t>
            </a:r>
          </a:p>
        </p:txBody>
      </p:sp>
      <p:sp>
        <p:nvSpPr>
          <p:cNvPr id="15" name="Subtitle 7"/>
          <p:cNvSpPr txBox="1">
            <a:spLocks/>
          </p:cNvSpPr>
          <p:nvPr/>
        </p:nvSpPr>
        <p:spPr bwMode="auto">
          <a:xfrm>
            <a:off x="152400" y="1981200"/>
            <a:ext cx="7772400" cy="2445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3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Potential Energy: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“The  Energy stored by an object by virtue of its position is </a:t>
            </a:r>
            <a:r>
              <a:rPr lang="en-US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called  </a:t>
            </a:r>
            <a:r>
              <a:rPr lang="en-US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Potential Energy 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(P.E)</a:t>
            </a:r>
            <a:r>
              <a:rPr lang="en-US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en-US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3600" b="1" i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or in shorthand notation,</a:t>
            </a:r>
          </a:p>
          <a:p>
            <a:pPr marL="342900" lvl="0" indent="-342900" algn="ctr">
              <a:spcBef>
                <a:spcPts val="0"/>
              </a:spcBef>
              <a:buClr>
                <a:schemeClr val="accent1"/>
              </a:buClr>
            </a:pPr>
            <a:r>
              <a:rPr lang="en-US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P.E = </a:t>
            </a:r>
            <a:r>
              <a:rPr lang="en-US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mgh</a:t>
            </a:r>
            <a:endParaRPr lang="en-US" sz="32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0500" y="4346418"/>
            <a:ext cx="4470400" cy="79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2400" b="1" dirty="0" smtClean="0">
                <a:solidFill>
                  <a:srgbClr val="99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S.I Unit of P.E: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joules</a:t>
            </a:r>
          </a:p>
        </p:txBody>
      </p:sp>
      <p:pic>
        <p:nvPicPr>
          <p:cNvPr id="17" name="Picture 5" descr="http://www.sciencelearn.org.nz/var/sciencelearn/storage/images/science-stories/harnessing-the-sun/sci-media/images/potential-and-kinetic-energy/255523-1-eng-NZ/Potential-and-kinetic-energ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33" t="8053" b="6614"/>
          <a:stretch/>
        </p:blipFill>
        <p:spPr bwMode="auto">
          <a:xfrm>
            <a:off x="5183030" y="4114800"/>
            <a:ext cx="3960970" cy="242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4" r="52932"/>
          <a:stretch/>
        </p:blipFill>
        <p:spPr bwMode="auto">
          <a:xfrm>
            <a:off x="2462212" y="4525950"/>
            <a:ext cx="2476500" cy="213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7"/>
          <p:cNvSpPr txBox="1">
            <a:spLocks/>
          </p:cNvSpPr>
          <p:nvPr/>
        </p:nvSpPr>
        <p:spPr bwMode="auto">
          <a:xfrm>
            <a:off x="0" y="0"/>
            <a:ext cx="6858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40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Kinetic Energy: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“The  Energy  of  motion is called  Kinetic Energy 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(K.E)</a:t>
            </a:r>
            <a:r>
              <a:rPr lang="en-US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or in shorthand notation,</a:t>
            </a:r>
          </a:p>
          <a:p>
            <a:pPr marL="342900" lvl="0" indent="-342900" algn="just">
              <a:spcBef>
                <a:spcPts val="0"/>
              </a:spcBef>
              <a:buClr>
                <a:schemeClr val="accent1"/>
              </a:buClr>
            </a:pPr>
            <a:endParaRPr lang="en-US" sz="2000" b="1" i="1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952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01800" y="2298700"/>
            <a:ext cx="1981932" cy="685800"/>
          </a:xfrm>
          <a:prstGeom prst="rect">
            <a:avLst/>
          </a:prstGeom>
          <a:noFill/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1562100"/>
            <a:ext cx="3113942" cy="6477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04800" y="3079750"/>
            <a:ext cx="3810000" cy="1163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/>
            </a:pPr>
            <a:r>
              <a:rPr lang="en-US" sz="3600" b="1" dirty="0" smtClean="0">
                <a:solidFill>
                  <a:srgbClr val="99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S.I Unit of K.E: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joules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67"/>
          <a:stretch/>
        </p:blipFill>
        <p:spPr bwMode="auto">
          <a:xfrm>
            <a:off x="1219200" y="4572000"/>
            <a:ext cx="2685774" cy="193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57" t="5448"/>
          <a:stretch/>
        </p:blipFill>
        <p:spPr bwMode="auto">
          <a:xfrm>
            <a:off x="4790342" y="2209800"/>
            <a:ext cx="4433888" cy="371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4167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762000"/>
            <a:ext cx="4724400" cy="4724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2. Kinetic Energy </a:t>
            </a:r>
            <a:r>
              <a:rPr lang="en-US" b="1" i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KE </a:t>
            </a:r>
          </a:p>
          <a:p>
            <a:r>
              <a:rPr lang="en-US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Is the energy of motion</a:t>
            </a:r>
          </a:p>
          <a:p>
            <a:endParaRPr lang="en-US" dirty="0" smtClean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If </a:t>
            </a:r>
            <a:r>
              <a:rPr lang="en-US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speed doubled, KE increases by 4 times</a:t>
            </a:r>
          </a:p>
          <a:p>
            <a:pPr>
              <a:buNone/>
            </a:pPr>
            <a:endParaRPr lang="en-US" b="1" i="1" dirty="0" smtClean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>
              <a:buNone/>
            </a:pPr>
            <a:endParaRPr lang="en-US" b="1" i="1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7D49-8F38-409C-A3E8-40DD9B13116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514600"/>
            <a:ext cx="27813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 descr="C:\Users\YUC\Desktop\halliday\figures\Ch07_300\F07_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22353" y="1828800"/>
            <a:ext cx="4802597" cy="213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614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energy 00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4423" r="13862" b="12698"/>
          <a:stretch/>
        </p:blipFill>
        <p:spPr bwMode="auto">
          <a:xfrm>
            <a:off x="6324600" y="1952678"/>
            <a:ext cx="2578100" cy="4752922"/>
          </a:xfrm>
          <a:prstGeom prst="rect">
            <a:avLst/>
          </a:prstGeom>
          <a:noFill/>
        </p:spPr>
      </p:pic>
      <p:sp>
        <p:nvSpPr>
          <p:cNvPr id="5" name="Subtitle 7"/>
          <p:cNvSpPr txBox="1">
            <a:spLocks/>
          </p:cNvSpPr>
          <p:nvPr/>
        </p:nvSpPr>
        <p:spPr bwMode="auto">
          <a:xfrm>
            <a:off x="165100" y="152400"/>
            <a:ext cx="5943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342900" marR="0" lvl="0" indent="-342900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60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Conservation of Energy: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endParaRPr lang="en-US" sz="2000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spcBef>
                <a:spcPts val="0"/>
              </a:spcBef>
              <a:buClr>
                <a:schemeClr val="accent1"/>
              </a:buClr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2000" b="1" i="1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ubtitle 7"/>
          <p:cNvSpPr txBox="1">
            <a:spLocks/>
          </p:cNvSpPr>
          <p:nvPr/>
        </p:nvSpPr>
        <p:spPr bwMode="auto">
          <a:xfrm>
            <a:off x="139700" y="762000"/>
            <a:ext cx="8763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just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“The  energy  cannot be created  or destroyed;  it may be transformed from one form into another, but the total amount of energy never changes.”</a:t>
            </a:r>
            <a:r>
              <a:rPr lang="en-US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endParaRPr lang="en-US" sz="2000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spcBef>
                <a:spcPts val="0"/>
              </a:spcBef>
              <a:buClr>
                <a:schemeClr val="accent1"/>
              </a:buClr>
            </a:pPr>
            <a:endParaRPr lang="en-US" sz="2000" b="1" i="1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40000"/>
            <a:ext cx="3962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2295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228600"/>
            <a:ext cx="909637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5562600"/>
            <a:ext cx="8534400" cy="830997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Conservation of Energy</a:t>
            </a:r>
            <a:endParaRPr lang="en-US" sz="9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116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062689\Desktop\phsc101\ca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76200"/>
            <a:ext cx="7772400" cy="3295403"/>
          </a:xfrm>
          <a:prstGeom prst="rect">
            <a:avLst/>
          </a:prstGeom>
          <a:noFill/>
        </p:spPr>
      </p:pic>
      <p:pic>
        <p:nvPicPr>
          <p:cNvPr id="1027" name="Picture 3" descr="C:\Documents and Settings\u062689\Desktop\phsc101\pendulum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581400"/>
            <a:ext cx="7696200" cy="3246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5253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7D49-8F38-409C-A3E8-40DD9B131164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098" name="Picture 2" descr="C:\Users\YUC\Desktop\halliday\figures\Ch08_300\F08_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438400"/>
            <a:ext cx="7921544" cy="3276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62000" y="609600"/>
            <a:ext cx="7696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At </a:t>
            </a:r>
            <a:r>
              <a:rPr lang="en-US" sz="20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which height relative to the ground, the object has the lowest GPE</a:t>
            </a:r>
          </a:p>
          <a:p>
            <a:r>
              <a:rPr lang="en-US" sz="20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sz="20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A</a:t>
            </a:r>
            <a:endParaRPr lang="en-US" sz="2000" b="1" dirty="0" smtClean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US" sz="20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B </a:t>
            </a:r>
            <a:r>
              <a:rPr lang="en-US" sz="20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or</a:t>
            </a:r>
          </a:p>
          <a:p>
            <a:pPr marL="342900" indent="-342900">
              <a:buAutoNum type="arabicPeriod"/>
            </a:pPr>
            <a:r>
              <a:rPr lang="en-US" sz="20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</a:t>
            </a:r>
            <a:endParaRPr lang="en-US" sz="2000" b="1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539</Words>
  <Application>Microsoft Office PowerPoint</Application>
  <PresentationFormat>On-screen Show (4:3)</PresentationFormat>
  <Paragraphs>174</Paragraphs>
  <Slides>20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Equation</vt:lpstr>
      <vt:lpstr>Chapter 3 Work and Energy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Energy Conversion</vt:lpstr>
      <vt:lpstr>Energy Conversion</vt:lpstr>
      <vt:lpstr>Power P</vt:lpstr>
      <vt:lpstr>Examples</vt:lpstr>
      <vt:lpstr>Simple Machines</vt:lpstr>
      <vt:lpstr>The Lever</vt:lpstr>
      <vt:lpstr>Example</vt:lpstr>
      <vt:lpstr>The pulley </vt:lpstr>
      <vt:lpstr>PowerPoint Presentation</vt:lpstr>
      <vt:lpstr>Quiz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 and Energy</dc:title>
  <dc:creator>YUC</dc:creator>
  <cp:lastModifiedBy>Sadia S. Khan</cp:lastModifiedBy>
  <cp:revision>27</cp:revision>
  <dcterms:created xsi:type="dcterms:W3CDTF">2011-09-24T13:09:40Z</dcterms:created>
  <dcterms:modified xsi:type="dcterms:W3CDTF">2013-02-11T11:18:38Z</dcterms:modified>
</cp:coreProperties>
</file>