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2" r:id="rId3"/>
    <p:sldId id="283" r:id="rId4"/>
    <p:sldId id="285" r:id="rId5"/>
    <p:sldId id="286" r:id="rId6"/>
    <p:sldId id="287" r:id="rId7"/>
    <p:sldId id="288" r:id="rId8"/>
    <p:sldId id="272" r:id="rId9"/>
    <p:sldId id="273" r:id="rId10"/>
    <p:sldId id="259" r:id="rId11"/>
    <p:sldId id="262" r:id="rId12"/>
    <p:sldId id="264" r:id="rId13"/>
    <p:sldId id="265" r:id="rId14"/>
    <p:sldId id="267" r:id="rId15"/>
    <p:sldId id="280" r:id="rId16"/>
    <p:sldId id="268" r:id="rId17"/>
    <p:sldId id="279" r:id="rId18"/>
    <p:sldId id="269" r:id="rId19"/>
    <p:sldId id="270" r:id="rId20"/>
  </p:sldIdLst>
  <p:sldSz cx="9144000" cy="6858000" type="screen4x3"/>
  <p:notesSz cx="6858000" cy="9144000"/>
  <p:defaultTextStyle>
    <a:defPPr>
      <a:defRPr lang="en-US"/>
    </a:defPPr>
    <a:lvl1pPr marL="0" algn="l" defTabSz="1072775" rtl="0" eaLnBrk="1" latinLnBrk="0" hangingPunct="1">
      <a:defRPr sz="2100" kern="1200">
        <a:solidFill>
          <a:schemeClr val="tx1"/>
        </a:solidFill>
        <a:latin typeface="+mn-lt"/>
        <a:ea typeface="+mn-ea"/>
        <a:cs typeface="+mn-cs"/>
      </a:defRPr>
    </a:lvl1pPr>
    <a:lvl2pPr marL="536387" algn="l" defTabSz="1072775" rtl="0" eaLnBrk="1" latinLnBrk="0" hangingPunct="1">
      <a:defRPr sz="2100" kern="1200">
        <a:solidFill>
          <a:schemeClr val="tx1"/>
        </a:solidFill>
        <a:latin typeface="+mn-lt"/>
        <a:ea typeface="+mn-ea"/>
        <a:cs typeface="+mn-cs"/>
      </a:defRPr>
    </a:lvl2pPr>
    <a:lvl3pPr marL="1072775" algn="l" defTabSz="1072775" rtl="0" eaLnBrk="1" latinLnBrk="0" hangingPunct="1">
      <a:defRPr sz="2100" kern="1200">
        <a:solidFill>
          <a:schemeClr val="tx1"/>
        </a:solidFill>
        <a:latin typeface="+mn-lt"/>
        <a:ea typeface="+mn-ea"/>
        <a:cs typeface="+mn-cs"/>
      </a:defRPr>
    </a:lvl3pPr>
    <a:lvl4pPr marL="1609162" algn="l" defTabSz="1072775" rtl="0" eaLnBrk="1" latinLnBrk="0" hangingPunct="1">
      <a:defRPr sz="2100" kern="1200">
        <a:solidFill>
          <a:schemeClr val="tx1"/>
        </a:solidFill>
        <a:latin typeface="+mn-lt"/>
        <a:ea typeface="+mn-ea"/>
        <a:cs typeface="+mn-cs"/>
      </a:defRPr>
    </a:lvl4pPr>
    <a:lvl5pPr marL="2145550" algn="l" defTabSz="1072775" rtl="0" eaLnBrk="1" latinLnBrk="0" hangingPunct="1">
      <a:defRPr sz="2100" kern="1200">
        <a:solidFill>
          <a:schemeClr val="tx1"/>
        </a:solidFill>
        <a:latin typeface="+mn-lt"/>
        <a:ea typeface="+mn-ea"/>
        <a:cs typeface="+mn-cs"/>
      </a:defRPr>
    </a:lvl5pPr>
    <a:lvl6pPr marL="2681937" algn="l" defTabSz="1072775" rtl="0" eaLnBrk="1" latinLnBrk="0" hangingPunct="1">
      <a:defRPr sz="2100" kern="1200">
        <a:solidFill>
          <a:schemeClr val="tx1"/>
        </a:solidFill>
        <a:latin typeface="+mn-lt"/>
        <a:ea typeface="+mn-ea"/>
        <a:cs typeface="+mn-cs"/>
      </a:defRPr>
    </a:lvl6pPr>
    <a:lvl7pPr marL="3218325" algn="l" defTabSz="1072775" rtl="0" eaLnBrk="1" latinLnBrk="0" hangingPunct="1">
      <a:defRPr sz="2100" kern="1200">
        <a:solidFill>
          <a:schemeClr val="tx1"/>
        </a:solidFill>
        <a:latin typeface="+mn-lt"/>
        <a:ea typeface="+mn-ea"/>
        <a:cs typeface="+mn-cs"/>
      </a:defRPr>
    </a:lvl7pPr>
    <a:lvl8pPr marL="3754711" algn="l" defTabSz="1072775" rtl="0" eaLnBrk="1" latinLnBrk="0" hangingPunct="1">
      <a:defRPr sz="2100" kern="1200">
        <a:solidFill>
          <a:schemeClr val="tx1"/>
        </a:solidFill>
        <a:latin typeface="+mn-lt"/>
        <a:ea typeface="+mn-ea"/>
        <a:cs typeface="+mn-cs"/>
      </a:defRPr>
    </a:lvl8pPr>
    <a:lvl9pPr marL="4291098" algn="l" defTabSz="1072775"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38"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4BE58-950B-4E9F-96E9-FA74E38646C0}" type="datetimeFigureOut">
              <a:rPr lang="en-US" smtClean="0"/>
              <a:pPr/>
              <a:t>8/14/2013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64729-0426-42B4-BD27-5E44D53A64E9}" type="slidenum">
              <a:rPr lang="en-US" smtClean="0"/>
              <a:pPr/>
              <a:t>‹#›</a:t>
            </a:fld>
            <a:endParaRPr lang="en-US"/>
          </a:p>
        </p:txBody>
      </p:sp>
    </p:spTree>
    <p:extLst>
      <p:ext uri="{BB962C8B-B14F-4D97-AF65-F5344CB8AC3E}">
        <p14:creationId xmlns:p14="http://schemas.microsoft.com/office/powerpoint/2010/main" xmlns="" val="997122819"/>
      </p:ext>
    </p:extLst>
  </p:cSld>
  <p:clrMap bg1="lt1" tx1="dk1" bg2="lt2" tx2="dk2" accent1="accent1" accent2="accent2" accent3="accent3" accent4="accent4" accent5="accent5" accent6="accent6" hlink="hlink" folHlink="folHlink"/>
  <p:notesStyle>
    <a:lvl1pPr marL="0" algn="l" defTabSz="1072775" rtl="0" eaLnBrk="1" latinLnBrk="0" hangingPunct="1">
      <a:defRPr sz="1400" kern="1200">
        <a:solidFill>
          <a:schemeClr val="tx1"/>
        </a:solidFill>
        <a:latin typeface="+mn-lt"/>
        <a:ea typeface="+mn-ea"/>
        <a:cs typeface="+mn-cs"/>
      </a:defRPr>
    </a:lvl1pPr>
    <a:lvl2pPr marL="536387" algn="l" defTabSz="1072775" rtl="0" eaLnBrk="1" latinLnBrk="0" hangingPunct="1">
      <a:defRPr sz="1400" kern="1200">
        <a:solidFill>
          <a:schemeClr val="tx1"/>
        </a:solidFill>
        <a:latin typeface="+mn-lt"/>
        <a:ea typeface="+mn-ea"/>
        <a:cs typeface="+mn-cs"/>
      </a:defRPr>
    </a:lvl2pPr>
    <a:lvl3pPr marL="1072775" algn="l" defTabSz="1072775" rtl="0" eaLnBrk="1" latinLnBrk="0" hangingPunct="1">
      <a:defRPr sz="1400" kern="1200">
        <a:solidFill>
          <a:schemeClr val="tx1"/>
        </a:solidFill>
        <a:latin typeface="+mn-lt"/>
        <a:ea typeface="+mn-ea"/>
        <a:cs typeface="+mn-cs"/>
      </a:defRPr>
    </a:lvl3pPr>
    <a:lvl4pPr marL="1609162" algn="l" defTabSz="1072775" rtl="0" eaLnBrk="1" latinLnBrk="0" hangingPunct="1">
      <a:defRPr sz="1400" kern="1200">
        <a:solidFill>
          <a:schemeClr val="tx1"/>
        </a:solidFill>
        <a:latin typeface="+mn-lt"/>
        <a:ea typeface="+mn-ea"/>
        <a:cs typeface="+mn-cs"/>
      </a:defRPr>
    </a:lvl4pPr>
    <a:lvl5pPr marL="2145550" algn="l" defTabSz="1072775" rtl="0" eaLnBrk="1" latinLnBrk="0" hangingPunct="1">
      <a:defRPr sz="1400" kern="1200">
        <a:solidFill>
          <a:schemeClr val="tx1"/>
        </a:solidFill>
        <a:latin typeface="+mn-lt"/>
        <a:ea typeface="+mn-ea"/>
        <a:cs typeface="+mn-cs"/>
      </a:defRPr>
    </a:lvl5pPr>
    <a:lvl6pPr marL="2681937" algn="l" defTabSz="1072775" rtl="0" eaLnBrk="1" latinLnBrk="0" hangingPunct="1">
      <a:defRPr sz="1400" kern="1200">
        <a:solidFill>
          <a:schemeClr val="tx1"/>
        </a:solidFill>
        <a:latin typeface="+mn-lt"/>
        <a:ea typeface="+mn-ea"/>
        <a:cs typeface="+mn-cs"/>
      </a:defRPr>
    </a:lvl6pPr>
    <a:lvl7pPr marL="3218325" algn="l" defTabSz="1072775" rtl="0" eaLnBrk="1" latinLnBrk="0" hangingPunct="1">
      <a:defRPr sz="1400" kern="1200">
        <a:solidFill>
          <a:schemeClr val="tx1"/>
        </a:solidFill>
        <a:latin typeface="+mn-lt"/>
        <a:ea typeface="+mn-ea"/>
        <a:cs typeface="+mn-cs"/>
      </a:defRPr>
    </a:lvl7pPr>
    <a:lvl8pPr marL="3754711" algn="l" defTabSz="1072775" rtl="0" eaLnBrk="1" latinLnBrk="0" hangingPunct="1">
      <a:defRPr sz="1400" kern="1200">
        <a:solidFill>
          <a:schemeClr val="tx1"/>
        </a:solidFill>
        <a:latin typeface="+mn-lt"/>
        <a:ea typeface="+mn-ea"/>
        <a:cs typeface="+mn-cs"/>
      </a:defRPr>
    </a:lvl8pPr>
    <a:lvl9pPr marL="4291098" algn="l" defTabSz="107277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536387" indent="0" algn="ctr">
              <a:buNone/>
              <a:defRPr>
                <a:solidFill>
                  <a:schemeClr val="tx1">
                    <a:tint val="75000"/>
                  </a:schemeClr>
                </a:solidFill>
              </a:defRPr>
            </a:lvl2pPr>
            <a:lvl3pPr marL="1072775" indent="0" algn="ctr">
              <a:buNone/>
              <a:defRPr>
                <a:solidFill>
                  <a:schemeClr val="tx1">
                    <a:tint val="75000"/>
                  </a:schemeClr>
                </a:solidFill>
              </a:defRPr>
            </a:lvl3pPr>
            <a:lvl4pPr marL="1609162" indent="0" algn="ctr">
              <a:buNone/>
              <a:defRPr>
                <a:solidFill>
                  <a:schemeClr val="tx1">
                    <a:tint val="75000"/>
                  </a:schemeClr>
                </a:solidFill>
              </a:defRPr>
            </a:lvl4pPr>
            <a:lvl5pPr marL="2145550" indent="0" algn="ctr">
              <a:buNone/>
              <a:defRPr>
                <a:solidFill>
                  <a:schemeClr val="tx1">
                    <a:tint val="75000"/>
                  </a:schemeClr>
                </a:solidFill>
              </a:defRPr>
            </a:lvl5pPr>
            <a:lvl6pPr marL="2681937" indent="0" algn="ctr">
              <a:buNone/>
              <a:defRPr>
                <a:solidFill>
                  <a:schemeClr val="tx1">
                    <a:tint val="75000"/>
                  </a:schemeClr>
                </a:solidFill>
              </a:defRPr>
            </a:lvl6pPr>
            <a:lvl7pPr marL="3218325" indent="0" algn="ctr">
              <a:buNone/>
              <a:defRPr>
                <a:solidFill>
                  <a:schemeClr val="tx1">
                    <a:tint val="75000"/>
                  </a:schemeClr>
                </a:solidFill>
              </a:defRPr>
            </a:lvl7pPr>
            <a:lvl8pPr marL="3754711" indent="0" algn="ctr">
              <a:buNone/>
              <a:defRPr>
                <a:solidFill>
                  <a:schemeClr val="tx1">
                    <a:tint val="75000"/>
                  </a:schemeClr>
                </a:solidFill>
              </a:defRPr>
            </a:lvl8pPr>
            <a:lvl9pPr marL="4291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274B8-5F35-4441-AB9F-2BA32D8BDC28}"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chapter 4, yuc, adil mutlak</a:t>
            </a:r>
            <a:endParaRPr lang="en-US"/>
          </a:p>
        </p:txBody>
      </p:sp>
      <p:sp>
        <p:nvSpPr>
          <p:cNvPr id="6" name="Slide Number Placeholder 5"/>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533F5-0EBD-4E44-8249-8C9322C6B50F}"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chapter 4, yuc, adil mutlak</a:t>
            </a:r>
            <a:endParaRPr lang="en-US"/>
          </a:p>
        </p:txBody>
      </p:sp>
      <p:sp>
        <p:nvSpPr>
          <p:cNvPr id="6" name="Slide Number Placeholder 5"/>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B4CF2-8090-4117-86A0-680D6EF1A642}"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chapter 4, yuc, adil mutlak</a:t>
            </a:r>
            <a:endParaRPr lang="en-US"/>
          </a:p>
        </p:txBody>
      </p:sp>
      <p:sp>
        <p:nvSpPr>
          <p:cNvPr id="6" name="Slide Number Placeholder 5"/>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2DB9D-E69E-4FFB-BB4D-B2D614DFA000}"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chapter 4, yuc, adil mutlak</a:t>
            </a:r>
            <a:endParaRPr lang="en-US"/>
          </a:p>
        </p:txBody>
      </p:sp>
      <p:sp>
        <p:nvSpPr>
          <p:cNvPr id="6" name="Slide Number Placeholder 5"/>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2"/>
            <a:ext cx="7772400" cy="1362074"/>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722312" y="2906713"/>
            <a:ext cx="7772400" cy="1500187"/>
          </a:xfrm>
        </p:spPr>
        <p:txBody>
          <a:bodyPr anchor="b"/>
          <a:lstStyle>
            <a:lvl1pPr marL="0" indent="0">
              <a:buNone/>
              <a:defRPr sz="2400">
                <a:solidFill>
                  <a:schemeClr val="tx1">
                    <a:tint val="75000"/>
                  </a:schemeClr>
                </a:solidFill>
              </a:defRPr>
            </a:lvl1pPr>
            <a:lvl2pPr marL="536387" indent="0">
              <a:buNone/>
              <a:defRPr sz="2100">
                <a:solidFill>
                  <a:schemeClr val="tx1">
                    <a:tint val="75000"/>
                  </a:schemeClr>
                </a:solidFill>
              </a:defRPr>
            </a:lvl2pPr>
            <a:lvl3pPr marL="1072775" indent="0">
              <a:buNone/>
              <a:defRPr sz="1900">
                <a:solidFill>
                  <a:schemeClr val="tx1">
                    <a:tint val="75000"/>
                  </a:schemeClr>
                </a:solidFill>
              </a:defRPr>
            </a:lvl3pPr>
            <a:lvl4pPr marL="1609162" indent="0">
              <a:buNone/>
              <a:defRPr sz="1700">
                <a:solidFill>
                  <a:schemeClr val="tx1">
                    <a:tint val="75000"/>
                  </a:schemeClr>
                </a:solidFill>
              </a:defRPr>
            </a:lvl4pPr>
            <a:lvl5pPr marL="2145550" indent="0">
              <a:buNone/>
              <a:defRPr sz="1700">
                <a:solidFill>
                  <a:schemeClr val="tx1">
                    <a:tint val="75000"/>
                  </a:schemeClr>
                </a:solidFill>
              </a:defRPr>
            </a:lvl5pPr>
            <a:lvl6pPr marL="2681937" indent="0">
              <a:buNone/>
              <a:defRPr sz="1700">
                <a:solidFill>
                  <a:schemeClr val="tx1">
                    <a:tint val="75000"/>
                  </a:schemeClr>
                </a:solidFill>
              </a:defRPr>
            </a:lvl6pPr>
            <a:lvl7pPr marL="3218325" indent="0">
              <a:buNone/>
              <a:defRPr sz="1700">
                <a:solidFill>
                  <a:schemeClr val="tx1">
                    <a:tint val="75000"/>
                  </a:schemeClr>
                </a:solidFill>
              </a:defRPr>
            </a:lvl7pPr>
            <a:lvl8pPr marL="3754711" indent="0">
              <a:buNone/>
              <a:defRPr sz="1700">
                <a:solidFill>
                  <a:schemeClr val="tx1">
                    <a:tint val="75000"/>
                  </a:schemeClr>
                </a:solidFill>
              </a:defRPr>
            </a:lvl8pPr>
            <a:lvl9pPr marL="429109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D6347-7141-4ED2-B3B5-30C51D4FC989}" type="datetime1">
              <a:rPr lang="en-US" smtClean="0"/>
              <a:pPr/>
              <a:t>8/14/2013</a:t>
            </a:fld>
            <a:endParaRPr lang="en-US"/>
          </a:p>
        </p:txBody>
      </p:sp>
      <p:sp>
        <p:nvSpPr>
          <p:cNvPr id="5" name="Footer Placeholder 4"/>
          <p:cNvSpPr>
            <a:spLocks noGrp="1"/>
          </p:cNvSpPr>
          <p:nvPr>
            <p:ph type="ftr" sz="quarter" idx="11"/>
          </p:nvPr>
        </p:nvSpPr>
        <p:spPr/>
        <p:txBody>
          <a:bodyPr/>
          <a:lstStyle/>
          <a:p>
            <a:r>
              <a:rPr lang="en-US" smtClean="0"/>
              <a:t>phsc001 chapter 4, yuc, adil mutlak</a:t>
            </a:r>
            <a:endParaRPr lang="en-US"/>
          </a:p>
        </p:txBody>
      </p:sp>
      <p:sp>
        <p:nvSpPr>
          <p:cNvPr id="6" name="Slide Number Placeholder 5"/>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274EBB-31E2-4024-A84E-62F423555632}"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chapter 4, yuc, adil mutlak</a:t>
            </a:r>
            <a:endParaRPr lang="en-US"/>
          </a:p>
        </p:txBody>
      </p:sp>
      <p:sp>
        <p:nvSpPr>
          <p:cNvPr id="7" name="Slide Number Placeholder 6"/>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800" b="1"/>
            </a:lvl1pPr>
            <a:lvl2pPr marL="536387" indent="0">
              <a:buNone/>
              <a:defRPr sz="2400" b="1"/>
            </a:lvl2pPr>
            <a:lvl3pPr marL="1072775" indent="0">
              <a:buNone/>
              <a:defRPr sz="2100" b="1"/>
            </a:lvl3pPr>
            <a:lvl4pPr marL="1609162" indent="0">
              <a:buNone/>
              <a:defRPr sz="1900" b="1"/>
            </a:lvl4pPr>
            <a:lvl5pPr marL="2145550" indent="0">
              <a:buNone/>
              <a:defRPr sz="1900" b="1"/>
            </a:lvl5pPr>
            <a:lvl6pPr marL="2681937" indent="0">
              <a:buNone/>
              <a:defRPr sz="1900" b="1"/>
            </a:lvl6pPr>
            <a:lvl7pPr marL="3218325" indent="0">
              <a:buNone/>
              <a:defRPr sz="1900" b="1"/>
            </a:lvl7pPr>
            <a:lvl8pPr marL="3754711" indent="0">
              <a:buNone/>
              <a:defRPr sz="1900" b="1"/>
            </a:lvl8pPr>
            <a:lvl9pPr marL="42910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3"/>
          </a:xfrm>
        </p:spPr>
        <p:txBody>
          <a:bodyPr anchor="b"/>
          <a:lstStyle>
            <a:lvl1pPr marL="0" indent="0">
              <a:buNone/>
              <a:defRPr sz="2800" b="1"/>
            </a:lvl1pPr>
            <a:lvl2pPr marL="536387" indent="0">
              <a:buNone/>
              <a:defRPr sz="2400" b="1"/>
            </a:lvl2pPr>
            <a:lvl3pPr marL="1072775" indent="0">
              <a:buNone/>
              <a:defRPr sz="2100" b="1"/>
            </a:lvl3pPr>
            <a:lvl4pPr marL="1609162" indent="0">
              <a:buNone/>
              <a:defRPr sz="1900" b="1"/>
            </a:lvl4pPr>
            <a:lvl5pPr marL="2145550" indent="0">
              <a:buNone/>
              <a:defRPr sz="1900" b="1"/>
            </a:lvl5pPr>
            <a:lvl6pPr marL="2681937" indent="0">
              <a:buNone/>
              <a:defRPr sz="1900" b="1"/>
            </a:lvl6pPr>
            <a:lvl7pPr marL="3218325" indent="0">
              <a:buNone/>
              <a:defRPr sz="1900" b="1"/>
            </a:lvl7pPr>
            <a:lvl8pPr marL="3754711" indent="0">
              <a:buNone/>
              <a:defRPr sz="1900" b="1"/>
            </a:lvl8pPr>
            <a:lvl9pPr marL="42910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E775ED-FEED-4587-80AD-B4DDEEEA68BD}" type="datetime1">
              <a:rPr lang="en-US" smtClean="0"/>
              <a:pPr/>
              <a:t>8/14/2013</a:t>
            </a:fld>
            <a:endParaRPr lang="en-US"/>
          </a:p>
        </p:txBody>
      </p:sp>
      <p:sp>
        <p:nvSpPr>
          <p:cNvPr id="8" name="Footer Placeholder 7"/>
          <p:cNvSpPr>
            <a:spLocks noGrp="1"/>
          </p:cNvSpPr>
          <p:nvPr>
            <p:ph type="ftr" sz="quarter" idx="11"/>
          </p:nvPr>
        </p:nvSpPr>
        <p:spPr/>
        <p:txBody>
          <a:bodyPr/>
          <a:lstStyle/>
          <a:p>
            <a:r>
              <a:rPr lang="en-US" smtClean="0"/>
              <a:t>phsc001 chapter 4, yuc, adil mutlak</a:t>
            </a:r>
            <a:endParaRPr lang="en-US"/>
          </a:p>
        </p:txBody>
      </p:sp>
      <p:sp>
        <p:nvSpPr>
          <p:cNvPr id="9" name="Slide Number Placeholder 8"/>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4462F-E607-4065-8807-26F0F507A024}" type="datetime1">
              <a:rPr lang="en-US" smtClean="0"/>
              <a:pPr/>
              <a:t>8/14/2013</a:t>
            </a:fld>
            <a:endParaRPr lang="en-US"/>
          </a:p>
        </p:txBody>
      </p:sp>
      <p:sp>
        <p:nvSpPr>
          <p:cNvPr id="4" name="Footer Placeholder 3"/>
          <p:cNvSpPr>
            <a:spLocks noGrp="1"/>
          </p:cNvSpPr>
          <p:nvPr>
            <p:ph type="ftr" sz="quarter" idx="11"/>
          </p:nvPr>
        </p:nvSpPr>
        <p:spPr/>
        <p:txBody>
          <a:bodyPr/>
          <a:lstStyle/>
          <a:p>
            <a:r>
              <a:rPr lang="en-US" smtClean="0"/>
              <a:t>phsc001 chapter 4, yuc, adil mutlak</a:t>
            </a:r>
            <a:endParaRPr lang="en-US"/>
          </a:p>
        </p:txBody>
      </p:sp>
      <p:sp>
        <p:nvSpPr>
          <p:cNvPr id="5" name="Slide Number Placeholder 4"/>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55DE6-6C69-4619-B9ED-0E0B0FCDD9C5}" type="datetime1">
              <a:rPr lang="en-US" smtClean="0"/>
              <a:pPr/>
              <a:t>8/14/2013</a:t>
            </a:fld>
            <a:endParaRPr lang="en-US"/>
          </a:p>
        </p:txBody>
      </p:sp>
      <p:sp>
        <p:nvSpPr>
          <p:cNvPr id="3" name="Footer Placeholder 2"/>
          <p:cNvSpPr>
            <a:spLocks noGrp="1"/>
          </p:cNvSpPr>
          <p:nvPr>
            <p:ph type="ftr" sz="quarter" idx="11"/>
          </p:nvPr>
        </p:nvSpPr>
        <p:spPr/>
        <p:txBody>
          <a:bodyPr/>
          <a:lstStyle/>
          <a:p>
            <a:r>
              <a:rPr lang="en-US" smtClean="0"/>
              <a:t>phsc001 chapter 4, yuc, adil mutlak</a:t>
            </a:r>
            <a:endParaRPr lang="en-US"/>
          </a:p>
        </p:txBody>
      </p:sp>
      <p:sp>
        <p:nvSpPr>
          <p:cNvPr id="4" name="Slide Number Placeholder 3"/>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0" cy="5853113"/>
          </a:xfrm>
        </p:spPr>
        <p:txBody>
          <a:bodyPr/>
          <a:lstStyle>
            <a:lvl1pPr>
              <a:defRPr sz="37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700"/>
            </a:lvl1pPr>
            <a:lvl2pPr marL="536387" indent="0">
              <a:buNone/>
              <a:defRPr sz="1400"/>
            </a:lvl2pPr>
            <a:lvl3pPr marL="1072775" indent="0">
              <a:buNone/>
              <a:defRPr sz="1200"/>
            </a:lvl3pPr>
            <a:lvl4pPr marL="1609162" indent="0">
              <a:buNone/>
              <a:defRPr sz="1100"/>
            </a:lvl4pPr>
            <a:lvl5pPr marL="2145550" indent="0">
              <a:buNone/>
              <a:defRPr sz="1100"/>
            </a:lvl5pPr>
            <a:lvl6pPr marL="2681937" indent="0">
              <a:buNone/>
              <a:defRPr sz="1100"/>
            </a:lvl6pPr>
            <a:lvl7pPr marL="3218325" indent="0">
              <a:buNone/>
              <a:defRPr sz="1100"/>
            </a:lvl7pPr>
            <a:lvl8pPr marL="3754711" indent="0">
              <a:buNone/>
              <a:defRPr sz="1100"/>
            </a:lvl8pPr>
            <a:lvl9pPr marL="429109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8BA14-54CA-4178-B4A6-3132C0685830}"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chapter 4, yuc, adil mutlak</a:t>
            </a:r>
            <a:endParaRPr lang="en-US"/>
          </a:p>
        </p:txBody>
      </p:sp>
      <p:sp>
        <p:nvSpPr>
          <p:cNvPr id="7" name="Slide Number Placeholder 6"/>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700"/>
            </a:lvl1pPr>
            <a:lvl2pPr marL="536387" indent="0">
              <a:buNone/>
              <a:defRPr sz="3300"/>
            </a:lvl2pPr>
            <a:lvl3pPr marL="1072775" indent="0">
              <a:buNone/>
              <a:defRPr sz="2800"/>
            </a:lvl3pPr>
            <a:lvl4pPr marL="1609162" indent="0">
              <a:buNone/>
              <a:defRPr sz="2400"/>
            </a:lvl4pPr>
            <a:lvl5pPr marL="2145550" indent="0">
              <a:buNone/>
              <a:defRPr sz="2400"/>
            </a:lvl5pPr>
            <a:lvl6pPr marL="2681937" indent="0">
              <a:buNone/>
              <a:defRPr sz="2400"/>
            </a:lvl6pPr>
            <a:lvl7pPr marL="3218325" indent="0">
              <a:buNone/>
              <a:defRPr sz="2400"/>
            </a:lvl7pPr>
            <a:lvl8pPr marL="3754711" indent="0">
              <a:buNone/>
              <a:defRPr sz="2400"/>
            </a:lvl8pPr>
            <a:lvl9pPr marL="4291098" indent="0">
              <a:buNone/>
              <a:defRPr sz="2400"/>
            </a:lvl9pPr>
          </a:lstStyle>
          <a:p>
            <a:endParaRPr lang="en-US"/>
          </a:p>
        </p:txBody>
      </p:sp>
      <p:sp>
        <p:nvSpPr>
          <p:cNvPr id="4" name="Text Placeholder 3"/>
          <p:cNvSpPr>
            <a:spLocks noGrp="1"/>
          </p:cNvSpPr>
          <p:nvPr>
            <p:ph type="body" sz="half" idx="2"/>
          </p:nvPr>
        </p:nvSpPr>
        <p:spPr>
          <a:xfrm>
            <a:off x="1792289" y="5367339"/>
            <a:ext cx="5486400" cy="804863"/>
          </a:xfrm>
        </p:spPr>
        <p:txBody>
          <a:bodyPr/>
          <a:lstStyle>
            <a:lvl1pPr marL="0" indent="0">
              <a:buNone/>
              <a:defRPr sz="1700"/>
            </a:lvl1pPr>
            <a:lvl2pPr marL="536387" indent="0">
              <a:buNone/>
              <a:defRPr sz="1400"/>
            </a:lvl2pPr>
            <a:lvl3pPr marL="1072775" indent="0">
              <a:buNone/>
              <a:defRPr sz="1200"/>
            </a:lvl3pPr>
            <a:lvl4pPr marL="1609162" indent="0">
              <a:buNone/>
              <a:defRPr sz="1100"/>
            </a:lvl4pPr>
            <a:lvl5pPr marL="2145550" indent="0">
              <a:buNone/>
              <a:defRPr sz="1100"/>
            </a:lvl5pPr>
            <a:lvl6pPr marL="2681937" indent="0">
              <a:buNone/>
              <a:defRPr sz="1100"/>
            </a:lvl6pPr>
            <a:lvl7pPr marL="3218325" indent="0">
              <a:buNone/>
              <a:defRPr sz="1100"/>
            </a:lvl7pPr>
            <a:lvl8pPr marL="3754711" indent="0">
              <a:buNone/>
              <a:defRPr sz="1100"/>
            </a:lvl8pPr>
            <a:lvl9pPr marL="429109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52299-10AC-45AE-8614-F9771B42A4E4}" type="datetime1">
              <a:rPr lang="en-US" smtClean="0"/>
              <a:pPr/>
              <a:t>8/14/2013</a:t>
            </a:fld>
            <a:endParaRPr lang="en-US"/>
          </a:p>
        </p:txBody>
      </p:sp>
      <p:sp>
        <p:nvSpPr>
          <p:cNvPr id="6" name="Footer Placeholder 5"/>
          <p:cNvSpPr>
            <a:spLocks noGrp="1"/>
          </p:cNvSpPr>
          <p:nvPr>
            <p:ph type="ftr" sz="quarter" idx="11"/>
          </p:nvPr>
        </p:nvSpPr>
        <p:spPr/>
        <p:txBody>
          <a:bodyPr/>
          <a:lstStyle/>
          <a:p>
            <a:r>
              <a:rPr lang="en-US" smtClean="0"/>
              <a:t>phsc001 chapter 4, yuc, adil mutlak</a:t>
            </a:r>
            <a:endParaRPr lang="en-US"/>
          </a:p>
        </p:txBody>
      </p:sp>
      <p:sp>
        <p:nvSpPr>
          <p:cNvPr id="7" name="Slide Number Placeholder 6"/>
          <p:cNvSpPr>
            <a:spLocks noGrp="1"/>
          </p:cNvSpPr>
          <p:nvPr>
            <p:ph type="sldNum" sz="quarter" idx="12"/>
          </p:nvPr>
        </p:nvSpPr>
        <p:spPr/>
        <p:txBody>
          <a:bodyPr/>
          <a:lstStyle/>
          <a:p>
            <a:fld id="{D503F6DE-96C6-4C59-8933-D12929E566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07278" tIns="53638" rIns="107278" bIns="536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2"/>
            <a:ext cx="8229600" cy="4525963"/>
          </a:xfrm>
          <a:prstGeom prst="rect">
            <a:avLst/>
          </a:prstGeom>
        </p:spPr>
        <p:txBody>
          <a:bodyPr vert="horz" lIns="107278" tIns="53638" rIns="107278" bIns="536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6"/>
          </a:xfrm>
          <a:prstGeom prst="rect">
            <a:avLst/>
          </a:prstGeom>
        </p:spPr>
        <p:txBody>
          <a:bodyPr vert="horz" lIns="107278" tIns="53638" rIns="107278" bIns="53638" rtlCol="0" anchor="ctr"/>
          <a:lstStyle>
            <a:lvl1pPr algn="l">
              <a:defRPr sz="1400">
                <a:solidFill>
                  <a:schemeClr val="tx1">
                    <a:tint val="75000"/>
                  </a:schemeClr>
                </a:solidFill>
              </a:defRPr>
            </a:lvl1pPr>
          </a:lstStyle>
          <a:p>
            <a:fld id="{EA5C3D9F-7924-46CE-AAE2-D85FBA670DA5}" type="datetime1">
              <a:rPr lang="en-US" smtClean="0"/>
              <a:pPr/>
              <a:t>8/14/2013</a:t>
            </a:fld>
            <a:endParaRPr lang="en-US"/>
          </a:p>
        </p:txBody>
      </p:sp>
      <p:sp>
        <p:nvSpPr>
          <p:cNvPr id="5" name="Footer Placeholder 4"/>
          <p:cNvSpPr>
            <a:spLocks noGrp="1"/>
          </p:cNvSpPr>
          <p:nvPr>
            <p:ph type="ftr" sz="quarter" idx="3"/>
          </p:nvPr>
        </p:nvSpPr>
        <p:spPr>
          <a:xfrm>
            <a:off x="3124201" y="6356351"/>
            <a:ext cx="2895600" cy="365126"/>
          </a:xfrm>
          <a:prstGeom prst="rect">
            <a:avLst/>
          </a:prstGeom>
        </p:spPr>
        <p:txBody>
          <a:bodyPr vert="horz" lIns="107278" tIns="53638" rIns="107278" bIns="53638" rtlCol="0" anchor="ctr"/>
          <a:lstStyle>
            <a:lvl1pPr algn="ctr">
              <a:defRPr sz="1400">
                <a:solidFill>
                  <a:schemeClr val="tx1">
                    <a:tint val="75000"/>
                  </a:schemeClr>
                </a:solidFill>
              </a:defRPr>
            </a:lvl1pPr>
          </a:lstStyle>
          <a:p>
            <a:r>
              <a:rPr lang="en-US" smtClean="0"/>
              <a:t>phsc001 chapter 4, yuc, adil mutlak</a:t>
            </a:r>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107278" tIns="53638" rIns="107278" bIns="53638" rtlCol="0" anchor="ctr"/>
          <a:lstStyle>
            <a:lvl1pPr algn="r">
              <a:defRPr sz="1400">
                <a:solidFill>
                  <a:schemeClr val="tx1">
                    <a:tint val="75000"/>
                  </a:schemeClr>
                </a:solidFill>
              </a:defRPr>
            </a:lvl1pPr>
          </a:lstStyle>
          <a:p>
            <a:fld id="{D503F6DE-96C6-4C59-8933-D12929E566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72775" rtl="0" eaLnBrk="1" latinLnBrk="0" hangingPunct="1">
        <a:spcBef>
          <a:spcPct val="0"/>
        </a:spcBef>
        <a:buNone/>
        <a:defRPr sz="5100" kern="1200">
          <a:solidFill>
            <a:schemeClr val="tx1"/>
          </a:solidFill>
          <a:latin typeface="+mj-lt"/>
          <a:ea typeface="+mj-ea"/>
          <a:cs typeface="+mj-cs"/>
        </a:defRPr>
      </a:lvl1pPr>
    </p:titleStyle>
    <p:bodyStyle>
      <a:lvl1pPr marL="402291" indent="-402291" algn="l" defTabSz="1072775"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71629" indent="-335242" algn="l" defTabSz="107277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0968" indent="-268193" algn="l" defTabSz="107277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356"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13743"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50130"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486518"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22905"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559293" indent="-268193" algn="l" defTabSz="107277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72775" rtl="0" eaLnBrk="1" latinLnBrk="0" hangingPunct="1">
        <a:defRPr sz="2100" kern="1200">
          <a:solidFill>
            <a:schemeClr val="tx1"/>
          </a:solidFill>
          <a:latin typeface="+mn-lt"/>
          <a:ea typeface="+mn-ea"/>
          <a:cs typeface="+mn-cs"/>
        </a:defRPr>
      </a:lvl1pPr>
      <a:lvl2pPr marL="536387" algn="l" defTabSz="1072775" rtl="0" eaLnBrk="1" latinLnBrk="0" hangingPunct="1">
        <a:defRPr sz="2100" kern="1200">
          <a:solidFill>
            <a:schemeClr val="tx1"/>
          </a:solidFill>
          <a:latin typeface="+mn-lt"/>
          <a:ea typeface="+mn-ea"/>
          <a:cs typeface="+mn-cs"/>
        </a:defRPr>
      </a:lvl2pPr>
      <a:lvl3pPr marL="1072775" algn="l" defTabSz="1072775" rtl="0" eaLnBrk="1" latinLnBrk="0" hangingPunct="1">
        <a:defRPr sz="2100" kern="1200">
          <a:solidFill>
            <a:schemeClr val="tx1"/>
          </a:solidFill>
          <a:latin typeface="+mn-lt"/>
          <a:ea typeface="+mn-ea"/>
          <a:cs typeface="+mn-cs"/>
        </a:defRPr>
      </a:lvl3pPr>
      <a:lvl4pPr marL="1609162" algn="l" defTabSz="1072775" rtl="0" eaLnBrk="1" latinLnBrk="0" hangingPunct="1">
        <a:defRPr sz="2100" kern="1200">
          <a:solidFill>
            <a:schemeClr val="tx1"/>
          </a:solidFill>
          <a:latin typeface="+mn-lt"/>
          <a:ea typeface="+mn-ea"/>
          <a:cs typeface="+mn-cs"/>
        </a:defRPr>
      </a:lvl4pPr>
      <a:lvl5pPr marL="2145550" algn="l" defTabSz="1072775" rtl="0" eaLnBrk="1" latinLnBrk="0" hangingPunct="1">
        <a:defRPr sz="2100" kern="1200">
          <a:solidFill>
            <a:schemeClr val="tx1"/>
          </a:solidFill>
          <a:latin typeface="+mn-lt"/>
          <a:ea typeface="+mn-ea"/>
          <a:cs typeface="+mn-cs"/>
        </a:defRPr>
      </a:lvl5pPr>
      <a:lvl6pPr marL="2681937" algn="l" defTabSz="1072775" rtl="0" eaLnBrk="1" latinLnBrk="0" hangingPunct="1">
        <a:defRPr sz="2100" kern="1200">
          <a:solidFill>
            <a:schemeClr val="tx1"/>
          </a:solidFill>
          <a:latin typeface="+mn-lt"/>
          <a:ea typeface="+mn-ea"/>
          <a:cs typeface="+mn-cs"/>
        </a:defRPr>
      </a:lvl6pPr>
      <a:lvl7pPr marL="3218325" algn="l" defTabSz="1072775" rtl="0" eaLnBrk="1" latinLnBrk="0" hangingPunct="1">
        <a:defRPr sz="2100" kern="1200">
          <a:solidFill>
            <a:schemeClr val="tx1"/>
          </a:solidFill>
          <a:latin typeface="+mn-lt"/>
          <a:ea typeface="+mn-ea"/>
          <a:cs typeface="+mn-cs"/>
        </a:defRPr>
      </a:lvl7pPr>
      <a:lvl8pPr marL="3754711" algn="l" defTabSz="1072775" rtl="0" eaLnBrk="1" latinLnBrk="0" hangingPunct="1">
        <a:defRPr sz="2100" kern="1200">
          <a:solidFill>
            <a:schemeClr val="tx1"/>
          </a:solidFill>
          <a:latin typeface="+mn-lt"/>
          <a:ea typeface="+mn-ea"/>
          <a:cs typeface="+mn-cs"/>
        </a:defRPr>
      </a:lvl8pPr>
      <a:lvl9pPr marL="4291098" algn="l" defTabSz="107277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905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100" b="1" spc="58"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Impulse and Momentum</a:t>
            </a:r>
            <a:endParaRPr lang="en-US" sz="7100" b="1" spc="5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477108" y="914400"/>
            <a:ext cx="5820508" cy="1447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7100" b="1" cap="all" dirty="0" smtClean="0">
                <a:ln w="0"/>
                <a:solidFill>
                  <a:schemeClr val="tx2">
                    <a:lumMod val="75000"/>
                  </a:schemeClr>
                </a:solidFill>
                <a:effectLst>
                  <a:reflection blurRad="12700" stA="50000" endPos="50000" dist="5000" dir="5400000" sy="-100000" rotWithShape="0"/>
                </a:effectLst>
                <a:latin typeface="Times New Roman" pitchFamily="18" charset="0"/>
                <a:cs typeface="Times New Roman" pitchFamily="18" charset="0"/>
              </a:rPr>
              <a:t>Chapter 4</a:t>
            </a:r>
            <a:endParaRPr lang="en-US" sz="7100" b="1" cap="all" dirty="0">
              <a:ln w="0"/>
              <a:solidFill>
                <a:schemeClr val="tx2">
                  <a:lumMod val="75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503F6DE-96C6-4C59-8933-D12929E566F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944563"/>
          </a:xfrm>
        </p:spPr>
        <p:txBody>
          <a:bodyPr>
            <a:normAutofit fontScale="90000"/>
          </a:bodyPr>
          <a:lstStyle/>
          <a:p>
            <a:r>
              <a:rPr lang="en-US" sz="5700" b="1" dirty="0" smtClean="0">
                <a:solidFill>
                  <a:srgbClr val="C00000"/>
                </a:solidFill>
                <a:latin typeface="Times New Roman" pitchFamily="18" charset="0"/>
                <a:cs typeface="Times New Roman" pitchFamily="18" charset="0"/>
              </a:rPr>
              <a:t>Example</a:t>
            </a:r>
            <a:r>
              <a:rPr lang="en-US" sz="5700" b="1" dirty="0" smtClean="0">
                <a:latin typeface="Times New Roman" pitchFamily="18" charset="0"/>
                <a:cs typeface="Times New Roman" pitchFamily="18" charset="0"/>
              </a:rPr>
              <a:t> </a:t>
            </a:r>
            <a:endParaRPr lang="en-US" sz="57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2"/>
            <a:ext cx="8458200" cy="4906962"/>
          </a:xfrm>
        </p:spPr>
        <p:txBody>
          <a:bodyPr>
            <a:normAutofit/>
          </a:bodyPr>
          <a:lstStyle/>
          <a:p>
            <a:r>
              <a:rPr lang="en-US" sz="3300" dirty="0">
                <a:latin typeface="Times New Roman" pitchFamily="18" charset="0"/>
                <a:cs typeface="Times New Roman" pitchFamily="18" charset="0"/>
              </a:rPr>
              <a:t>An average force of 300 N acts for a time of 0.05 s on a golf ball. What is the magnitude of the impulse acting on the ball?</a:t>
            </a:r>
          </a:p>
          <a:p>
            <a:endParaRPr lang="en-US" sz="33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10</a:t>
            </a:fld>
            <a:endParaRPr lang="en-US" dirty="0"/>
          </a:p>
        </p:txBody>
      </p:sp>
      <p:graphicFrame>
        <p:nvGraphicFramePr>
          <p:cNvPr id="17409" name="Object 1"/>
          <p:cNvGraphicFramePr>
            <a:graphicFrameLocks noChangeAspect="1"/>
          </p:cNvGraphicFramePr>
          <p:nvPr/>
        </p:nvGraphicFramePr>
        <p:xfrm>
          <a:off x="2133602" y="4572000"/>
          <a:ext cx="3445566" cy="762000"/>
        </p:xfrm>
        <a:graphic>
          <a:graphicData uri="http://schemas.openxmlformats.org/presentationml/2006/ole">
            <p:oleObj spid="_x0000_s17418" name="Equation" r:id="rId3" imgW="1981200" imgH="431800" progId="Equation.3">
              <p:embed/>
            </p:oleObj>
          </a:graphicData>
        </a:graphic>
      </p:graphicFrame>
      <p:sp>
        <p:nvSpPr>
          <p:cNvPr id="17411" name="Rectangle 3"/>
          <p:cNvSpPr>
            <a:spLocks noChangeArrowheads="1"/>
          </p:cNvSpPr>
          <p:nvPr/>
        </p:nvSpPr>
        <p:spPr bwMode="auto">
          <a:xfrm>
            <a:off x="1125415" y="2667000"/>
            <a:ext cx="4419600" cy="1308652"/>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900" dirty="0" smtClean="0">
                <a:solidFill>
                  <a:srgbClr val="008000"/>
                </a:solidFill>
                <a:latin typeface="Verdana" pitchFamily="34" charset="0"/>
                <a:ea typeface="Calibri" pitchFamily="34" charset="0"/>
                <a:cs typeface="Arial" pitchFamily="34" charset="0"/>
              </a:rPr>
              <a:t>Solution</a:t>
            </a:r>
          </a:p>
          <a:p>
            <a:pPr fontAlgn="base">
              <a:spcBef>
                <a:spcPct val="0"/>
              </a:spcBef>
              <a:spcAft>
                <a:spcPct val="0"/>
              </a:spcAft>
            </a:pPr>
            <a:endParaRPr lang="en-US" sz="1900" dirty="0" smtClean="0">
              <a:solidFill>
                <a:srgbClr val="008000"/>
              </a:solidFill>
              <a:latin typeface="Verdana" pitchFamily="34" charset="0"/>
              <a:cs typeface="Arial" pitchFamily="34" charset="0"/>
            </a:endParaRPr>
          </a:p>
          <a:p>
            <a:pPr eaLnBrk="0" fontAlgn="base" hangingPunct="0">
              <a:spcBef>
                <a:spcPct val="0"/>
              </a:spcBef>
              <a:spcAft>
                <a:spcPct val="0"/>
              </a:spcAft>
            </a:pPr>
            <a:r>
              <a:rPr lang="en-US" sz="1900" dirty="0" smtClean="0">
                <a:latin typeface="Verdana" pitchFamily="34" charset="0"/>
                <a:ea typeface="Calibri" pitchFamily="34" charset="0"/>
                <a:cs typeface="Arial" pitchFamily="34" charset="0"/>
              </a:rPr>
              <a:t>Given data: </a:t>
            </a:r>
            <a:endParaRPr lang="en-US" sz="1900" dirty="0" smtClean="0">
              <a:latin typeface="Verdana"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17412" name="Rectangle 4"/>
          <p:cNvSpPr>
            <a:spLocks noChangeArrowheads="1"/>
          </p:cNvSpPr>
          <p:nvPr/>
        </p:nvSpPr>
        <p:spPr bwMode="auto">
          <a:xfrm>
            <a:off x="1" y="679608"/>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17414" name="Rectangle 6"/>
          <p:cNvSpPr>
            <a:spLocks noChangeArrowheads="1"/>
          </p:cNvSpPr>
          <p:nvPr/>
        </p:nvSpPr>
        <p:spPr bwMode="auto">
          <a:xfrm>
            <a:off x="1" y="-215744"/>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endParaRPr lang="en-US"/>
          </a:p>
        </p:txBody>
      </p:sp>
      <p:graphicFrame>
        <p:nvGraphicFramePr>
          <p:cNvPr id="17413" name="Object 5"/>
          <p:cNvGraphicFramePr>
            <a:graphicFrameLocks noChangeAspect="1"/>
          </p:cNvGraphicFramePr>
          <p:nvPr/>
        </p:nvGraphicFramePr>
        <p:xfrm>
          <a:off x="1219200" y="3581400"/>
          <a:ext cx="1828800" cy="685800"/>
        </p:xfrm>
        <a:graphic>
          <a:graphicData uri="http://schemas.openxmlformats.org/presentationml/2006/ole">
            <p:oleObj spid="_x0000_s17419" name="Equation" r:id="rId4" imgW="1104900" imgH="4318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9958"/>
            <a:ext cx="8229600" cy="86836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rPr>
              <a:t>Example</a:t>
            </a:r>
            <a:endParaRPr lang="en-US" sz="5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ndParaRPr>
          </a:p>
        </p:txBody>
      </p:sp>
      <p:sp>
        <p:nvSpPr>
          <p:cNvPr id="3" name="Content Placeholder 2"/>
          <p:cNvSpPr>
            <a:spLocks noGrp="1"/>
          </p:cNvSpPr>
          <p:nvPr>
            <p:ph idx="1"/>
          </p:nvPr>
        </p:nvSpPr>
        <p:spPr>
          <a:xfrm>
            <a:off x="228601" y="895351"/>
            <a:ext cx="8686800" cy="5230814"/>
          </a:xfrm>
        </p:spPr>
        <p:txBody>
          <a:bodyPr>
            <a:normAutofit/>
          </a:bodyPr>
          <a:lstStyle/>
          <a:p>
            <a:r>
              <a:rPr lang="en-US" sz="2800" dirty="0">
                <a:latin typeface="Times New Roman" pitchFamily="18" charset="0"/>
                <a:cs typeface="Times New Roman" pitchFamily="18" charset="0"/>
              </a:rPr>
              <a:t>A bowling ball of mass 5kg travels at 2m/s and a tennis ball with mass of 150g. Can both balls have the same momentum? If yes at what speed must the tennis ball travel to have same momentum?</a:t>
            </a:r>
          </a:p>
          <a:p>
            <a:pPr>
              <a:buNone/>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11</a:t>
            </a:fld>
            <a:endParaRPr lang="en-US" dirty="0"/>
          </a:p>
        </p:txBody>
      </p:sp>
      <p:sp>
        <p:nvSpPr>
          <p:cNvPr id="19458" name="AutoShape 2"/>
          <p:cNvSpPr>
            <a:spLocks noChangeArrowheads="1"/>
          </p:cNvSpPr>
          <p:nvPr/>
        </p:nvSpPr>
        <p:spPr bwMode="auto">
          <a:xfrm>
            <a:off x="7086602" y="2895600"/>
            <a:ext cx="665163" cy="685800"/>
          </a:xfrm>
          <a:prstGeom prst="flowChartConnector">
            <a:avLst/>
          </a:prstGeom>
          <a:solidFill>
            <a:srgbClr val="0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19459" name="AutoShape 3"/>
          <p:cNvSpPr>
            <a:spLocks noChangeArrowheads="1"/>
          </p:cNvSpPr>
          <p:nvPr/>
        </p:nvSpPr>
        <p:spPr bwMode="auto">
          <a:xfrm>
            <a:off x="5257800" y="3352800"/>
            <a:ext cx="228600" cy="228600"/>
          </a:xfrm>
          <a:prstGeom prst="flowChartConnector">
            <a:avLst/>
          </a:prstGeom>
          <a:solidFill>
            <a:srgbClr val="FFFF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cxnSp>
        <p:nvCxnSpPr>
          <p:cNvPr id="9" name="Straight Connector 8"/>
          <p:cNvCxnSpPr/>
          <p:nvPr/>
        </p:nvCxnSpPr>
        <p:spPr>
          <a:xfrm>
            <a:off x="5105400" y="3581400"/>
            <a:ext cx="3200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460" name="AutoShape 4"/>
          <p:cNvSpPr>
            <a:spLocks noChangeArrowheads="1"/>
          </p:cNvSpPr>
          <p:nvPr/>
        </p:nvSpPr>
        <p:spPr bwMode="auto">
          <a:xfrm>
            <a:off x="7467602" y="3200402"/>
            <a:ext cx="903287" cy="98425"/>
          </a:xfrm>
          <a:prstGeom prst="rightArrow">
            <a:avLst>
              <a:gd name="adj1" fmla="val 50000"/>
              <a:gd name="adj2" fmla="val 229435"/>
            </a:avLst>
          </a:prstGeom>
          <a:solidFill>
            <a:srgbClr val="C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11" name="Rectangle 10"/>
          <p:cNvSpPr/>
          <p:nvPr/>
        </p:nvSpPr>
        <p:spPr>
          <a:xfrm>
            <a:off x="7848602" y="2819401"/>
            <a:ext cx="1142354" cy="431489"/>
          </a:xfrm>
          <a:prstGeom prst="rect">
            <a:avLst/>
          </a:prstGeom>
        </p:spPr>
        <p:txBody>
          <a:bodyPr wrap="none" lIns="107278" tIns="53638" rIns="107278" bIns="53638">
            <a:spAutoFit/>
          </a:bodyPr>
          <a:lstStyle/>
          <a:p>
            <a:r>
              <a:rPr lang="en-US" b="1" i="1" dirty="0"/>
              <a:t>V</a:t>
            </a:r>
            <a:r>
              <a:rPr lang="en-US" b="1" dirty="0"/>
              <a:t> =2m/s</a:t>
            </a:r>
            <a:endParaRPr lang="en-US" dirty="0"/>
          </a:p>
        </p:txBody>
      </p:sp>
      <p:sp>
        <p:nvSpPr>
          <p:cNvPr id="12" name="Rectangle 11"/>
          <p:cNvSpPr/>
          <p:nvPr/>
        </p:nvSpPr>
        <p:spPr>
          <a:xfrm>
            <a:off x="5181602" y="3657601"/>
            <a:ext cx="3453115" cy="431489"/>
          </a:xfrm>
          <a:prstGeom prst="rect">
            <a:avLst/>
          </a:prstGeom>
        </p:spPr>
        <p:txBody>
          <a:bodyPr wrap="none" lIns="107278" tIns="53638" rIns="107278" bIns="53638">
            <a:spAutoFit/>
          </a:bodyPr>
          <a:lstStyle/>
          <a:p>
            <a:r>
              <a:rPr lang="en-US" b="1" i="1" dirty="0"/>
              <a:t>m </a:t>
            </a:r>
            <a:r>
              <a:rPr lang="en-US" b="1" dirty="0"/>
              <a:t>= 150g                     </a:t>
            </a:r>
            <a:r>
              <a:rPr lang="en-US" b="1" i="1" dirty="0"/>
              <a:t>M = </a:t>
            </a:r>
            <a:r>
              <a:rPr lang="en-US" b="1" dirty="0"/>
              <a:t>5kg </a:t>
            </a:r>
            <a:endParaRPr lang="en-US" dirty="0"/>
          </a:p>
        </p:txBody>
      </p:sp>
      <p:graphicFrame>
        <p:nvGraphicFramePr>
          <p:cNvPr id="19462" name="Object 6"/>
          <p:cNvGraphicFramePr>
            <a:graphicFrameLocks noChangeAspect="1"/>
          </p:cNvGraphicFramePr>
          <p:nvPr>
            <p:extLst>
              <p:ext uri="{D42A27DB-BD31-4B8C-83A1-F6EECF244321}">
                <p14:modId xmlns:p14="http://schemas.microsoft.com/office/powerpoint/2010/main" xmlns="" val="1004928259"/>
              </p:ext>
            </p:extLst>
          </p:nvPr>
        </p:nvGraphicFramePr>
        <p:xfrm>
          <a:off x="152403" y="3842268"/>
          <a:ext cx="4658827" cy="773668"/>
        </p:xfrm>
        <a:graphic>
          <a:graphicData uri="http://schemas.openxmlformats.org/presentationml/2006/ole">
            <p:oleObj spid="_x0000_s19467" name="Equation" r:id="rId3" imgW="2628900" imgH="431800" progId="Equation.3">
              <p:embed/>
            </p:oleObj>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xmlns="" val="1589730742"/>
              </p:ext>
            </p:extLst>
          </p:nvPr>
        </p:nvGraphicFramePr>
        <p:xfrm>
          <a:off x="376382" y="5029200"/>
          <a:ext cx="4017818" cy="1143000"/>
        </p:xfrm>
        <a:graphic>
          <a:graphicData uri="http://schemas.openxmlformats.org/presentationml/2006/ole">
            <p:oleObj spid="_x0000_s19468" name="Equation" r:id="rId4" imgW="2209800" imgH="635000" progId="Equation.3">
              <p:embed/>
            </p:oleObj>
          </a:graphicData>
        </a:graphic>
      </p:graphicFrame>
      <p:sp>
        <p:nvSpPr>
          <p:cNvPr id="19463" name="Rectangle 7"/>
          <p:cNvSpPr>
            <a:spLocks noChangeArrowheads="1"/>
          </p:cNvSpPr>
          <p:nvPr/>
        </p:nvSpPr>
        <p:spPr bwMode="auto">
          <a:xfrm>
            <a:off x="0" y="3192034"/>
            <a:ext cx="4343400" cy="631544"/>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300" dirty="0" smtClean="0">
                <a:latin typeface="Times" pitchFamily="18" charset="0"/>
                <a:ea typeface="Calibri" pitchFamily="34" charset="0"/>
                <a:cs typeface="Arial" pitchFamily="34" charset="0"/>
              </a:rPr>
              <a:t>   </a:t>
            </a:r>
            <a:r>
              <a:rPr lang="en-US" sz="1700" dirty="0" smtClean="0">
                <a:latin typeface="Verdana" pitchFamily="34" charset="0"/>
                <a:ea typeface="Calibri" pitchFamily="34" charset="0"/>
                <a:cs typeface="Arial" pitchFamily="34" charset="0"/>
              </a:rPr>
              <a:t>Given data: </a:t>
            </a:r>
            <a:endParaRPr lang="en-US" sz="1700" dirty="0" smtClean="0">
              <a:latin typeface="Verdana" pitchFamily="34" charset="0"/>
              <a:cs typeface="Arial" pitchFamily="34" charset="0"/>
            </a:endParaRPr>
          </a:p>
          <a:p>
            <a:pPr eaLnBrk="0" fontAlgn="base" hangingPunct="0">
              <a:spcBef>
                <a:spcPct val="0"/>
              </a:spcBef>
              <a:spcAft>
                <a:spcPct val="0"/>
              </a:spcAft>
            </a:pPr>
            <a:endParaRPr lang="en-US" sz="1700" dirty="0" smtClean="0">
              <a:latin typeface="Verdana" pitchFamily="34" charset="0"/>
              <a:cs typeface="Arial" pitchFamily="34" charset="0"/>
            </a:endParaRPr>
          </a:p>
        </p:txBody>
      </p:sp>
      <p:sp>
        <p:nvSpPr>
          <p:cNvPr id="19464" name="Rectangle 8"/>
          <p:cNvSpPr>
            <a:spLocks noChangeArrowheads="1"/>
          </p:cNvSpPr>
          <p:nvPr/>
        </p:nvSpPr>
        <p:spPr bwMode="auto">
          <a:xfrm>
            <a:off x="1" y="679608"/>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19465" name="Rectangle 9"/>
          <p:cNvSpPr>
            <a:spLocks noChangeArrowheads="1"/>
          </p:cNvSpPr>
          <p:nvPr/>
        </p:nvSpPr>
        <p:spPr bwMode="auto">
          <a:xfrm>
            <a:off x="1" y="1308257"/>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
        <p:nvSpPr>
          <p:cNvPr id="18" name="TextBox 17"/>
          <p:cNvSpPr txBox="1"/>
          <p:nvPr/>
        </p:nvSpPr>
        <p:spPr>
          <a:xfrm>
            <a:off x="381000" y="2481593"/>
            <a:ext cx="3124200" cy="616155"/>
          </a:xfrm>
          <a:prstGeom prst="rect">
            <a:avLst/>
          </a:prstGeom>
          <a:noFill/>
        </p:spPr>
        <p:txBody>
          <a:bodyPr wrap="square" lIns="107278" tIns="53638" rIns="107278" bIns="53638" rtlCol="0">
            <a:spAutoFit/>
          </a:bodyPr>
          <a:lstStyle/>
          <a:p>
            <a:r>
              <a:rPr lang="en-US" sz="3300" dirty="0" smtClean="0">
                <a:solidFill>
                  <a:srgbClr val="008000"/>
                </a:solidFill>
              </a:rPr>
              <a:t>solution</a:t>
            </a:r>
            <a:endParaRPr lang="en-US" sz="3300" dirty="0">
              <a:solidFill>
                <a:srgbClr val="008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1" y="9896"/>
            <a:ext cx="8229600" cy="762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rPr>
              <a:t>Example</a:t>
            </a:r>
            <a:endParaRPr lang="en-US" sz="4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dana" pitchFamily="34" charset="0"/>
            </a:endParaRPr>
          </a:p>
        </p:txBody>
      </p:sp>
      <p:sp>
        <p:nvSpPr>
          <p:cNvPr id="3" name="Content Placeholder 2"/>
          <p:cNvSpPr>
            <a:spLocks noGrp="1"/>
          </p:cNvSpPr>
          <p:nvPr>
            <p:ph sz="half" idx="1"/>
          </p:nvPr>
        </p:nvSpPr>
        <p:spPr>
          <a:xfrm>
            <a:off x="-114300" y="762000"/>
            <a:ext cx="9372600" cy="2286000"/>
          </a:xfrm>
        </p:spPr>
        <p:txBody>
          <a:bodyPr>
            <a:normAutofit fontScale="85000" lnSpcReduction="10000"/>
          </a:bodyPr>
          <a:lstStyle/>
          <a:p>
            <a:r>
              <a:rPr lang="en-US" sz="2800" dirty="0">
                <a:latin typeface="Times New Roman" pitchFamily="18" charset="0"/>
                <a:cs typeface="Times New Roman" pitchFamily="18" charset="0"/>
              </a:rPr>
              <a:t>A baseball of mass 0.15 kg has an initial velocity 0f -20 m/s (moving to the left) as it approaches a bat. It is hit straight back to the right and leaves the bat with a final velocity of +40 m/s. (a) Determine the impulse applied to the ball by the bat. (b) Assume that the time of contact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 find the average force exerted on the ball by the bat. (c) How much is the impulse exerted by the ball on the bat?</a:t>
            </a:r>
          </a:p>
          <a:p>
            <a:pPr>
              <a:buNone/>
            </a:pPr>
            <a:endParaRPr lang="en-US" sz="1900" dirty="0">
              <a:latin typeface="Verdana" pitchFamily="34" charset="0"/>
            </a:endParaRPr>
          </a:p>
          <a:p>
            <a:endParaRPr lang="en-US" sz="2400" dirty="0">
              <a:latin typeface="Verdana" pitchFamily="34" charset="0"/>
            </a:endParaRPr>
          </a:p>
        </p:txBody>
      </p:sp>
      <p:sp>
        <p:nvSpPr>
          <p:cNvPr id="5" name="Slide Number Placeholder 4"/>
          <p:cNvSpPr>
            <a:spLocks noGrp="1"/>
          </p:cNvSpPr>
          <p:nvPr>
            <p:ph type="sldNum" sz="quarter" idx="12"/>
          </p:nvPr>
        </p:nvSpPr>
        <p:spPr>
          <a:xfrm>
            <a:off x="6477000" y="6492876"/>
            <a:ext cx="2133600" cy="365126"/>
          </a:xfrm>
        </p:spPr>
        <p:txBody>
          <a:bodyPr/>
          <a:lstStyle/>
          <a:p>
            <a:fld id="{D503F6DE-96C6-4C59-8933-D12929E566F7}" type="slidenum">
              <a:rPr lang="en-US" smtClean="0"/>
              <a:pPr/>
              <a:t>12</a:t>
            </a:fld>
            <a:endParaRPr lang="en-US"/>
          </a:p>
        </p:txBody>
      </p:sp>
      <p:pic>
        <p:nvPicPr>
          <p:cNvPr id="6" name="Picture 5" descr="C:\Users\MC\Desktop\09_07.jpg"/>
          <p:cNvPicPr/>
          <p:nvPr/>
        </p:nvPicPr>
        <p:blipFill>
          <a:blip r:embed="rId3" cstate="print">
            <a:lum bright="-10000"/>
          </a:blip>
          <a:srcRect t="5792" r="5172" b="8772"/>
          <a:stretch>
            <a:fillRect/>
          </a:stretch>
        </p:blipFill>
        <p:spPr bwMode="auto">
          <a:xfrm>
            <a:off x="1905001" y="3352800"/>
            <a:ext cx="5562600" cy="3276600"/>
          </a:xfrm>
          <a:prstGeom prst="rect">
            <a:avLst/>
          </a:prstGeom>
          <a:noFill/>
          <a:ln w="9525">
            <a:noFill/>
            <a:miter lim="800000"/>
            <a:headEnd/>
            <a:tailEnd/>
          </a:ln>
        </p:spPr>
      </p:pic>
      <p:sp>
        <p:nvSpPr>
          <p:cNvPr id="22535" name="Rectangle 7"/>
          <p:cNvSpPr>
            <a:spLocks noChangeArrowheads="1"/>
          </p:cNvSpPr>
          <p:nvPr/>
        </p:nvSpPr>
        <p:spPr bwMode="auto">
          <a:xfrm>
            <a:off x="1" y="-215744"/>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endParaRPr lang="en-US"/>
          </a:p>
        </p:txBody>
      </p:sp>
      <p:graphicFrame>
        <p:nvGraphicFramePr>
          <p:cNvPr id="22534" name="Object 6"/>
          <p:cNvGraphicFramePr>
            <a:graphicFrameLocks noChangeAspect="1"/>
          </p:cNvGraphicFramePr>
          <p:nvPr>
            <p:extLst>
              <p:ext uri="{D42A27DB-BD31-4B8C-83A1-F6EECF244321}">
                <p14:modId xmlns:p14="http://schemas.microsoft.com/office/powerpoint/2010/main" xmlns="" val="794887428"/>
              </p:ext>
            </p:extLst>
          </p:nvPr>
        </p:nvGraphicFramePr>
        <p:xfrm>
          <a:off x="1524000" y="2362200"/>
          <a:ext cx="990600" cy="253410"/>
        </p:xfrm>
        <a:graphic>
          <a:graphicData uri="http://schemas.openxmlformats.org/presentationml/2006/ole">
            <p:oleObj spid="_x0000_s22537" name="Equation" r:id="rId4" imgW="812447" imgH="203112"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03F6DE-96C6-4C59-8933-D12929E566F7}" type="slidenum">
              <a:rPr lang="en-US" smtClean="0"/>
              <a:pPr/>
              <a:t>13</a:t>
            </a:fld>
            <a:endParaRPr lang="en-US"/>
          </a:p>
        </p:txBody>
      </p:sp>
      <p:graphicFrame>
        <p:nvGraphicFramePr>
          <p:cNvPr id="23554" name="Object 2"/>
          <p:cNvGraphicFramePr>
            <a:graphicFrameLocks noChangeAspect="1"/>
          </p:cNvGraphicFramePr>
          <p:nvPr/>
        </p:nvGraphicFramePr>
        <p:xfrm>
          <a:off x="152400" y="1752600"/>
          <a:ext cx="8778240" cy="457200"/>
        </p:xfrm>
        <a:graphic>
          <a:graphicData uri="http://schemas.openxmlformats.org/presentationml/2006/ole">
            <p:oleObj spid="_x0000_s23559" name="Equation" r:id="rId3" imgW="4140200" imgH="241300" progId="Equation.3">
              <p:embed/>
            </p:oleObj>
          </a:graphicData>
        </a:graphic>
      </p:graphicFrame>
      <p:graphicFrame>
        <p:nvGraphicFramePr>
          <p:cNvPr id="23553" name="Object 1"/>
          <p:cNvGraphicFramePr>
            <a:graphicFrameLocks noChangeAspect="1"/>
          </p:cNvGraphicFramePr>
          <p:nvPr/>
        </p:nvGraphicFramePr>
        <p:xfrm>
          <a:off x="1295401" y="3124200"/>
          <a:ext cx="4476751" cy="1143000"/>
        </p:xfrm>
        <a:graphic>
          <a:graphicData uri="http://schemas.openxmlformats.org/presentationml/2006/ole">
            <p:oleObj spid="_x0000_s23560" name="Equation" r:id="rId4" imgW="1955800" imgH="660400" progId="Equation.3">
              <p:embed/>
            </p:oleObj>
          </a:graphicData>
        </a:graphic>
      </p:graphicFrame>
      <p:sp>
        <p:nvSpPr>
          <p:cNvPr id="23555" name="Rectangle 3"/>
          <p:cNvSpPr>
            <a:spLocks noChangeArrowheads="1"/>
          </p:cNvSpPr>
          <p:nvPr/>
        </p:nvSpPr>
        <p:spPr bwMode="auto">
          <a:xfrm>
            <a:off x="304801" y="804891"/>
            <a:ext cx="5257800" cy="1047042"/>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700" b="1" dirty="0" smtClean="0">
                <a:latin typeface="Verdana" pitchFamily="34" charset="0"/>
                <a:ea typeface="Calibri" pitchFamily="34" charset="0"/>
                <a:cs typeface="Arial" pitchFamily="34" charset="0"/>
              </a:rPr>
              <a:t>(</a:t>
            </a:r>
            <a:r>
              <a:rPr kumimoji="0" lang="en-US" b="1" i="0" u="none" strike="noStrike" cap="none" normalizeH="0" baseline="0" dirty="0" smtClean="0">
                <a:ln>
                  <a:noFill/>
                </a:ln>
                <a:solidFill>
                  <a:schemeClr val="tx1"/>
                </a:solidFill>
                <a:effectLst/>
                <a:latin typeface="Verdana" pitchFamily="34" charset="0"/>
                <a:ea typeface="Calibri" pitchFamily="34" charset="0"/>
                <a:cs typeface="Arial" pitchFamily="34" charset="0"/>
              </a:rPr>
              <a:t>1) </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Apply the impulse-momentum theorem</a:t>
            </a:r>
            <a:endParaRPr lang="en-US" sz="1700" dirty="0" smtClean="0">
              <a:latin typeface="Verdana" pitchFamily="34" charset="0"/>
              <a:cs typeface="Arial" pitchFamily="34" charset="0"/>
            </a:endParaRPr>
          </a:p>
          <a:p>
            <a:pPr eaLnBrk="0" fontAlgn="base" hangingPunct="0">
              <a:spcBef>
                <a:spcPct val="0"/>
              </a:spcBef>
              <a:spcAft>
                <a:spcPct val="0"/>
              </a:spcAft>
            </a:pPr>
            <a:endParaRPr lang="en-US" sz="1700" dirty="0" smtClean="0">
              <a:latin typeface="Verdana" pitchFamily="34" charset="0"/>
              <a:cs typeface="Arial" pitchFamily="34" charset="0"/>
            </a:endParaRPr>
          </a:p>
        </p:txBody>
      </p:sp>
      <p:sp>
        <p:nvSpPr>
          <p:cNvPr id="23556" name="Rectangle 4"/>
          <p:cNvSpPr>
            <a:spLocks noChangeArrowheads="1"/>
          </p:cNvSpPr>
          <p:nvPr/>
        </p:nvSpPr>
        <p:spPr bwMode="auto">
          <a:xfrm>
            <a:off x="304800" y="2505863"/>
            <a:ext cx="6172200" cy="693099"/>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dirty="0" smtClean="0">
                <a:latin typeface="Verdana" pitchFamily="34" charset="0"/>
                <a:ea typeface="Calibri" pitchFamily="34" charset="0"/>
                <a:cs typeface="Arial" pitchFamily="34" charset="0"/>
              </a:rPr>
              <a:t>(2) Apply the equation that defines impuls</a:t>
            </a:r>
            <a:r>
              <a:rPr lang="en-US" sz="1700" b="1" dirty="0" smtClean="0">
                <a:latin typeface="Verdana" pitchFamily="34" charset="0"/>
                <a:ea typeface="Calibri" pitchFamily="34" charset="0"/>
                <a:cs typeface="Arial" pitchFamily="34" charset="0"/>
              </a:rPr>
              <a:t>e</a:t>
            </a:r>
          </a:p>
          <a:p>
            <a:pPr eaLnBrk="0" fontAlgn="base" hangingPunct="0">
              <a:spcBef>
                <a:spcPct val="0"/>
              </a:spcBef>
              <a:spcAft>
                <a:spcPct val="0"/>
              </a:spcAft>
              <a:buFontTx/>
              <a:buNone/>
            </a:pPr>
            <a:r>
              <a:rPr lang="en-US" sz="1700" b="1" dirty="0" smtClean="0">
                <a:latin typeface="Verdana" pitchFamily="34" charset="0"/>
                <a:ea typeface="Calibri" pitchFamily="34" charset="0"/>
                <a:cs typeface="Arial" pitchFamily="34" charset="0"/>
              </a:rPr>
              <a:t>               </a:t>
            </a:r>
          </a:p>
        </p:txBody>
      </p:sp>
      <p:sp>
        <p:nvSpPr>
          <p:cNvPr id="23557" name="Rectangle 5"/>
          <p:cNvSpPr>
            <a:spLocks noChangeArrowheads="1"/>
          </p:cNvSpPr>
          <p:nvPr/>
        </p:nvSpPr>
        <p:spPr bwMode="auto">
          <a:xfrm>
            <a:off x="0" y="4243326"/>
            <a:ext cx="8991600" cy="1724151"/>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kumimoji="0" lang="en-US" b="1" i="0" u="none" strike="noStrike" cap="none" normalizeH="0" baseline="0" dirty="0" smtClean="0">
                <a:ln>
                  <a:noFill/>
                </a:ln>
                <a:solidFill>
                  <a:schemeClr val="tx1"/>
                </a:solidFill>
                <a:effectLst/>
                <a:latin typeface="Verdana" pitchFamily="34" charset="0"/>
                <a:ea typeface="Calibri" pitchFamily="34" charset="0"/>
                <a:cs typeface="Arial" pitchFamily="34" charset="0"/>
              </a:rPr>
              <a:t>(3)</a:t>
            </a: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 Apply Newton’s third law of action and reaction and get</a:t>
            </a:r>
            <a:endParaRPr kumimoji="0" lang="en-US" b="0" i="0" u="none" strike="noStrike" cap="none" normalizeH="0" baseline="0" dirty="0" smtClean="0">
              <a:ln>
                <a:noFill/>
              </a:ln>
              <a:solidFill>
                <a:schemeClr val="tx1"/>
              </a:solidFill>
              <a:effectLst/>
              <a:latin typeface="Verdana"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Verdana" pitchFamily="34" charset="0"/>
                <a:ea typeface="Calibri" pitchFamily="34" charset="0"/>
                <a:cs typeface="Arial" pitchFamily="34" charset="0"/>
              </a:rPr>
              <a:t>Impulse exerted on the bat by the ball equals -9 kg m/s. The negative sign indicates a direction to the left of the origin of coordinate system. </a:t>
            </a:r>
            <a:endParaRPr kumimoji="0" lang="en-US" b="0" i="0" u="none" strike="noStrike" cap="none" normalizeH="0" baseline="0" dirty="0" smtClean="0">
              <a:ln>
                <a:noFill/>
              </a:ln>
              <a:solidFill>
                <a:schemeClr val="tx1"/>
              </a:solidFill>
              <a:effectLst/>
              <a:latin typeface="Verdana"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15" name="TextBox 14"/>
          <p:cNvSpPr txBox="1"/>
          <p:nvPr/>
        </p:nvSpPr>
        <p:spPr>
          <a:xfrm>
            <a:off x="457200" y="304801"/>
            <a:ext cx="6172200" cy="431489"/>
          </a:xfrm>
          <a:prstGeom prst="rect">
            <a:avLst/>
          </a:prstGeom>
          <a:noFill/>
        </p:spPr>
        <p:txBody>
          <a:bodyPr wrap="square" lIns="107278" tIns="53638" rIns="107278" bIns="53638" rtlCol="0">
            <a:spAutoFit/>
          </a:bodyPr>
          <a:lstStyle/>
          <a:p>
            <a:r>
              <a:rPr lang="en-US" dirty="0" smtClean="0">
                <a:solidFill>
                  <a:srgbClr val="008000"/>
                </a:solidFill>
                <a:latin typeface="Verdana" pitchFamily="34" charset="0"/>
              </a:rPr>
              <a:t>Solution </a:t>
            </a:r>
            <a:endParaRPr lang="en-US" dirty="0">
              <a:solidFill>
                <a:srgbClr val="008000"/>
              </a:solidFill>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639763"/>
          </a:xfrm>
        </p:spPr>
        <p:txBody>
          <a:bodyPr>
            <a:normAutofit/>
          </a:bodyPr>
          <a:lstStyle/>
          <a:p>
            <a:r>
              <a:rPr lang="en-US" sz="3300" dirty="0" smtClean="0">
                <a:solidFill>
                  <a:schemeClr val="tx2">
                    <a:lumMod val="60000"/>
                    <a:lumOff val="40000"/>
                  </a:schemeClr>
                </a:solidFill>
                <a:latin typeface="Verdana" pitchFamily="34" charset="0"/>
              </a:rPr>
              <a:t>Applications </a:t>
            </a:r>
            <a:endParaRPr lang="en-US" sz="3300" dirty="0">
              <a:solidFill>
                <a:schemeClr val="tx2">
                  <a:lumMod val="60000"/>
                  <a:lumOff val="40000"/>
                </a:schemeClr>
              </a:solidFill>
              <a:latin typeface="Verdana" pitchFamily="34" charset="0"/>
            </a:endParaRPr>
          </a:p>
        </p:txBody>
      </p:sp>
      <p:sp>
        <p:nvSpPr>
          <p:cNvPr id="3" name="Content Placeholder 2"/>
          <p:cNvSpPr>
            <a:spLocks noGrp="1"/>
          </p:cNvSpPr>
          <p:nvPr>
            <p:ph idx="1"/>
          </p:nvPr>
        </p:nvSpPr>
        <p:spPr>
          <a:xfrm>
            <a:off x="533400" y="914402"/>
            <a:ext cx="8229600" cy="4983162"/>
          </a:xfrm>
        </p:spPr>
        <p:txBody>
          <a:bodyPr>
            <a:normAutofit/>
          </a:bodyPr>
          <a:lstStyle/>
          <a:p>
            <a:pPr>
              <a:buNone/>
            </a:pPr>
            <a:r>
              <a:rPr lang="en-US" sz="2400" dirty="0" smtClean="0">
                <a:latin typeface="Verdana" pitchFamily="34" charset="0"/>
              </a:rPr>
              <a:t>Recoil of a gun: why a rifle recoils when a bullet is fired? </a:t>
            </a:r>
            <a:endParaRPr lang="en-US" sz="2400" dirty="0">
              <a:latin typeface="Verdana" pitchFamily="34"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14</a:t>
            </a:fld>
            <a:endParaRPr lang="en-US" dirty="0"/>
          </a:p>
        </p:txBody>
      </p:sp>
      <p:graphicFrame>
        <p:nvGraphicFramePr>
          <p:cNvPr id="25602" name="Object 2"/>
          <p:cNvGraphicFramePr>
            <a:graphicFrameLocks noGrp="1" noChangeAspect="1"/>
          </p:cNvGraphicFramePr>
          <p:nvPr>
            <p:extLst>
              <p:ext uri="{D42A27DB-BD31-4B8C-83A1-F6EECF244321}">
                <p14:modId xmlns:p14="http://schemas.microsoft.com/office/powerpoint/2010/main" xmlns="" val="3662475360"/>
              </p:ext>
            </p:extLst>
          </p:nvPr>
        </p:nvGraphicFramePr>
        <p:xfrm>
          <a:off x="1266092" y="2514600"/>
          <a:ext cx="5943600" cy="1994158"/>
        </p:xfrm>
        <a:graphic>
          <a:graphicData uri="http://schemas.openxmlformats.org/presentationml/2006/ole">
            <p:oleObj spid="_x0000_s25613" name="Photo Editor Photo" r:id="rId3" imgW="8573697" imgH="2876190" progId="">
              <p:embed/>
            </p:oleObj>
          </a:graphicData>
        </a:graphic>
      </p:graphicFrame>
      <p:sp>
        <p:nvSpPr>
          <p:cNvPr id="25603" name="Rectangle 3"/>
          <p:cNvSpPr>
            <a:spLocks noChangeArrowheads="1"/>
          </p:cNvSpPr>
          <p:nvPr/>
        </p:nvSpPr>
        <p:spPr bwMode="auto">
          <a:xfrm>
            <a:off x="703385" y="1676400"/>
            <a:ext cx="8077200" cy="893154"/>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700" b="1" dirty="0" smtClean="0">
                <a:latin typeface="Verdana" pitchFamily="34" charset="0"/>
                <a:ea typeface="Calibri" pitchFamily="34" charset="0"/>
                <a:cs typeface="Arial" pitchFamily="34" charset="0"/>
              </a:rPr>
              <a:t>A 10 g bullet is fired from a 3 kg rifle with speed of 500 m/s. What is (a) the initial momentum of the system (bullet and rifle)? And (b) the recoil speed of the rifle? </a:t>
            </a:r>
            <a:endParaRPr lang="en-US" sz="1700" b="1" dirty="0" smtClean="0">
              <a:latin typeface="Verdana" pitchFamily="34" charset="0"/>
              <a:cs typeface="Arial" pitchFamily="34" charset="0"/>
            </a:endParaRPr>
          </a:p>
        </p:txBody>
      </p:sp>
      <p:sp>
        <p:nvSpPr>
          <p:cNvPr id="25605" name="Rectangle 5"/>
          <p:cNvSpPr>
            <a:spLocks noChangeArrowheads="1"/>
          </p:cNvSpPr>
          <p:nvPr/>
        </p:nvSpPr>
        <p:spPr bwMode="auto">
          <a:xfrm>
            <a:off x="1" y="-215744"/>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endParaRPr lang="en-US"/>
          </a:p>
        </p:txBody>
      </p:sp>
      <p:graphicFrame>
        <p:nvGraphicFramePr>
          <p:cNvPr id="25604" name="Object 4"/>
          <p:cNvGraphicFramePr>
            <a:graphicFrameLocks noChangeAspect="1"/>
          </p:cNvGraphicFramePr>
          <p:nvPr/>
        </p:nvGraphicFramePr>
        <p:xfrm>
          <a:off x="2180492" y="4419600"/>
          <a:ext cx="2895600" cy="956466"/>
        </p:xfrm>
        <a:graphic>
          <a:graphicData uri="http://schemas.openxmlformats.org/presentationml/2006/ole">
            <p:oleObj spid="_x0000_s25614" name="Equation" r:id="rId4" imgW="2095500" imgH="698500" progId="Equation.3">
              <p:embed/>
            </p:oleObj>
          </a:graphicData>
        </a:graphic>
      </p:graphicFrame>
      <p:sp>
        <p:nvSpPr>
          <p:cNvPr id="25607" name="Rectangle 7"/>
          <p:cNvSpPr>
            <a:spLocks noChangeArrowheads="1"/>
          </p:cNvSpPr>
          <p:nvPr/>
        </p:nvSpPr>
        <p:spPr bwMode="auto">
          <a:xfrm>
            <a:off x="1" y="-215744"/>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endParaRPr lang="en-US"/>
          </a:p>
        </p:txBody>
      </p:sp>
      <p:graphicFrame>
        <p:nvGraphicFramePr>
          <p:cNvPr id="25606" name="Object 6"/>
          <p:cNvGraphicFramePr>
            <a:graphicFrameLocks noChangeAspect="1"/>
          </p:cNvGraphicFramePr>
          <p:nvPr/>
        </p:nvGraphicFramePr>
        <p:xfrm>
          <a:off x="2039816" y="5581650"/>
          <a:ext cx="4406152" cy="1276351"/>
        </p:xfrm>
        <a:graphic>
          <a:graphicData uri="http://schemas.openxmlformats.org/presentationml/2006/ole">
            <p:oleObj spid="_x0000_s25615" name="Equation" r:id="rId5" imgW="3111500" imgH="965200" progId="Equation.3">
              <p:embed/>
            </p:oleObj>
          </a:graphicData>
        </a:graphic>
      </p:graphicFrame>
      <p:sp>
        <p:nvSpPr>
          <p:cNvPr id="12" name="TextBox 11"/>
          <p:cNvSpPr txBox="1"/>
          <p:nvPr/>
        </p:nvSpPr>
        <p:spPr>
          <a:xfrm>
            <a:off x="7239001" y="4267201"/>
            <a:ext cx="1219200" cy="1400985"/>
          </a:xfrm>
          <a:prstGeom prst="rect">
            <a:avLst/>
          </a:prstGeom>
          <a:noFill/>
        </p:spPr>
        <p:txBody>
          <a:bodyPr wrap="square" lIns="107278" tIns="53638" rIns="107278" bIns="53638" rtlCol="0">
            <a:spAutoFit/>
          </a:bodyPr>
          <a:lstStyle/>
          <a:p>
            <a:r>
              <a:rPr lang="en-US" dirty="0" smtClean="0">
                <a:solidFill>
                  <a:srgbClr val="C00000"/>
                </a:solidFill>
              </a:rPr>
              <a:t>b=bullet</a:t>
            </a:r>
          </a:p>
          <a:p>
            <a:r>
              <a:rPr lang="en-US" dirty="0" smtClean="0">
                <a:solidFill>
                  <a:srgbClr val="C00000"/>
                </a:solidFill>
              </a:rPr>
              <a:t>r=rifle</a:t>
            </a:r>
          </a:p>
          <a:p>
            <a:r>
              <a:rPr lang="en-US" dirty="0" err="1" smtClean="0">
                <a:solidFill>
                  <a:srgbClr val="C00000"/>
                </a:solidFill>
              </a:rPr>
              <a:t>i</a:t>
            </a:r>
            <a:r>
              <a:rPr lang="en-US" dirty="0" smtClean="0">
                <a:solidFill>
                  <a:srgbClr val="C00000"/>
                </a:solidFill>
              </a:rPr>
              <a:t>=initial</a:t>
            </a:r>
          </a:p>
          <a:p>
            <a:r>
              <a:rPr lang="en-US" dirty="0">
                <a:solidFill>
                  <a:srgbClr val="C00000"/>
                </a:solidFill>
              </a:rPr>
              <a:t>f</a:t>
            </a:r>
            <a:r>
              <a:rPr lang="en-US" dirty="0" smtClean="0">
                <a:solidFill>
                  <a:srgbClr val="C00000"/>
                </a:solidFill>
              </a:rPr>
              <a:t>=final</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1692" y="1447800"/>
            <a:ext cx="3581400" cy="3048000"/>
          </a:xfrm>
        </p:spPr>
        <p:txBody>
          <a:bodyPr>
            <a:normAutofit fontScale="90000"/>
          </a:bodyPr>
          <a:lstStyle/>
          <a:p>
            <a:pPr algn="l"/>
            <a:r>
              <a:rPr lang="en-US" sz="2800" b="1" dirty="0" smtClean="0">
                <a:solidFill>
                  <a:srgbClr val="00B050"/>
                </a:solidFill>
              </a:rPr>
              <a:t>m</a:t>
            </a:r>
            <a:r>
              <a:rPr lang="en-US" sz="2800" b="1" baseline="-25000" dirty="0" smtClean="0">
                <a:solidFill>
                  <a:srgbClr val="00B050"/>
                </a:solidFill>
              </a:rPr>
              <a:t>1</a:t>
            </a:r>
            <a:r>
              <a:rPr lang="en-US" sz="2800" b="1" dirty="0" smtClean="0">
                <a:solidFill>
                  <a:srgbClr val="00B050"/>
                </a:solidFill>
              </a:rPr>
              <a:t> = 3 kg</a:t>
            </a:r>
            <a:br>
              <a:rPr lang="en-US" sz="2800" b="1" dirty="0" smtClean="0">
                <a:solidFill>
                  <a:srgbClr val="00B050"/>
                </a:solidFill>
              </a:rPr>
            </a:br>
            <a:r>
              <a:rPr lang="en-US" sz="2800" b="1" dirty="0" smtClean="0">
                <a:solidFill>
                  <a:srgbClr val="00B050"/>
                </a:solidFill>
              </a:rPr>
              <a:t>m</a:t>
            </a:r>
            <a:r>
              <a:rPr lang="en-US" sz="2800" b="1" baseline="-25000" dirty="0" smtClean="0">
                <a:solidFill>
                  <a:srgbClr val="00B050"/>
                </a:solidFill>
              </a:rPr>
              <a:t>2</a:t>
            </a:r>
            <a:r>
              <a:rPr lang="en-US" sz="2800" b="1" dirty="0" smtClean="0">
                <a:solidFill>
                  <a:srgbClr val="00B050"/>
                </a:solidFill>
              </a:rPr>
              <a:t> = 10 gm = 0.01 kg</a:t>
            </a:r>
            <a:r>
              <a:rPr lang="en-US" sz="2800" b="1" dirty="0" smtClean="0"/>
              <a:t/>
            </a:r>
            <a:br>
              <a:rPr lang="en-US" sz="2800" b="1" dirty="0" smtClean="0"/>
            </a:br>
            <a:r>
              <a:rPr lang="en-US" sz="2800" b="1" dirty="0" smtClean="0">
                <a:solidFill>
                  <a:srgbClr val="FF0000"/>
                </a:solidFill>
              </a:rPr>
              <a:t>v</a:t>
            </a:r>
            <a:r>
              <a:rPr lang="en-US" sz="2800" b="1" baseline="-25000" dirty="0" smtClean="0">
                <a:solidFill>
                  <a:srgbClr val="FF0000"/>
                </a:solidFill>
              </a:rPr>
              <a:t>1i </a:t>
            </a:r>
            <a:r>
              <a:rPr lang="en-US" sz="2800" b="1" dirty="0" smtClean="0">
                <a:solidFill>
                  <a:srgbClr val="FF0000"/>
                </a:solidFill>
              </a:rPr>
              <a:t>= 0 m/sec (before firing)</a:t>
            </a:r>
            <a:br>
              <a:rPr lang="en-US" sz="2800" b="1" dirty="0" smtClean="0">
                <a:solidFill>
                  <a:srgbClr val="FF0000"/>
                </a:solidFill>
              </a:rPr>
            </a:br>
            <a:r>
              <a:rPr lang="en-US" sz="2800" b="1" dirty="0" smtClean="0">
                <a:solidFill>
                  <a:srgbClr val="FF0000"/>
                </a:solidFill>
              </a:rPr>
              <a:t>v</a:t>
            </a:r>
            <a:r>
              <a:rPr lang="en-US" sz="2800" b="1" baseline="-25000" dirty="0" smtClean="0">
                <a:solidFill>
                  <a:srgbClr val="FF0000"/>
                </a:solidFill>
              </a:rPr>
              <a:t>2i</a:t>
            </a:r>
            <a:r>
              <a:rPr lang="en-US" sz="2800" b="1" dirty="0" smtClean="0">
                <a:solidFill>
                  <a:srgbClr val="FF0000"/>
                </a:solidFill>
              </a:rPr>
              <a:t> = 0 m/sec (before firing) </a:t>
            </a:r>
            <a:br>
              <a:rPr lang="en-US" sz="2800" b="1" dirty="0" smtClean="0">
                <a:solidFill>
                  <a:srgbClr val="FF0000"/>
                </a:solidFill>
              </a:rPr>
            </a:br>
            <a:r>
              <a:rPr lang="en-US" sz="2800" b="1" dirty="0" smtClean="0"/>
              <a:t>v</a:t>
            </a:r>
            <a:r>
              <a:rPr lang="en-US" sz="2800" b="1" baseline="-25000" dirty="0" smtClean="0"/>
              <a:t>2f</a:t>
            </a:r>
            <a:r>
              <a:rPr lang="en-US" sz="2800" dirty="0" smtClean="0"/>
              <a:t> = 500 m/sec </a:t>
            </a:r>
            <a:r>
              <a:rPr lang="en-US" sz="2800" b="1" dirty="0" smtClean="0">
                <a:solidFill>
                  <a:srgbClr val="FF0000"/>
                </a:solidFill>
              </a:rPr>
              <a:t>(after firing) </a:t>
            </a:r>
            <a:r>
              <a:rPr lang="en-US" sz="2800" dirty="0" smtClean="0"/>
              <a:t/>
            </a:r>
            <a:br>
              <a:rPr lang="en-US" sz="2800" dirty="0" smtClean="0"/>
            </a:br>
            <a:r>
              <a:rPr lang="en-US" sz="2800" dirty="0" smtClean="0"/>
              <a:t>P = ?</a:t>
            </a:r>
            <a:r>
              <a:rPr lang="en-US" dirty="0" smtClean="0"/>
              <a:t/>
            </a:r>
            <a:br>
              <a:rPr lang="en-US" dirty="0" smtClean="0"/>
            </a:br>
            <a:r>
              <a:rPr lang="en-US" sz="2800" dirty="0" smtClean="0"/>
              <a:t>v</a:t>
            </a:r>
            <a:r>
              <a:rPr lang="en-US" sz="2800" baseline="-25000" dirty="0" smtClean="0"/>
              <a:t>1f </a:t>
            </a:r>
            <a:r>
              <a:rPr lang="en-US" sz="2800" dirty="0" smtClean="0"/>
              <a:t>= ? </a:t>
            </a:r>
            <a:r>
              <a:rPr lang="en-US" sz="2800" b="1" dirty="0" smtClean="0">
                <a:solidFill>
                  <a:srgbClr val="FF0000"/>
                </a:solidFill>
              </a:rPr>
              <a:t>(after firing) </a:t>
            </a:r>
            <a:r>
              <a:rPr lang="en-US" sz="2800" dirty="0" smtClean="0"/>
              <a:t/>
            </a:r>
            <a:br>
              <a:rPr lang="en-US" sz="2800" dirty="0" smtClean="0"/>
            </a:br>
            <a:endParaRPr lang="en-US" sz="2800" dirty="0" smtClean="0"/>
          </a:p>
        </p:txBody>
      </p:sp>
      <p:sp>
        <p:nvSpPr>
          <p:cNvPr id="5" name="Slide Number Placeholder 4"/>
          <p:cNvSpPr>
            <a:spLocks noGrp="1"/>
          </p:cNvSpPr>
          <p:nvPr>
            <p:ph type="sldNum" sz="quarter" idx="12"/>
          </p:nvPr>
        </p:nvSpPr>
        <p:spPr/>
        <p:txBody>
          <a:bodyPr/>
          <a:lstStyle/>
          <a:p>
            <a:fld id="{D503F6DE-96C6-4C59-8933-D12929E566F7}" type="slidenum">
              <a:rPr lang="en-US" smtClean="0"/>
              <a:pPr/>
              <a:t>15</a:t>
            </a:fld>
            <a:endParaRPr lang="en-US"/>
          </a:p>
        </p:txBody>
      </p:sp>
      <p:graphicFrame>
        <p:nvGraphicFramePr>
          <p:cNvPr id="40962" name="Object 2"/>
          <p:cNvGraphicFramePr>
            <a:graphicFrameLocks noGrp="1" noChangeAspect="1"/>
          </p:cNvGraphicFramePr>
          <p:nvPr/>
        </p:nvGraphicFramePr>
        <p:xfrm>
          <a:off x="4783016" y="1447800"/>
          <a:ext cx="4088591" cy="1371600"/>
        </p:xfrm>
        <a:graphic>
          <a:graphicData uri="http://schemas.openxmlformats.org/presentationml/2006/ole">
            <p:oleObj spid="_x0000_s40963" name="Photo Editor Photo" r:id="rId3" imgW="8573697" imgH="2876190" progId="">
              <p:embed/>
            </p:oleObj>
          </a:graphicData>
        </a:graphic>
      </p:graphicFrame>
      <p:sp>
        <p:nvSpPr>
          <p:cNvPr id="7" name="Rectangle 3"/>
          <p:cNvSpPr>
            <a:spLocks noChangeArrowheads="1"/>
          </p:cNvSpPr>
          <p:nvPr/>
        </p:nvSpPr>
        <p:spPr bwMode="auto">
          <a:xfrm>
            <a:off x="351692" y="281717"/>
            <a:ext cx="8077200" cy="939320"/>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800" b="1" dirty="0" smtClean="0">
                <a:latin typeface="Verdana" pitchFamily="34" charset="0"/>
                <a:ea typeface="Calibri" pitchFamily="34" charset="0"/>
                <a:cs typeface="Arial" pitchFamily="34" charset="0"/>
              </a:rPr>
              <a:t>A 10 g bullet is fired from a 3 kg rifle with speed of 500 m/s. What is (a) the initial momentum of the system (bullet and rifle)? And (b) the recoil speed of the rifle? </a:t>
            </a:r>
            <a:endParaRPr lang="en-US" sz="1800" b="1" dirty="0" smtClean="0">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rPr>
              <a:t>Collision</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ndParaRPr>
          </a:p>
        </p:txBody>
      </p:sp>
      <p:sp>
        <p:nvSpPr>
          <p:cNvPr id="3" name="Content Placeholder 2"/>
          <p:cNvSpPr>
            <a:spLocks noGrp="1"/>
          </p:cNvSpPr>
          <p:nvPr>
            <p:ph idx="1"/>
          </p:nvPr>
        </p:nvSpPr>
        <p:spPr>
          <a:xfrm>
            <a:off x="412389" y="609600"/>
            <a:ext cx="8229600" cy="3048000"/>
          </a:xfrm>
        </p:spPr>
        <p:txBody>
          <a:bodyPr>
            <a:noAutofit/>
          </a:bodyPr>
          <a:lstStyle/>
          <a:p>
            <a:r>
              <a:rPr lang="en-US" sz="4700" b="1" dirty="0">
                <a:solidFill>
                  <a:srgbClr val="FF0000"/>
                </a:solidFill>
                <a:latin typeface="Times New Roman" pitchFamily="18" charset="0"/>
                <a:cs typeface="Times New Roman" pitchFamily="18" charset="0"/>
              </a:rPr>
              <a:t>Elastic Collision </a:t>
            </a:r>
          </a:p>
          <a:p>
            <a:pPr lvl="0">
              <a:buFont typeface="Wingdings" pitchFamily="2" charset="2"/>
              <a:buChar char="v"/>
            </a:pPr>
            <a:r>
              <a:rPr lang="en-US" sz="2800" b="1" dirty="0" smtClean="0">
                <a:solidFill>
                  <a:srgbClr val="008000"/>
                </a:solidFill>
                <a:latin typeface="Times New Roman" pitchFamily="18" charset="0"/>
                <a:cs typeface="Times New Roman" pitchFamily="18" charset="0"/>
              </a:rPr>
              <a:t>    </a:t>
            </a:r>
            <a:r>
              <a:rPr lang="en-US" sz="2400" b="1" dirty="0" smtClean="0">
                <a:solidFill>
                  <a:srgbClr val="008000"/>
                </a:solidFill>
                <a:latin typeface="Times New Roman" pitchFamily="18" charset="0"/>
                <a:cs typeface="Times New Roman" pitchFamily="18" charset="0"/>
              </a:rPr>
              <a:t>Is </a:t>
            </a:r>
            <a:r>
              <a:rPr lang="en-US" sz="2400" b="1" dirty="0">
                <a:solidFill>
                  <a:srgbClr val="008000"/>
                </a:solidFill>
                <a:latin typeface="Times New Roman" pitchFamily="18" charset="0"/>
                <a:cs typeface="Times New Roman" pitchFamily="18" charset="0"/>
              </a:rPr>
              <a:t>a collision in which the total kinetic energy of the </a:t>
            </a:r>
            <a:r>
              <a:rPr lang="en-US" sz="2400" b="1" dirty="0" smtClean="0">
                <a:solidFill>
                  <a:srgbClr val="008000"/>
                </a:solidFill>
                <a:latin typeface="Times New Roman" pitchFamily="18" charset="0"/>
                <a:cs typeface="Times New Roman" pitchFamily="18" charset="0"/>
              </a:rPr>
              <a:t>collided </a:t>
            </a:r>
            <a:r>
              <a:rPr lang="en-US" sz="2400" b="1" dirty="0">
                <a:solidFill>
                  <a:srgbClr val="008000"/>
                </a:solidFill>
                <a:latin typeface="Times New Roman" pitchFamily="18" charset="0"/>
                <a:cs typeface="Times New Roman" pitchFamily="18" charset="0"/>
              </a:rPr>
              <a:t>objects after collision equals the total kinetic energy before collision. </a:t>
            </a:r>
            <a:endParaRPr lang="en-US" sz="2400" b="1" dirty="0" smtClean="0">
              <a:solidFill>
                <a:srgbClr val="008000"/>
              </a:solidFill>
              <a:latin typeface="Times New Roman" pitchFamily="18" charset="0"/>
              <a:cs typeface="Times New Roman" pitchFamily="18" charset="0"/>
            </a:endParaRPr>
          </a:p>
          <a:p>
            <a:pPr lvl="0" algn="ctr">
              <a:buNone/>
            </a:pPr>
            <a:r>
              <a:rPr lang="en-US" sz="3300" b="1" dirty="0" smtClean="0">
                <a:solidFill>
                  <a:srgbClr val="C00000"/>
                </a:solidFill>
                <a:latin typeface="Times New Roman" pitchFamily="18" charset="0"/>
                <a:cs typeface="Times New Roman" pitchFamily="18" charset="0"/>
              </a:rPr>
              <a:t>P</a:t>
            </a:r>
            <a:r>
              <a:rPr lang="en-US" sz="3300" b="1" baseline="-25000" dirty="0" smtClean="0">
                <a:solidFill>
                  <a:srgbClr val="C00000"/>
                </a:solidFill>
                <a:latin typeface="Times New Roman" pitchFamily="18" charset="0"/>
                <a:cs typeface="Times New Roman" pitchFamily="18" charset="0"/>
              </a:rPr>
              <a:t>1i</a:t>
            </a:r>
            <a:r>
              <a:rPr lang="en-US" sz="3300" b="1" dirty="0" smtClean="0">
                <a:solidFill>
                  <a:srgbClr val="C00000"/>
                </a:solidFill>
                <a:latin typeface="Times New Roman" pitchFamily="18" charset="0"/>
                <a:cs typeface="Times New Roman" pitchFamily="18" charset="0"/>
              </a:rPr>
              <a:t> + P</a:t>
            </a:r>
            <a:r>
              <a:rPr lang="en-US" sz="3300" b="1" baseline="-25000" dirty="0" smtClean="0">
                <a:solidFill>
                  <a:srgbClr val="C00000"/>
                </a:solidFill>
                <a:latin typeface="Times New Roman" pitchFamily="18" charset="0"/>
                <a:cs typeface="Times New Roman" pitchFamily="18" charset="0"/>
              </a:rPr>
              <a:t>2i </a:t>
            </a:r>
            <a:r>
              <a:rPr lang="en-US" sz="3300" b="1" dirty="0" smtClean="0">
                <a:solidFill>
                  <a:srgbClr val="C00000"/>
                </a:solidFill>
                <a:latin typeface="Times New Roman" pitchFamily="18" charset="0"/>
                <a:cs typeface="Times New Roman" pitchFamily="18" charset="0"/>
              </a:rPr>
              <a:t>= P</a:t>
            </a:r>
            <a:r>
              <a:rPr lang="en-US" sz="3300" b="1" baseline="-25000" dirty="0" smtClean="0">
                <a:solidFill>
                  <a:srgbClr val="C00000"/>
                </a:solidFill>
                <a:latin typeface="Times New Roman" pitchFamily="18" charset="0"/>
                <a:cs typeface="Times New Roman" pitchFamily="18" charset="0"/>
              </a:rPr>
              <a:t>1f</a:t>
            </a:r>
            <a:r>
              <a:rPr lang="en-US" sz="3300" b="1" dirty="0" smtClean="0">
                <a:solidFill>
                  <a:srgbClr val="C00000"/>
                </a:solidFill>
                <a:latin typeface="Times New Roman" pitchFamily="18" charset="0"/>
                <a:cs typeface="Times New Roman" pitchFamily="18" charset="0"/>
              </a:rPr>
              <a:t> + P</a:t>
            </a:r>
            <a:r>
              <a:rPr lang="en-US" sz="3300" b="1" baseline="-25000" dirty="0" smtClean="0">
                <a:solidFill>
                  <a:srgbClr val="C00000"/>
                </a:solidFill>
                <a:latin typeface="Times New Roman" pitchFamily="18" charset="0"/>
                <a:cs typeface="Times New Roman" pitchFamily="18" charset="0"/>
              </a:rPr>
              <a:t>2f</a:t>
            </a:r>
          </a:p>
          <a:p>
            <a:pPr algn="ctr">
              <a:buNone/>
            </a:pPr>
            <a:r>
              <a:rPr lang="en-US" sz="3300" b="1" dirty="0" smtClean="0">
                <a:latin typeface="Times New Roman" pitchFamily="18" charset="0"/>
                <a:cs typeface="Times New Roman" pitchFamily="18" charset="0"/>
              </a:rPr>
              <a:t>K</a:t>
            </a:r>
            <a:r>
              <a:rPr lang="en-US" sz="3300" b="1" baseline="-25000" dirty="0" smtClean="0">
                <a:latin typeface="Times New Roman" pitchFamily="18" charset="0"/>
                <a:cs typeface="Times New Roman" pitchFamily="18" charset="0"/>
              </a:rPr>
              <a:t>1i</a:t>
            </a:r>
            <a:r>
              <a:rPr lang="en-US" sz="3300" b="1" dirty="0" smtClean="0">
                <a:latin typeface="Times New Roman" pitchFamily="18" charset="0"/>
                <a:cs typeface="Times New Roman" pitchFamily="18" charset="0"/>
              </a:rPr>
              <a:t> + K</a:t>
            </a:r>
            <a:r>
              <a:rPr lang="en-US" sz="3300" b="1" baseline="-25000" dirty="0" smtClean="0">
                <a:latin typeface="Times New Roman" pitchFamily="18" charset="0"/>
                <a:cs typeface="Times New Roman" pitchFamily="18" charset="0"/>
              </a:rPr>
              <a:t>2i </a:t>
            </a:r>
            <a:r>
              <a:rPr lang="en-US" sz="3300" b="1" dirty="0" smtClean="0">
                <a:latin typeface="Times New Roman" pitchFamily="18" charset="0"/>
                <a:cs typeface="Times New Roman" pitchFamily="18" charset="0"/>
              </a:rPr>
              <a:t>= K</a:t>
            </a:r>
            <a:r>
              <a:rPr lang="en-US" sz="3300" b="1" baseline="-25000" dirty="0" smtClean="0">
                <a:latin typeface="Times New Roman" pitchFamily="18" charset="0"/>
                <a:cs typeface="Times New Roman" pitchFamily="18" charset="0"/>
              </a:rPr>
              <a:t>1f</a:t>
            </a:r>
            <a:r>
              <a:rPr lang="en-US" sz="3300" b="1" dirty="0" smtClean="0">
                <a:latin typeface="Times New Roman" pitchFamily="18" charset="0"/>
                <a:cs typeface="Times New Roman" pitchFamily="18" charset="0"/>
              </a:rPr>
              <a:t> + K</a:t>
            </a:r>
            <a:r>
              <a:rPr lang="en-US" sz="3300" b="1" baseline="-25000" dirty="0" smtClean="0">
                <a:latin typeface="Times New Roman" pitchFamily="18" charset="0"/>
                <a:cs typeface="Times New Roman" pitchFamily="18" charset="0"/>
              </a:rPr>
              <a:t>2f</a:t>
            </a:r>
            <a:endParaRPr lang="en-US" sz="3300" b="1" dirty="0" smtClean="0">
              <a:latin typeface="Times New Roman" pitchFamily="18" charset="0"/>
              <a:cs typeface="Times New Roman" pitchFamily="18" charset="0"/>
            </a:endParaRPr>
          </a:p>
          <a:p>
            <a:pPr lvl="0">
              <a:buFont typeface="Wingdings" pitchFamily="2" charset="2"/>
              <a:buChar char="v"/>
            </a:pPr>
            <a:r>
              <a:rPr lang="en-US" sz="2400" dirty="0" smtClean="0">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The collided object bounce a part and  return to their original shape without a permanent deformation</a:t>
            </a:r>
          </a:p>
          <a:p>
            <a:endParaRPr lang="en-US" sz="2400" b="1"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16</a:t>
            </a:fld>
            <a:endParaRPr lang="en-US" dirty="0"/>
          </a:p>
        </p:txBody>
      </p:sp>
      <p:pic>
        <p:nvPicPr>
          <p:cNvPr id="7" name="Picture 2" descr="http://www.physicsclassroom.com/mmedia/momentum/cthoe.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2" y="3962400"/>
            <a:ext cx="7529514" cy="2514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03F6DE-96C6-4C59-8933-D12929E566F7}" type="slidenum">
              <a:rPr lang="en-US" smtClean="0"/>
              <a:pPr/>
              <a:t>17</a:t>
            </a:fld>
            <a:endParaRPr lang="en-US"/>
          </a:p>
        </p:txBody>
      </p:sp>
      <p:sp>
        <p:nvSpPr>
          <p:cNvPr id="6" name="Rectangle 5"/>
          <p:cNvSpPr/>
          <p:nvPr/>
        </p:nvSpPr>
        <p:spPr>
          <a:xfrm>
            <a:off x="211015" y="0"/>
            <a:ext cx="8763000" cy="4047864"/>
          </a:xfrm>
          <a:prstGeom prst="rect">
            <a:avLst/>
          </a:prstGeom>
        </p:spPr>
        <p:txBody>
          <a:bodyPr wrap="square" lIns="107278" tIns="53638" rIns="107278" bIns="53638">
            <a:spAutoFit/>
          </a:bodyPr>
          <a:lstStyle/>
          <a:p>
            <a:pPr marL="402291" indent="-402291">
              <a:spcBef>
                <a:spcPct val="20000"/>
              </a:spcBef>
              <a:buFont typeface="Arial" pitchFamily="34" charset="0"/>
              <a:buChar char="•"/>
            </a:pPr>
            <a:r>
              <a:rPr lang="en-US" sz="4700" b="1" dirty="0">
                <a:solidFill>
                  <a:srgbClr val="FF0000"/>
                </a:solidFill>
                <a:latin typeface="Times New Roman" pitchFamily="18" charset="0"/>
                <a:cs typeface="Times New Roman" pitchFamily="18" charset="0"/>
              </a:rPr>
              <a:t>Inelastic Collision</a:t>
            </a:r>
          </a:p>
          <a:p>
            <a:pPr marL="402291" indent="-402291">
              <a:buFont typeface="Wingdings" pitchFamily="2" charset="2"/>
              <a:buChar char="v"/>
            </a:pPr>
            <a:r>
              <a:rPr lang="en-US" sz="2800" b="1" dirty="0">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Is one in which the total kinetic energy of the collided objects after collision is not equal to the total kinetic energy before collision. The two object experience a permanent deformation in their original </a:t>
            </a:r>
            <a:r>
              <a:rPr lang="en-US" sz="2400" b="1" dirty="0" smtClean="0">
                <a:solidFill>
                  <a:srgbClr val="0070C0"/>
                </a:solidFill>
                <a:latin typeface="Times New Roman" pitchFamily="18" charset="0"/>
                <a:cs typeface="Times New Roman" pitchFamily="18" charset="0"/>
              </a:rPr>
              <a:t>shape</a:t>
            </a:r>
          </a:p>
          <a:p>
            <a:pPr lvl="0" algn="ctr">
              <a:buNone/>
            </a:pPr>
            <a:r>
              <a:rPr lang="en-US" sz="2400" b="1" dirty="0" smtClean="0">
                <a:solidFill>
                  <a:srgbClr val="C00000"/>
                </a:solidFill>
                <a:latin typeface="Times New Roman" pitchFamily="18" charset="0"/>
                <a:cs typeface="Times New Roman" pitchFamily="18" charset="0"/>
              </a:rPr>
              <a:t>P</a:t>
            </a:r>
            <a:r>
              <a:rPr lang="en-US" sz="2400" b="1" baseline="-25000" dirty="0" smtClean="0">
                <a:solidFill>
                  <a:srgbClr val="C00000"/>
                </a:solidFill>
                <a:latin typeface="Times New Roman" pitchFamily="18" charset="0"/>
                <a:cs typeface="Times New Roman" pitchFamily="18" charset="0"/>
              </a:rPr>
              <a:t>1i</a:t>
            </a:r>
            <a:r>
              <a:rPr lang="en-US" sz="2400" b="1" dirty="0" smtClean="0">
                <a:solidFill>
                  <a:srgbClr val="C00000"/>
                </a:solidFill>
                <a:latin typeface="Times New Roman" pitchFamily="18" charset="0"/>
                <a:cs typeface="Times New Roman" pitchFamily="18" charset="0"/>
              </a:rPr>
              <a:t> + P</a:t>
            </a:r>
            <a:r>
              <a:rPr lang="en-US" sz="2400" b="1" baseline="-25000" dirty="0" smtClean="0">
                <a:solidFill>
                  <a:srgbClr val="C00000"/>
                </a:solidFill>
                <a:latin typeface="Times New Roman" pitchFamily="18" charset="0"/>
                <a:cs typeface="Times New Roman" pitchFamily="18" charset="0"/>
              </a:rPr>
              <a:t>2i </a:t>
            </a:r>
            <a:r>
              <a:rPr lang="en-US" sz="2400" b="1" dirty="0" smtClean="0">
                <a:solidFill>
                  <a:srgbClr val="C00000"/>
                </a:solidFill>
                <a:latin typeface="Times New Roman" pitchFamily="18" charset="0"/>
                <a:cs typeface="Times New Roman" pitchFamily="18" charset="0"/>
              </a:rPr>
              <a:t>= P</a:t>
            </a:r>
            <a:r>
              <a:rPr lang="en-US" sz="2400" b="1" baseline="-25000" dirty="0" smtClean="0">
                <a:solidFill>
                  <a:srgbClr val="C00000"/>
                </a:solidFill>
                <a:latin typeface="Times New Roman" pitchFamily="18" charset="0"/>
                <a:cs typeface="Times New Roman" pitchFamily="18" charset="0"/>
              </a:rPr>
              <a:t>1f</a:t>
            </a:r>
            <a:r>
              <a:rPr lang="en-US" sz="2400" b="1" dirty="0" smtClean="0">
                <a:solidFill>
                  <a:srgbClr val="C00000"/>
                </a:solidFill>
                <a:latin typeface="Times New Roman" pitchFamily="18" charset="0"/>
                <a:cs typeface="Times New Roman" pitchFamily="18" charset="0"/>
              </a:rPr>
              <a:t> + P</a:t>
            </a:r>
            <a:r>
              <a:rPr lang="en-US" sz="2400" b="1" baseline="-25000" dirty="0" smtClean="0">
                <a:solidFill>
                  <a:srgbClr val="C00000"/>
                </a:solidFill>
                <a:latin typeface="Times New Roman" pitchFamily="18" charset="0"/>
                <a:cs typeface="Times New Roman" pitchFamily="18" charset="0"/>
              </a:rPr>
              <a:t>2f</a:t>
            </a:r>
          </a:p>
          <a:p>
            <a:pPr algn="ctr">
              <a:buNone/>
            </a:pPr>
            <a:r>
              <a:rPr lang="en-US" sz="2400" b="1" dirty="0" smtClean="0">
                <a:latin typeface="Times New Roman" pitchFamily="18" charset="0"/>
                <a:cs typeface="Times New Roman" pitchFamily="18" charset="0"/>
              </a:rPr>
              <a:t>K</a:t>
            </a:r>
            <a:r>
              <a:rPr lang="en-US" sz="2400" b="1" baseline="-25000" dirty="0" smtClean="0">
                <a:latin typeface="Times New Roman" pitchFamily="18" charset="0"/>
                <a:cs typeface="Times New Roman" pitchFamily="18" charset="0"/>
              </a:rPr>
              <a:t>1i</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K</a:t>
            </a:r>
            <a:r>
              <a:rPr lang="en-US" sz="2400" b="1" baseline="-25000" dirty="0" smtClean="0">
                <a:latin typeface="Times New Roman" pitchFamily="18" charset="0"/>
                <a:cs typeface="Times New Roman" pitchFamily="18" charset="0"/>
              </a:rPr>
              <a:t>2i </a:t>
            </a:r>
            <a:r>
              <a:rPr lang="en-US" sz="37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K</a:t>
            </a:r>
            <a:r>
              <a:rPr lang="en-US" sz="2400" b="1" baseline="-25000" dirty="0" smtClean="0">
                <a:latin typeface="Times New Roman" pitchFamily="18" charset="0"/>
                <a:cs typeface="Times New Roman" pitchFamily="18" charset="0"/>
              </a:rPr>
              <a:t>1f</a:t>
            </a:r>
            <a:r>
              <a:rPr lang="en-US" sz="2400" b="1" dirty="0" smtClean="0">
                <a:latin typeface="Times New Roman" pitchFamily="18" charset="0"/>
                <a:cs typeface="Times New Roman" pitchFamily="18" charset="0"/>
              </a:rPr>
              <a:t> + K</a:t>
            </a:r>
            <a:r>
              <a:rPr lang="en-US" sz="2400" b="1" baseline="-25000" dirty="0" smtClean="0">
                <a:latin typeface="Times New Roman" pitchFamily="18" charset="0"/>
                <a:cs typeface="Times New Roman" pitchFamily="18" charset="0"/>
              </a:rPr>
              <a:t>2f</a:t>
            </a:r>
            <a:endParaRPr lang="en-US" sz="2400" b="1" dirty="0" smtClean="0">
              <a:latin typeface="Times New Roman" pitchFamily="18" charset="0"/>
              <a:cs typeface="Times New Roman" pitchFamily="18" charset="0"/>
            </a:endParaRPr>
          </a:p>
          <a:p>
            <a:pPr marL="335242" indent="-335242">
              <a:buFont typeface="Wingdings" pitchFamily="2" charset="2"/>
              <a:buChar char="v"/>
            </a:pPr>
            <a:r>
              <a:rPr lang="en-US" sz="2400" b="1" dirty="0" smtClean="0">
                <a:latin typeface="Times New Roman" pitchFamily="18" charset="0"/>
                <a:cs typeface="Times New Roman" pitchFamily="18" charset="0"/>
              </a:rPr>
              <a:t> </a:t>
            </a:r>
            <a:r>
              <a:rPr lang="en-US" sz="2400" b="1" dirty="0">
                <a:solidFill>
                  <a:srgbClr val="008000"/>
                </a:solidFill>
                <a:latin typeface="Times New Roman" pitchFamily="18" charset="0"/>
                <a:cs typeface="Times New Roman" pitchFamily="18" charset="0"/>
              </a:rPr>
              <a:t>- In completely inelastic collision, the two objects coupled and move as a one object after collision</a:t>
            </a:r>
          </a:p>
        </p:txBody>
      </p:sp>
      <p:sp>
        <p:nvSpPr>
          <p:cNvPr id="8" name="TextBox 7"/>
          <p:cNvSpPr txBox="1"/>
          <p:nvPr/>
        </p:nvSpPr>
        <p:spPr>
          <a:xfrm>
            <a:off x="492370" y="6248401"/>
            <a:ext cx="7696199" cy="693099"/>
          </a:xfrm>
          <a:prstGeom prst="rect">
            <a:avLst/>
          </a:prstGeom>
          <a:noFill/>
        </p:spPr>
        <p:txBody>
          <a:bodyPr wrap="square" lIns="107278" tIns="53638" rIns="107278" bIns="53638" rtlCol="0">
            <a:spAutoFit/>
          </a:bodyPr>
          <a:lstStyle/>
          <a:p>
            <a:r>
              <a:rPr lang="en-US" sz="1900" b="1" dirty="0" smtClean="0">
                <a:solidFill>
                  <a:srgbClr val="C00000"/>
                </a:solidFill>
                <a:latin typeface="Verdana" pitchFamily="34" charset="0"/>
              </a:rPr>
              <a:t>In both collisions, conservation of momentum is applied</a:t>
            </a:r>
            <a:endParaRPr lang="en-US" sz="1900" b="1" dirty="0">
              <a:solidFill>
                <a:srgbClr val="C00000"/>
              </a:solidFill>
              <a:latin typeface="Verdana" pitchFamily="34" charset="0"/>
            </a:endParaRPr>
          </a:p>
        </p:txBody>
      </p:sp>
      <p:pic>
        <p:nvPicPr>
          <p:cNvPr id="30724" name="Picture 4" descr="http://www.physicsclassroom.com/mmedia/momentum/cthoi.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369" y="4038601"/>
            <a:ext cx="7682780" cy="2108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806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944563"/>
          </a:xfrm>
        </p:spPr>
        <p:txBody>
          <a:bodyPr>
            <a:normAutofit/>
          </a:bodyPr>
          <a:lstStyle/>
          <a:p>
            <a:r>
              <a:rPr lang="en-US" sz="2400" dirty="0" smtClean="0">
                <a:solidFill>
                  <a:srgbClr val="C00000"/>
                </a:solidFill>
                <a:latin typeface="Verdana" pitchFamily="34" charset="0"/>
              </a:rPr>
              <a:t>Example on Elastic collision</a:t>
            </a:r>
            <a:endParaRPr lang="en-US" sz="2400" dirty="0">
              <a:solidFill>
                <a:srgbClr val="C00000"/>
              </a:solidFill>
              <a:latin typeface="Verdana" pitchFamily="34" charset="0"/>
            </a:endParaRPr>
          </a:p>
        </p:txBody>
      </p:sp>
      <p:sp>
        <p:nvSpPr>
          <p:cNvPr id="3" name="Content Placeholder 2"/>
          <p:cNvSpPr>
            <a:spLocks noGrp="1"/>
          </p:cNvSpPr>
          <p:nvPr>
            <p:ph idx="1"/>
          </p:nvPr>
        </p:nvSpPr>
        <p:spPr>
          <a:xfrm>
            <a:off x="1" y="1066802"/>
            <a:ext cx="9143999" cy="5059362"/>
          </a:xfrm>
        </p:spPr>
        <p:txBody>
          <a:bodyPr>
            <a:normAutofit/>
          </a:bodyPr>
          <a:lstStyle/>
          <a:p>
            <a:r>
              <a:rPr lang="en-US" sz="2100" b="1" dirty="0">
                <a:latin typeface="Verdana" pitchFamily="34" charset="0"/>
              </a:rPr>
              <a:t>A ball of mass 0.6 kg traveling at 9 m/s to the right collides head on collision with a second ball of mass 0.3 kg traveling at 8 m/s to the left. After the collision, the heavier ball is traveling at 2.33 m/s to the left. What is the velocity of the lighter ball after the collision?</a:t>
            </a:r>
          </a:p>
          <a:p>
            <a:endParaRPr lang="en-US" sz="2100" b="1" dirty="0">
              <a:latin typeface="Verdana" pitchFamily="34"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18</a:t>
            </a:fld>
            <a:endParaRPr lang="en-US" dirty="0"/>
          </a:p>
        </p:txBody>
      </p:sp>
      <p:sp>
        <p:nvSpPr>
          <p:cNvPr id="26626" name="AutoShape 2"/>
          <p:cNvSpPr>
            <a:spLocks noChangeArrowheads="1"/>
          </p:cNvSpPr>
          <p:nvPr/>
        </p:nvSpPr>
        <p:spPr bwMode="auto">
          <a:xfrm>
            <a:off x="4191000" y="2819400"/>
            <a:ext cx="457200" cy="457200"/>
          </a:xfrm>
          <a:prstGeom prst="flowChartConnector">
            <a:avLst/>
          </a:prstGeom>
          <a:solidFill>
            <a:srgbClr val="00B05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6627" name="AutoShape 3"/>
          <p:cNvSpPr>
            <a:spLocks noChangeArrowheads="1"/>
          </p:cNvSpPr>
          <p:nvPr/>
        </p:nvSpPr>
        <p:spPr bwMode="auto">
          <a:xfrm>
            <a:off x="5562601" y="2895602"/>
            <a:ext cx="336550" cy="315913"/>
          </a:xfrm>
          <a:prstGeom prst="flowChartConnector">
            <a:avLst/>
          </a:prstGeom>
          <a:solidFill>
            <a:srgbClr val="00B05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6628" name="AutoShape 4"/>
          <p:cNvSpPr>
            <a:spLocks noChangeArrowheads="1"/>
          </p:cNvSpPr>
          <p:nvPr/>
        </p:nvSpPr>
        <p:spPr bwMode="auto">
          <a:xfrm flipV="1">
            <a:off x="4343400" y="3048001"/>
            <a:ext cx="722311" cy="44451"/>
          </a:xfrm>
          <a:prstGeom prst="rightArrow">
            <a:avLst>
              <a:gd name="adj1" fmla="val 50000"/>
              <a:gd name="adj2" fmla="val 406250"/>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6629" name="AutoShape 5"/>
          <p:cNvSpPr>
            <a:spLocks noChangeArrowheads="1"/>
          </p:cNvSpPr>
          <p:nvPr/>
        </p:nvSpPr>
        <p:spPr bwMode="auto">
          <a:xfrm>
            <a:off x="5334001" y="3048003"/>
            <a:ext cx="412749" cy="53975"/>
          </a:xfrm>
          <a:prstGeom prst="leftArrow">
            <a:avLst>
              <a:gd name="adj1" fmla="val 50000"/>
              <a:gd name="adj2" fmla="val 191176"/>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6630" name="AutoShape 6"/>
          <p:cNvSpPr>
            <a:spLocks noChangeArrowheads="1"/>
          </p:cNvSpPr>
          <p:nvPr/>
        </p:nvSpPr>
        <p:spPr bwMode="auto">
          <a:xfrm>
            <a:off x="7010400" y="2819400"/>
            <a:ext cx="457200" cy="457200"/>
          </a:xfrm>
          <a:prstGeom prst="flowChartConnector">
            <a:avLst/>
          </a:prstGeom>
          <a:solidFill>
            <a:srgbClr val="00B05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6631" name="AutoShape 7"/>
          <p:cNvSpPr>
            <a:spLocks noChangeArrowheads="1"/>
          </p:cNvSpPr>
          <p:nvPr/>
        </p:nvSpPr>
        <p:spPr bwMode="auto">
          <a:xfrm>
            <a:off x="7696202" y="2895602"/>
            <a:ext cx="338137" cy="315913"/>
          </a:xfrm>
          <a:prstGeom prst="flowChartConnector">
            <a:avLst/>
          </a:prstGeom>
          <a:solidFill>
            <a:srgbClr val="00B05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6632" name="AutoShape 8"/>
          <p:cNvSpPr>
            <a:spLocks noChangeArrowheads="1"/>
          </p:cNvSpPr>
          <p:nvPr/>
        </p:nvSpPr>
        <p:spPr bwMode="auto">
          <a:xfrm flipV="1">
            <a:off x="7848600" y="3048001"/>
            <a:ext cx="977900" cy="44451"/>
          </a:xfrm>
          <a:prstGeom prst="rightArrow">
            <a:avLst>
              <a:gd name="adj1" fmla="val 50000"/>
              <a:gd name="adj2" fmla="val 550000"/>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6633" name="AutoShape 9"/>
          <p:cNvSpPr>
            <a:spLocks noChangeArrowheads="1"/>
          </p:cNvSpPr>
          <p:nvPr/>
        </p:nvSpPr>
        <p:spPr bwMode="auto">
          <a:xfrm>
            <a:off x="6858002" y="3048003"/>
            <a:ext cx="414338" cy="53975"/>
          </a:xfrm>
          <a:prstGeom prst="leftArrow">
            <a:avLst>
              <a:gd name="adj1" fmla="val 50000"/>
              <a:gd name="adj2" fmla="val 191912"/>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graphicFrame>
        <p:nvGraphicFramePr>
          <p:cNvPr id="26635" name="Object 11"/>
          <p:cNvGraphicFramePr>
            <a:graphicFrameLocks noChangeAspect="1"/>
          </p:cNvGraphicFramePr>
          <p:nvPr/>
        </p:nvGraphicFramePr>
        <p:xfrm>
          <a:off x="1143001" y="4038601"/>
          <a:ext cx="6705600" cy="381000"/>
        </p:xfrm>
        <a:graphic>
          <a:graphicData uri="http://schemas.openxmlformats.org/presentationml/2006/ole">
            <p:oleObj spid="_x0000_s26640" name="Equation" r:id="rId3" imgW="4381500" imgH="215900" progId="Equation.3">
              <p:embed/>
            </p:oleObj>
          </a:graphicData>
        </a:graphic>
      </p:graphicFrame>
      <p:graphicFrame>
        <p:nvGraphicFramePr>
          <p:cNvPr id="26634" name="Object 10"/>
          <p:cNvGraphicFramePr>
            <a:graphicFrameLocks noChangeAspect="1"/>
          </p:cNvGraphicFramePr>
          <p:nvPr/>
        </p:nvGraphicFramePr>
        <p:xfrm>
          <a:off x="290287" y="4572000"/>
          <a:ext cx="8113486" cy="1981200"/>
        </p:xfrm>
        <a:graphic>
          <a:graphicData uri="http://schemas.openxmlformats.org/presentationml/2006/ole">
            <p:oleObj spid="_x0000_s26641" name="Equation" r:id="rId4" imgW="5118100" imgH="1143000" progId="Equation.3">
              <p:embed/>
            </p:oleObj>
          </a:graphicData>
        </a:graphic>
      </p:graphicFrame>
      <p:sp>
        <p:nvSpPr>
          <p:cNvPr id="26636" name="Rectangle 12"/>
          <p:cNvSpPr>
            <a:spLocks noChangeArrowheads="1"/>
          </p:cNvSpPr>
          <p:nvPr/>
        </p:nvSpPr>
        <p:spPr bwMode="auto">
          <a:xfrm>
            <a:off x="381000" y="3374841"/>
            <a:ext cx="1981200" cy="693099"/>
          </a:xfrm>
          <a:prstGeom prst="rect">
            <a:avLst/>
          </a:prstGeom>
          <a:noFill/>
          <a:ln w="9525">
            <a:noFill/>
            <a:miter lim="800000"/>
            <a:headEnd/>
            <a:tailEnd/>
          </a:ln>
          <a:effectLst/>
        </p:spPr>
        <p:txBody>
          <a:bodyPr vert="horz" wrap="square" lIns="107278" tIns="53638" rIns="107278" bIns="53638" numCol="1" anchor="ctr" anchorCtr="0" compatLnSpc="1">
            <a:prstTxWarp prst="textNoShape">
              <a:avLst/>
            </a:prstTxWarp>
            <a:spAutoFit/>
          </a:bodyPr>
          <a:lstStyle/>
          <a:p>
            <a:pPr fontAlgn="base">
              <a:spcBef>
                <a:spcPct val="0"/>
              </a:spcBef>
              <a:spcAft>
                <a:spcPct val="0"/>
              </a:spcAft>
            </a:pPr>
            <a:r>
              <a:rPr lang="en-US" sz="1700" dirty="0" smtClean="0">
                <a:latin typeface="Verdana" pitchFamily="34" charset="0"/>
                <a:ea typeface="Calibri" pitchFamily="34" charset="0"/>
                <a:cs typeface="Arial" pitchFamily="34" charset="0"/>
              </a:rPr>
              <a:t>Given Data</a:t>
            </a:r>
            <a:endParaRPr lang="en-US" sz="1700" dirty="0" smtClean="0">
              <a:latin typeface="Verdana"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26637" name="Rectangle 13"/>
          <p:cNvSpPr>
            <a:spLocks noChangeArrowheads="1"/>
          </p:cNvSpPr>
          <p:nvPr/>
        </p:nvSpPr>
        <p:spPr bwMode="auto">
          <a:xfrm>
            <a:off x="2" y="360505"/>
            <a:ext cx="966857" cy="631544"/>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r>
              <a:rPr lang="en-US" sz="1300" dirty="0" smtClean="0">
                <a:latin typeface="Times" pitchFamily="18" charset="0"/>
                <a:ea typeface="Calibri" pitchFamily="34" charset="0"/>
                <a:cs typeface="Arial" pitchFamily="34" charset="0"/>
              </a:rPr>
              <a:t>                  </a:t>
            </a:r>
            <a:endParaRPr lang="en-US" sz="1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26638" name="Rectangle 14"/>
          <p:cNvSpPr>
            <a:spLocks noChangeArrowheads="1"/>
          </p:cNvSpPr>
          <p:nvPr/>
        </p:nvSpPr>
        <p:spPr bwMode="auto">
          <a:xfrm>
            <a:off x="0" y="1665086"/>
            <a:ext cx="425042" cy="308378"/>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r>
              <a:rPr lang="en-US" sz="1300" dirty="0" smtClean="0">
                <a:latin typeface="Times" pitchFamily="18" charset="0"/>
                <a:ea typeface="Calibri" pitchFamily="34" charset="0"/>
                <a:cs typeface="Arial" pitchFamily="34" charset="0"/>
              </a:rPr>
              <a:t>     </a:t>
            </a:r>
            <a:endParaRPr lang="en-US" dirty="0" smtClean="0">
              <a:latin typeface="Arial" pitchFamily="34" charset="0"/>
              <a:cs typeface="Arial" pitchFamily="34" charset="0"/>
            </a:endParaRPr>
          </a:p>
        </p:txBody>
      </p:sp>
      <p:sp>
        <p:nvSpPr>
          <p:cNvPr id="19" name="TextBox 18"/>
          <p:cNvSpPr txBox="1"/>
          <p:nvPr/>
        </p:nvSpPr>
        <p:spPr>
          <a:xfrm>
            <a:off x="381000" y="2971801"/>
            <a:ext cx="2057400" cy="431489"/>
          </a:xfrm>
          <a:prstGeom prst="rect">
            <a:avLst/>
          </a:prstGeom>
          <a:noFill/>
        </p:spPr>
        <p:txBody>
          <a:bodyPr wrap="square" lIns="107278" tIns="53638" rIns="107278" bIns="53638" rtlCol="0">
            <a:spAutoFit/>
          </a:bodyPr>
          <a:lstStyle/>
          <a:p>
            <a:r>
              <a:rPr lang="en-US" dirty="0" smtClean="0">
                <a:solidFill>
                  <a:srgbClr val="008000"/>
                </a:solidFill>
              </a:rPr>
              <a:t>solution</a:t>
            </a:r>
            <a:endParaRPr lang="en-US" dirty="0">
              <a:solidFill>
                <a:srgbClr val="008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9"/>
            <a:ext cx="8229600" cy="944563"/>
          </a:xfrm>
        </p:spPr>
        <p:txBody>
          <a:bodyPr>
            <a:normAutofit fontScale="90000"/>
          </a:bodyPr>
          <a:lstStyle/>
          <a:p>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rPr>
              <a:t>Example about completely Inelastic Collision</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ndParaRPr>
          </a:p>
        </p:txBody>
      </p:sp>
      <p:sp>
        <p:nvSpPr>
          <p:cNvPr id="3" name="Content Placeholder 2"/>
          <p:cNvSpPr>
            <a:spLocks noGrp="1"/>
          </p:cNvSpPr>
          <p:nvPr>
            <p:ph idx="1"/>
          </p:nvPr>
        </p:nvSpPr>
        <p:spPr>
          <a:xfrm>
            <a:off x="0" y="1219202"/>
            <a:ext cx="8686801" cy="4906962"/>
          </a:xfrm>
        </p:spPr>
        <p:txBody>
          <a:bodyPr>
            <a:normAutofit/>
          </a:bodyPr>
          <a:lstStyle/>
          <a:p>
            <a:r>
              <a:rPr lang="en-US" sz="1900" b="1" dirty="0">
                <a:latin typeface="Verdana" pitchFamily="34" charset="0"/>
              </a:rPr>
              <a:t>A kg railroad car traveling at 8 m/s to the east as shown in the drawing below is collided with another car of the same mass and initially at rest and couple with it. What is the velocity of the coupled system of cars after the collision?</a:t>
            </a:r>
          </a:p>
          <a:p>
            <a:pPr>
              <a:buNone/>
            </a:pPr>
            <a:r>
              <a:rPr lang="en-US" sz="1900" b="1" dirty="0">
                <a:latin typeface="Verdana" pitchFamily="34" charset="0"/>
              </a:rPr>
              <a:t> </a:t>
            </a:r>
          </a:p>
          <a:p>
            <a:endParaRPr lang="en-US" sz="2400" b="1" dirty="0">
              <a:latin typeface="Verdana" pitchFamily="34" charset="0"/>
            </a:endParaRPr>
          </a:p>
        </p:txBody>
      </p:sp>
      <p:sp>
        <p:nvSpPr>
          <p:cNvPr id="5" name="Slide Number Placeholder 4"/>
          <p:cNvSpPr>
            <a:spLocks noGrp="1"/>
          </p:cNvSpPr>
          <p:nvPr>
            <p:ph type="sldNum" sz="quarter" idx="12"/>
          </p:nvPr>
        </p:nvSpPr>
        <p:spPr/>
        <p:txBody>
          <a:bodyPr/>
          <a:lstStyle/>
          <a:p>
            <a:fld id="{D503F6DE-96C6-4C59-8933-D12929E566F7}" type="slidenum">
              <a:rPr lang="en-US" smtClean="0"/>
              <a:pPr/>
              <a:t>19</a:t>
            </a:fld>
            <a:endParaRPr lang="en-US" dirty="0"/>
          </a:p>
        </p:txBody>
      </p:sp>
      <p:cxnSp>
        <p:nvCxnSpPr>
          <p:cNvPr id="7" name="Straight Connector 6"/>
          <p:cNvCxnSpPr/>
          <p:nvPr/>
        </p:nvCxnSpPr>
        <p:spPr>
          <a:xfrm>
            <a:off x="3886201" y="2895601"/>
            <a:ext cx="403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674" name="Rectangle 2"/>
          <p:cNvSpPr>
            <a:spLocks noChangeArrowheads="1"/>
          </p:cNvSpPr>
          <p:nvPr/>
        </p:nvSpPr>
        <p:spPr bwMode="auto">
          <a:xfrm>
            <a:off x="3886201" y="2362203"/>
            <a:ext cx="914400" cy="358774"/>
          </a:xfrm>
          <a:prstGeom prst="rect">
            <a:avLst/>
          </a:prstGeom>
          <a:solidFill>
            <a:srgbClr val="FFC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8675" name="AutoShape 3"/>
          <p:cNvSpPr>
            <a:spLocks noChangeArrowheads="1"/>
          </p:cNvSpPr>
          <p:nvPr/>
        </p:nvSpPr>
        <p:spPr bwMode="auto">
          <a:xfrm>
            <a:off x="3962402" y="27432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8676" name="AutoShape 4"/>
          <p:cNvSpPr>
            <a:spLocks noChangeArrowheads="1"/>
          </p:cNvSpPr>
          <p:nvPr/>
        </p:nvSpPr>
        <p:spPr bwMode="auto">
          <a:xfrm>
            <a:off x="4495802" y="27432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8677" name="AutoShape 5"/>
          <p:cNvSpPr>
            <a:spLocks noChangeArrowheads="1"/>
          </p:cNvSpPr>
          <p:nvPr/>
        </p:nvSpPr>
        <p:spPr bwMode="auto">
          <a:xfrm>
            <a:off x="4800600" y="2514602"/>
            <a:ext cx="217488" cy="107951"/>
          </a:xfrm>
          <a:prstGeom prst="rightArrowCallout">
            <a:avLst>
              <a:gd name="adj1" fmla="val 25000"/>
              <a:gd name="adj2" fmla="val 25000"/>
              <a:gd name="adj3" fmla="val 33579"/>
              <a:gd name="adj4" fmla="val 66667"/>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12" name="Rectangle 2"/>
          <p:cNvSpPr>
            <a:spLocks noChangeArrowheads="1"/>
          </p:cNvSpPr>
          <p:nvPr/>
        </p:nvSpPr>
        <p:spPr bwMode="auto">
          <a:xfrm>
            <a:off x="6096000" y="2362203"/>
            <a:ext cx="914400" cy="358774"/>
          </a:xfrm>
          <a:prstGeom prst="rect">
            <a:avLst/>
          </a:prstGeom>
          <a:solidFill>
            <a:srgbClr val="FFC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13" name="AutoShape 3"/>
          <p:cNvSpPr>
            <a:spLocks noChangeArrowheads="1"/>
          </p:cNvSpPr>
          <p:nvPr/>
        </p:nvSpPr>
        <p:spPr bwMode="auto">
          <a:xfrm>
            <a:off x="6172202" y="27432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14" name="AutoShape 3"/>
          <p:cNvSpPr>
            <a:spLocks noChangeArrowheads="1"/>
          </p:cNvSpPr>
          <p:nvPr/>
        </p:nvSpPr>
        <p:spPr bwMode="auto">
          <a:xfrm>
            <a:off x="4114802" y="38100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15" name="AutoShape 3"/>
          <p:cNvSpPr>
            <a:spLocks noChangeArrowheads="1"/>
          </p:cNvSpPr>
          <p:nvPr/>
        </p:nvSpPr>
        <p:spPr bwMode="auto">
          <a:xfrm>
            <a:off x="6858002" y="27432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16" name="AutoShape 5"/>
          <p:cNvSpPr>
            <a:spLocks noChangeArrowheads="1"/>
          </p:cNvSpPr>
          <p:nvPr/>
        </p:nvSpPr>
        <p:spPr bwMode="auto">
          <a:xfrm rot="10996885">
            <a:off x="5871210" y="2521003"/>
            <a:ext cx="227755" cy="139592"/>
          </a:xfrm>
          <a:prstGeom prst="rightArrowCallout">
            <a:avLst>
              <a:gd name="adj1" fmla="val 25000"/>
              <a:gd name="adj2" fmla="val 25000"/>
              <a:gd name="adj3" fmla="val 0"/>
              <a:gd name="adj4" fmla="val 100000"/>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17" name="Rectangle 2"/>
          <p:cNvSpPr>
            <a:spLocks noChangeArrowheads="1"/>
          </p:cNvSpPr>
          <p:nvPr/>
        </p:nvSpPr>
        <p:spPr bwMode="auto">
          <a:xfrm>
            <a:off x="4038601" y="3429003"/>
            <a:ext cx="914400" cy="358774"/>
          </a:xfrm>
          <a:prstGeom prst="rect">
            <a:avLst/>
          </a:prstGeom>
          <a:solidFill>
            <a:srgbClr val="FFC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cxnSp>
        <p:nvCxnSpPr>
          <p:cNvPr id="28678" name="AutoShape 6"/>
          <p:cNvCxnSpPr>
            <a:cxnSpLocks noChangeShapeType="1"/>
          </p:cNvCxnSpPr>
          <p:nvPr/>
        </p:nvCxnSpPr>
        <p:spPr bwMode="auto">
          <a:xfrm>
            <a:off x="3276601" y="3962401"/>
            <a:ext cx="4562475" cy="1588"/>
          </a:xfrm>
          <a:prstGeom prst="straightConnector1">
            <a:avLst/>
          </a:prstGeom>
          <a:noFill/>
          <a:ln w="9525">
            <a:solidFill>
              <a:srgbClr val="000000"/>
            </a:solidFill>
            <a:round/>
            <a:headEnd/>
            <a:tailEnd/>
          </a:ln>
        </p:spPr>
      </p:cxnSp>
      <p:sp>
        <p:nvSpPr>
          <p:cNvPr id="20" name="AutoShape 3"/>
          <p:cNvSpPr>
            <a:spLocks noChangeArrowheads="1"/>
          </p:cNvSpPr>
          <p:nvPr/>
        </p:nvSpPr>
        <p:spPr bwMode="auto">
          <a:xfrm>
            <a:off x="4724402" y="38100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1" name="AutoShape 3"/>
          <p:cNvSpPr>
            <a:spLocks noChangeArrowheads="1"/>
          </p:cNvSpPr>
          <p:nvPr/>
        </p:nvSpPr>
        <p:spPr bwMode="auto">
          <a:xfrm>
            <a:off x="5486400" y="3810000"/>
            <a:ext cx="130175"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sp>
        <p:nvSpPr>
          <p:cNvPr id="22" name="Rectangle 2"/>
          <p:cNvSpPr>
            <a:spLocks noChangeArrowheads="1"/>
          </p:cNvSpPr>
          <p:nvPr/>
        </p:nvSpPr>
        <p:spPr bwMode="auto">
          <a:xfrm>
            <a:off x="5486400" y="3429003"/>
            <a:ext cx="914400" cy="358774"/>
          </a:xfrm>
          <a:prstGeom prst="rect">
            <a:avLst/>
          </a:prstGeom>
          <a:solidFill>
            <a:srgbClr val="FFC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4" name="AutoShape 5"/>
          <p:cNvSpPr>
            <a:spLocks noChangeArrowheads="1"/>
          </p:cNvSpPr>
          <p:nvPr/>
        </p:nvSpPr>
        <p:spPr bwMode="auto">
          <a:xfrm>
            <a:off x="4953000" y="3581400"/>
            <a:ext cx="304800" cy="152400"/>
          </a:xfrm>
          <a:prstGeom prst="rightArrowCallout">
            <a:avLst>
              <a:gd name="adj1" fmla="val 25000"/>
              <a:gd name="adj2" fmla="val 25000"/>
              <a:gd name="adj3" fmla="val 33579"/>
              <a:gd name="adj4" fmla="val 66667"/>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5" name="AutoShape 5"/>
          <p:cNvSpPr>
            <a:spLocks noChangeArrowheads="1"/>
          </p:cNvSpPr>
          <p:nvPr/>
        </p:nvSpPr>
        <p:spPr bwMode="auto">
          <a:xfrm rot="10800000">
            <a:off x="5181600" y="3581400"/>
            <a:ext cx="304800" cy="152400"/>
          </a:xfrm>
          <a:prstGeom prst="rightArrowCallout">
            <a:avLst>
              <a:gd name="adj1" fmla="val 25000"/>
              <a:gd name="adj2" fmla="val 25000"/>
              <a:gd name="adj3" fmla="val 33579"/>
              <a:gd name="adj4" fmla="val 66667"/>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6" name="AutoShape 3"/>
          <p:cNvSpPr>
            <a:spLocks noChangeArrowheads="1"/>
          </p:cNvSpPr>
          <p:nvPr/>
        </p:nvSpPr>
        <p:spPr bwMode="auto">
          <a:xfrm>
            <a:off x="6172200" y="3810000"/>
            <a:ext cx="152400" cy="152400"/>
          </a:xfrm>
          <a:prstGeom prst="flowChartConnector">
            <a:avLst/>
          </a:prstGeom>
          <a:solidFill>
            <a:srgbClr val="C00000"/>
          </a:solidFill>
          <a:ln w="9525">
            <a:solidFill>
              <a:srgbClr val="000000"/>
            </a:solidFill>
            <a:round/>
            <a:headEnd/>
            <a:tailEnd/>
          </a:ln>
        </p:spPr>
        <p:txBody>
          <a:bodyPr vert="horz" wrap="square" lIns="107278" tIns="53638" rIns="107278" bIns="53638" numCol="1" anchor="t" anchorCtr="0" compatLnSpc="1">
            <a:prstTxWarp prst="textNoShape">
              <a:avLst/>
            </a:prstTxWarp>
          </a:bodyPr>
          <a:lstStyle/>
          <a:p>
            <a:endParaRPr lang="en-US"/>
          </a:p>
        </p:txBody>
      </p:sp>
      <p:graphicFrame>
        <p:nvGraphicFramePr>
          <p:cNvPr id="28680" name="Object 8"/>
          <p:cNvGraphicFramePr>
            <a:graphicFrameLocks noChangeAspect="1"/>
          </p:cNvGraphicFramePr>
          <p:nvPr/>
        </p:nvGraphicFramePr>
        <p:xfrm>
          <a:off x="381001" y="4419600"/>
          <a:ext cx="6400800" cy="457200"/>
        </p:xfrm>
        <a:graphic>
          <a:graphicData uri="http://schemas.openxmlformats.org/presentationml/2006/ole">
            <p:oleObj spid="_x0000_s28685" name="Equation" r:id="rId3" imgW="3060700" imgH="228600" progId="Equation.3">
              <p:embed/>
            </p:oleObj>
          </a:graphicData>
        </a:graphic>
      </p:graphicFrame>
      <p:graphicFrame>
        <p:nvGraphicFramePr>
          <p:cNvPr id="28679" name="Object 7"/>
          <p:cNvGraphicFramePr>
            <a:graphicFrameLocks noChangeAspect="1"/>
          </p:cNvGraphicFramePr>
          <p:nvPr/>
        </p:nvGraphicFramePr>
        <p:xfrm>
          <a:off x="1524001" y="5105400"/>
          <a:ext cx="6629400" cy="1371600"/>
        </p:xfrm>
        <a:graphic>
          <a:graphicData uri="http://schemas.openxmlformats.org/presentationml/2006/ole">
            <p:oleObj spid="_x0000_s28686" name="Equation" r:id="rId4" imgW="2514600" imgH="660400" progId="Equation.3">
              <p:embed/>
            </p:oleObj>
          </a:graphicData>
        </a:graphic>
      </p:graphicFrame>
      <p:sp>
        <p:nvSpPr>
          <p:cNvPr id="28681" name="Rectangle 9"/>
          <p:cNvSpPr>
            <a:spLocks noChangeArrowheads="1"/>
          </p:cNvSpPr>
          <p:nvPr/>
        </p:nvSpPr>
        <p:spPr bwMode="auto">
          <a:xfrm>
            <a:off x="1" y="12857"/>
            <a:ext cx="216716" cy="431489"/>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endParaRPr lang="en-US"/>
          </a:p>
        </p:txBody>
      </p:sp>
      <p:sp>
        <p:nvSpPr>
          <p:cNvPr id="28682" name="Rectangle 10"/>
          <p:cNvSpPr>
            <a:spLocks noChangeArrowheads="1"/>
          </p:cNvSpPr>
          <p:nvPr/>
        </p:nvSpPr>
        <p:spPr bwMode="auto">
          <a:xfrm>
            <a:off x="0" y="377724"/>
            <a:ext cx="434660" cy="616155"/>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r>
              <a:rPr lang="en-US" sz="1200" dirty="0" smtClean="0">
                <a:latin typeface="Verdana" pitchFamily="34" charset="0"/>
                <a:ea typeface="Calibri" pitchFamily="34" charset="0"/>
                <a:cs typeface="Arial" pitchFamily="34" charset="0"/>
              </a:rPr>
              <a:t>    </a:t>
            </a:r>
            <a:endParaRPr lang="en-US" sz="1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28683" name="Rectangle 11"/>
          <p:cNvSpPr>
            <a:spLocks noChangeArrowheads="1"/>
          </p:cNvSpPr>
          <p:nvPr/>
        </p:nvSpPr>
        <p:spPr bwMode="auto">
          <a:xfrm>
            <a:off x="2" y="1044474"/>
            <a:ext cx="761672" cy="616155"/>
          </a:xfrm>
          <a:prstGeom prst="rect">
            <a:avLst/>
          </a:prstGeom>
          <a:noFill/>
          <a:ln w="9525">
            <a:noFill/>
            <a:miter lim="800000"/>
            <a:headEnd/>
            <a:tailEnd/>
          </a:ln>
          <a:effectLst/>
        </p:spPr>
        <p:txBody>
          <a:bodyPr vert="horz" wrap="none" lIns="107278" tIns="53638" rIns="107278" bIns="53638" numCol="1" anchor="ctr" anchorCtr="0" compatLnSpc="1">
            <a:prstTxWarp prst="textNoShape">
              <a:avLst/>
            </a:prstTxWarp>
            <a:spAutoFit/>
          </a:bodyPr>
          <a:lstStyle/>
          <a:p>
            <a:pPr fontAlgn="base">
              <a:spcBef>
                <a:spcPct val="0"/>
              </a:spcBef>
              <a:spcAft>
                <a:spcPct val="0"/>
              </a:spcAft>
            </a:pPr>
            <a:r>
              <a:rPr lang="en-US" sz="1200" dirty="0" smtClean="0">
                <a:latin typeface="Verdana" pitchFamily="34" charset="0"/>
                <a:ea typeface="Calibri" pitchFamily="34" charset="0"/>
                <a:cs typeface="Arial" pitchFamily="34" charset="0"/>
              </a:rPr>
              <a:t>          </a:t>
            </a:r>
            <a:endParaRPr lang="en-US" sz="11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
        <p:nvSpPr>
          <p:cNvPr id="28684" name="AutoShape 12"/>
          <p:cNvSpPr>
            <a:spLocks noChangeArrowheads="1"/>
          </p:cNvSpPr>
          <p:nvPr/>
        </p:nvSpPr>
        <p:spPr bwMode="auto">
          <a:xfrm flipV="1">
            <a:off x="3886200" y="2133601"/>
            <a:ext cx="723900" cy="44451"/>
          </a:xfrm>
          <a:prstGeom prst="rightArrow">
            <a:avLst>
              <a:gd name="adj1" fmla="val 50000"/>
              <a:gd name="adj2" fmla="val 407143"/>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
        <p:nvSpPr>
          <p:cNvPr id="28685" name="AutoShape 13"/>
          <p:cNvSpPr>
            <a:spLocks noChangeArrowheads="1"/>
          </p:cNvSpPr>
          <p:nvPr/>
        </p:nvSpPr>
        <p:spPr bwMode="auto">
          <a:xfrm flipV="1">
            <a:off x="6096000" y="3276603"/>
            <a:ext cx="495300" cy="45719"/>
          </a:xfrm>
          <a:prstGeom prst="rightArrow">
            <a:avLst>
              <a:gd name="adj1" fmla="val 50000"/>
              <a:gd name="adj2" fmla="val 407143"/>
            </a:avLst>
          </a:prstGeom>
          <a:solidFill>
            <a:srgbClr val="000000"/>
          </a:solidFill>
          <a:ln w="9525">
            <a:solidFill>
              <a:srgbClr val="000000"/>
            </a:solidFill>
            <a:miter lim="800000"/>
            <a:headEnd/>
            <a:tailEnd/>
          </a:ln>
        </p:spPr>
        <p:txBody>
          <a:bodyPr vert="horz" wrap="square" lIns="107278" tIns="53638" rIns="107278" bIns="53638"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7"/>
          <p:cNvSpPr txBox="1">
            <a:spLocks/>
          </p:cNvSpPr>
          <p:nvPr/>
        </p:nvSpPr>
        <p:spPr bwMode="auto">
          <a:xfrm>
            <a:off x="609600" y="457200"/>
            <a:ext cx="8458200" cy="6248400"/>
          </a:xfrm>
          <a:prstGeom prst="rect">
            <a:avLst/>
          </a:prstGeom>
          <a:noFill/>
          <a:ln w="9525">
            <a:noFill/>
            <a:miter lim="800000"/>
            <a:headEnd/>
            <a:tailEnd/>
          </a:ln>
          <a:effectLst/>
        </p:spPr>
        <p:txBody>
          <a:bodyPr vert="horz" wrap="square" lIns="107278" tIns="53638" rIns="107278" bIns="53638" numCol="1" anchor="t" anchorCtr="0" compatLnSpc="1">
            <a:prstTxWarp prst="textNoShape">
              <a:avLst/>
            </a:prstTxWarp>
            <a:normAutofit fontScale="85000" lnSpcReduction="10000"/>
          </a:bodyPr>
          <a:lstStyle/>
          <a:p>
            <a:pPr marL="402291" indent="-402291">
              <a:buClr>
                <a:schemeClr val="accent1"/>
              </a:buClr>
            </a:pPr>
            <a:r>
              <a:rPr lang="en-US" sz="5700" b="1" dirty="0" smtClean="0">
                <a:solidFill>
                  <a:srgbClr val="9900CC"/>
                </a:solidFill>
                <a:latin typeface="Times New Roman" pitchFamily="18" charset="0"/>
                <a:cs typeface="Times New Roman" pitchFamily="18" charset="0"/>
              </a:rPr>
              <a:t>Momentum:</a:t>
            </a:r>
            <a:r>
              <a:rPr lang="en-US" sz="3700" b="1" dirty="0" smtClean="0">
                <a:solidFill>
                  <a:schemeClr val="accent2">
                    <a:lumMod val="75000"/>
                  </a:schemeClr>
                </a:solidFill>
                <a:latin typeface="Times New Roman" pitchFamily="18" charset="0"/>
                <a:cs typeface="Times New Roman" pitchFamily="18" charset="0"/>
              </a:rPr>
              <a:t/>
            </a:r>
            <a:br>
              <a:rPr lang="en-US" sz="3700" b="1" dirty="0" smtClean="0">
                <a:solidFill>
                  <a:schemeClr val="accent2">
                    <a:lumMod val="75000"/>
                  </a:schemeClr>
                </a:solidFill>
                <a:latin typeface="Times New Roman" pitchFamily="18" charset="0"/>
                <a:cs typeface="Times New Roman" pitchFamily="18" charset="0"/>
              </a:rPr>
            </a:br>
            <a:r>
              <a:rPr lang="en-US" sz="2400" b="1" i="1" dirty="0" smtClean="0">
                <a:solidFill>
                  <a:schemeClr val="accent2">
                    <a:lumMod val="50000"/>
                  </a:schemeClr>
                </a:solidFill>
                <a:latin typeface="Times New Roman" pitchFamily="18" charset="0"/>
                <a:cs typeface="Times New Roman" pitchFamily="18" charset="0"/>
              </a:rPr>
              <a:t>	</a:t>
            </a:r>
            <a:endParaRPr lang="en-US" sz="3300" b="1" i="1" dirty="0" smtClean="0">
              <a:solidFill>
                <a:schemeClr val="accent2">
                  <a:lumMod val="50000"/>
                </a:schemeClr>
              </a:solidFill>
              <a:latin typeface="Times New Roman" pitchFamily="18" charset="0"/>
              <a:cs typeface="Times New Roman" pitchFamily="18" charset="0"/>
            </a:endParaRPr>
          </a:p>
          <a:p>
            <a:pPr marL="402291" indent="-402291">
              <a:buClr>
                <a:schemeClr val="accent1"/>
              </a:buClr>
            </a:pPr>
            <a:r>
              <a:rPr lang="en-US" sz="3300" b="1" i="1" dirty="0" smtClean="0">
                <a:solidFill>
                  <a:schemeClr val="accent2">
                    <a:lumMod val="50000"/>
                  </a:schemeClr>
                </a:solidFill>
                <a:latin typeface="Times New Roman" pitchFamily="18" charset="0"/>
                <a:cs typeface="Times New Roman" pitchFamily="18" charset="0"/>
              </a:rPr>
              <a:t>	By Momentum, we mean </a:t>
            </a:r>
            <a:r>
              <a:rPr lang="en-US" sz="3300" b="1" i="1" dirty="0" smtClean="0">
                <a:solidFill>
                  <a:srgbClr val="FF0000"/>
                </a:solidFill>
                <a:latin typeface="Times New Roman" pitchFamily="18" charset="0"/>
                <a:cs typeface="Times New Roman" pitchFamily="18" charset="0"/>
              </a:rPr>
              <a:t>“Inertia in Motion” </a:t>
            </a:r>
            <a:r>
              <a:rPr lang="en-US" sz="3300" b="1" i="1" dirty="0" smtClean="0">
                <a:solidFill>
                  <a:schemeClr val="accent2">
                    <a:lumMod val="50000"/>
                  </a:schemeClr>
                </a:solidFill>
                <a:latin typeface="Times New Roman" pitchFamily="18" charset="0"/>
                <a:cs typeface="Times New Roman" pitchFamily="18" charset="0"/>
              </a:rPr>
              <a:t>or more specifically, the mass of an object multiplied by its velocity.</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Momentum = mass × velocity</a:t>
            </a:r>
            <a:endParaRPr lang="en-US" sz="4200" b="1" i="1" kern="0" dirty="0" smtClean="0">
              <a:solidFill>
                <a:srgbClr val="C00000"/>
              </a:solidFill>
              <a:latin typeface="Times New Roman" pitchFamily="18" charset="0"/>
              <a:cs typeface="Times New Roman" pitchFamily="18" charset="0"/>
            </a:endParaRPr>
          </a:p>
          <a:p>
            <a:pPr marL="402291" indent="-402291" algn="just">
              <a:buClr>
                <a:schemeClr val="accent1"/>
              </a:buClr>
            </a:pPr>
            <a:r>
              <a:rPr lang="en-US" sz="4700" b="1" i="1" kern="0" dirty="0" smtClean="0">
                <a:solidFill>
                  <a:srgbClr val="0070C0"/>
                </a:solidFill>
                <a:latin typeface="Times New Roman" pitchFamily="18" charset="0"/>
                <a:cs typeface="Times New Roman" pitchFamily="18" charset="0"/>
              </a:rPr>
              <a:t>		</a:t>
            </a:r>
            <a:r>
              <a:rPr lang="en-US" sz="4700" b="1" dirty="0" smtClean="0">
                <a:latin typeface="Times New Roman" pitchFamily="18" charset="0"/>
                <a:cs typeface="Times New Roman" pitchFamily="18" charset="0"/>
              </a:rPr>
              <a:t> </a:t>
            </a:r>
            <a:r>
              <a:rPr lang="en-US" sz="3300" b="1" i="1" dirty="0" smtClean="0">
                <a:solidFill>
                  <a:schemeClr val="accent2">
                    <a:lumMod val="50000"/>
                  </a:schemeClr>
                </a:solidFill>
                <a:latin typeface="Times New Roman" pitchFamily="18" charset="0"/>
                <a:cs typeface="Times New Roman" pitchFamily="18" charset="0"/>
              </a:rPr>
              <a:t>or in shorthand notation,</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Momentum = m × v</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P = </a:t>
            </a:r>
            <a:r>
              <a:rPr lang="en-US" sz="4200" b="1" i="1" dirty="0">
                <a:solidFill>
                  <a:srgbClr val="C00000"/>
                </a:solidFill>
                <a:latin typeface="Times New Roman" pitchFamily="18" charset="0"/>
                <a:cs typeface="Times New Roman" pitchFamily="18" charset="0"/>
              </a:rPr>
              <a:t>m × v</a:t>
            </a:r>
          </a:p>
          <a:p>
            <a:pPr marL="402291" indent="-402291" algn="just">
              <a:buClr>
                <a:schemeClr val="accent1"/>
              </a:buClr>
            </a:pPr>
            <a:r>
              <a:rPr lang="en-US" sz="4700" b="1" dirty="0" smtClean="0">
                <a:latin typeface="Times New Roman" pitchFamily="18" charset="0"/>
                <a:cs typeface="Times New Roman" pitchFamily="18" charset="0"/>
              </a:rPr>
              <a:t>	</a:t>
            </a:r>
            <a:r>
              <a:rPr lang="en-US" sz="3300" b="1" i="1" dirty="0" smtClean="0">
                <a:solidFill>
                  <a:schemeClr val="accent2">
                    <a:lumMod val="50000"/>
                  </a:schemeClr>
                </a:solidFill>
                <a:latin typeface="Times New Roman" pitchFamily="18" charset="0"/>
                <a:cs typeface="Times New Roman" pitchFamily="18" charset="0"/>
              </a:rPr>
              <a:t>When direction is not an important factor, we can say</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Momentum = mass × speed</a:t>
            </a:r>
          </a:p>
          <a:p>
            <a:pPr marL="402291" indent="-402291">
              <a:spcBef>
                <a:spcPct val="20000"/>
              </a:spcBef>
              <a:buClr>
                <a:schemeClr val="accent1"/>
              </a:buClr>
              <a:buFont typeface="Wingdings" pitchFamily="2" charset="2"/>
              <a:buChar char="l"/>
              <a:defRPr/>
            </a:pPr>
            <a:r>
              <a:rPr lang="en-US" sz="3700" b="1" dirty="0" smtClean="0">
                <a:solidFill>
                  <a:srgbClr val="9900CC"/>
                </a:solidFill>
                <a:latin typeface="Times New Roman" pitchFamily="18" charset="0"/>
                <a:cs typeface="Times New Roman" pitchFamily="18" charset="0"/>
              </a:rPr>
              <a:t>S.I Unit of Momentum :</a:t>
            </a:r>
            <a:endParaRPr lang="en-US" sz="3700" i="1" kern="0" dirty="0" smtClean="0"/>
          </a:p>
          <a:p>
            <a:pPr marL="402291" indent="-402291">
              <a:buClr>
                <a:schemeClr val="accent1"/>
              </a:buClr>
              <a:buFont typeface="Wingdings" pitchFamily="2" charset="2"/>
              <a:buChar char="l"/>
              <a:defRPr/>
            </a:pPr>
            <a:r>
              <a:rPr lang="en-US" sz="3300" b="1" i="1" dirty="0" smtClean="0">
                <a:solidFill>
                  <a:srgbClr val="C00000"/>
                </a:solidFill>
                <a:latin typeface="Times New Roman" pitchFamily="18" charset="0"/>
                <a:cs typeface="Times New Roman" pitchFamily="18" charset="0"/>
              </a:rPr>
              <a:t>Kg-m/sec or N-sec </a:t>
            </a:r>
          </a:p>
          <a:p>
            <a:pPr marL="402291" indent="-402291" fontAlgn="base">
              <a:spcBef>
                <a:spcPct val="20000"/>
              </a:spcBef>
              <a:spcAft>
                <a:spcPct val="0"/>
              </a:spcAft>
              <a:buClr>
                <a:schemeClr val="accent1"/>
              </a:buClr>
              <a:buFont typeface="Wingdings" pitchFamily="2" charset="2"/>
              <a:buChar char="l"/>
              <a:defRPr/>
            </a:pPr>
            <a:endParaRPr lang="en-US" sz="3700" kern="0" dirty="0"/>
          </a:p>
        </p:txBody>
      </p:sp>
    </p:spTree>
    <p:extLst>
      <p:ext uri="{BB962C8B-B14F-4D97-AF65-F5344CB8AC3E}">
        <p14:creationId xmlns:p14="http://schemas.microsoft.com/office/powerpoint/2010/main" xmlns="" val="2424101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atesville.k12.in.us/physics/phynet/mechanics/momentum/Images/elephant_momentum.gif"/>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11015" y="228600"/>
            <a:ext cx="4827155"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batesville.k12.in.us/physics/phynet/mechanics/momentum/Images/bus_momentum.gif"/>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023055" y="2971800"/>
            <a:ext cx="5120946" cy="3352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23728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1" y="1066801"/>
            <a:ext cx="8077200" cy="3986308"/>
          </a:xfrm>
          <a:prstGeom prst="rect">
            <a:avLst/>
          </a:prstGeom>
        </p:spPr>
        <p:txBody>
          <a:bodyPr wrap="square" lIns="107278" tIns="53638" rIns="107278" bIns="53638">
            <a:spAutoFit/>
          </a:bodyPr>
          <a:lstStyle/>
          <a:p>
            <a:r>
              <a:rPr lang="en-US" sz="2800" b="1" dirty="0">
                <a:solidFill>
                  <a:schemeClr val="accent1">
                    <a:lumMod val="50000"/>
                  </a:schemeClr>
                </a:solidFill>
                <a:latin typeface="Times New Roman" pitchFamily="18" charset="0"/>
                <a:cs typeface="Times New Roman" pitchFamily="18" charset="0"/>
              </a:rPr>
              <a:t>If no net external force acts on a </a:t>
            </a:r>
            <a:r>
              <a:rPr lang="en-US" sz="2800" b="1" dirty="0" smtClean="0">
                <a:solidFill>
                  <a:schemeClr val="accent1">
                    <a:lumMod val="50000"/>
                  </a:schemeClr>
                </a:solidFill>
                <a:latin typeface="Times New Roman" pitchFamily="18" charset="0"/>
                <a:cs typeface="Times New Roman" pitchFamily="18" charset="0"/>
              </a:rPr>
              <a:t>system, </a:t>
            </a:r>
            <a:r>
              <a:rPr lang="en-US" sz="2800" b="1" dirty="0">
                <a:solidFill>
                  <a:schemeClr val="accent1">
                    <a:lumMod val="50000"/>
                  </a:schemeClr>
                </a:solidFill>
                <a:latin typeface="Times New Roman" pitchFamily="18" charset="0"/>
                <a:cs typeface="Times New Roman" pitchFamily="18" charset="0"/>
              </a:rPr>
              <a:t>the total linear momentum </a:t>
            </a:r>
            <a:r>
              <a:rPr lang="en-US" sz="2800" b="1" dirty="0" smtClean="0">
                <a:solidFill>
                  <a:schemeClr val="accent1">
                    <a:lumMod val="50000"/>
                  </a:schemeClr>
                </a:solidFill>
                <a:latin typeface="Times New Roman" pitchFamily="18" charset="0"/>
                <a:cs typeface="Times New Roman" pitchFamily="18" charset="0"/>
              </a:rPr>
              <a:t>of </a:t>
            </a:r>
            <a:r>
              <a:rPr lang="en-US" sz="2800" b="1" dirty="0">
                <a:solidFill>
                  <a:schemeClr val="accent1">
                    <a:lumMod val="50000"/>
                  </a:schemeClr>
                </a:solidFill>
                <a:latin typeface="Times New Roman" pitchFamily="18" charset="0"/>
                <a:cs typeface="Times New Roman" pitchFamily="18" charset="0"/>
              </a:rPr>
              <a:t>the system cannot change</a:t>
            </a:r>
            <a:r>
              <a:rPr lang="en-US" sz="2800" b="1" dirty="0" smtClean="0">
                <a:solidFill>
                  <a:schemeClr val="accent1">
                    <a:lumMod val="50000"/>
                  </a:schemeClr>
                </a:solidFill>
                <a:latin typeface="Times New Roman" pitchFamily="18" charset="0"/>
                <a:cs typeface="Times New Roman" pitchFamily="18" charset="0"/>
              </a:rPr>
              <a:t>.</a:t>
            </a:r>
          </a:p>
          <a:p>
            <a:endParaRPr lang="en-US" sz="2800" b="1" dirty="0" smtClean="0">
              <a:solidFill>
                <a:schemeClr val="accent1">
                  <a:lumMod val="50000"/>
                </a:schemeClr>
              </a:solidFill>
              <a:latin typeface="Times New Roman" pitchFamily="18" charset="0"/>
              <a:cs typeface="Times New Roman" pitchFamily="18" charset="0"/>
            </a:endParaRPr>
          </a:p>
          <a:p>
            <a:r>
              <a:rPr lang="en-US" sz="2800" b="1" dirty="0" smtClean="0">
                <a:solidFill>
                  <a:schemeClr val="accent4"/>
                </a:solidFill>
                <a:latin typeface="Times New Roman" pitchFamily="18" charset="0"/>
                <a:cs typeface="Times New Roman" pitchFamily="18" charset="0"/>
              </a:rPr>
              <a:t>Or It </a:t>
            </a:r>
            <a:r>
              <a:rPr lang="en-US" sz="2800" b="1" dirty="0">
                <a:solidFill>
                  <a:schemeClr val="accent4"/>
                </a:solidFill>
                <a:latin typeface="Times New Roman" pitchFamily="18" charset="0"/>
                <a:cs typeface="Times New Roman" pitchFamily="18" charset="0"/>
              </a:rPr>
              <a:t>can be stated that </a:t>
            </a:r>
            <a:endParaRPr lang="en-US" sz="2800" b="1" dirty="0" smtClean="0">
              <a:solidFill>
                <a:schemeClr val="accent4"/>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b="1" dirty="0" smtClean="0">
                <a:solidFill>
                  <a:srgbClr val="C00000"/>
                </a:solidFill>
                <a:latin typeface="Times New Roman" pitchFamily="18" charset="0"/>
                <a:cs typeface="Times New Roman" pitchFamily="18" charset="0"/>
              </a:rPr>
              <a:t>The </a:t>
            </a:r>
            <a:r>
              <a:rPr lang="en-US" sz="2800" b="1" dirty="0">
                <a:solidFill>
                  <a:srgbClr val="C00000"/>
                </a:solidFill>
                <a:latin typeface="Times New Roman" pitchFamily="18" charset="0"/>
                <a:cs typeface="Times New Roman" pitchFamily="18" charset="0"/>
              </a:rPr>
              <a:t>sum of a system's initial momentum is equal to the sum of a system's final </a:t>
            </a:r>
            <a:r>
              <a:rPr lang="en-US" sz="2800" b="1" dirty="0" smtClean="0">
                <a:solidFill>
                  <a:srgbClr val="C00000"/>
                </a:solidFill>
                <a:latin typeface="Times New Roman" pitchFamily="18" charset="0"/>
                <a:cs typeface="Times New Roman" pitchFamily="18" charset="0"/>
              </a:rPr>
              <a:t>momentum.</a:t>
            </a:r>
          </a:p>
          <a:p>
            <a:r>
              <a:rPr lang="en-US" sz="2800" dirty="0">
                <a:latin typeface="Times New Roman" pitchFamily="18" charset="0"/>
                <a:cs typeface="Times New Roman" pitchFamily="18" charset="0"/>
              </a:rPr>
              <a:t>The law of conservation of momentum can be mathematically expressed </a:t>
            </a:r>
            <a:r>
              <a:rPr lang="en-US" sz="2800" dirty="0" smtClean="0">
                <a:latin typeface="Times New Roman" pitchFamily="18" charset="0"/>
                <a:cs typeface="Times New Roman" pitchFamily="18" charset="0"/>
              </a:rPr>
              <a:t>as</a:t>
            </a:r>
            <a:endParaRPr lang="en-US" sz="2800" dirty="0">
              <a:latin typeface="Times New Roman" pitchFamily="18" charset="0"/>
              <a:cs typeface="Times New Roman" pitchFamily="18" charset="0"/>
            </a:endParaRPr>
          </a:p>
        </p:txBody>
      </p:sp>
      <p:sp>
        <p:nvSpPr>
          <p:cNvPr id="5" name="Rectangle 4"/>
          <p:cNvSpPr/>
          <p:nvPr/>
        </p:nvSpPr>
        <p:spPr>
          <a:xfrm>
            <a:off x="211015" y="228600"/>
            <a:ext cx="8308730" cy="1462540"/>
          </a:xfrm>
          <a:prstGeom prst="rect">
            <a:avLst/>
          </a:prstGeom>
          <a:solidFill>
            <a:schemeClr val="accent2">
              <a:lumMod val="90000"/>
            </a:schemeClr>
          </a:solidFill>
        </p:spPr>
        <p:txBody>
          <a:bodyPr wrap="square" lIns="107278" tIns="53638" rIns="107278" bIns="53638">
            <a:spAutoFit/>
          </a:bodyPr>
          <a:lstStyle/>
          <a:p>
            <a:r>
              <a:rPr lang="en-US" sz="4400" b="1" dirty="0" smtClean="0">
                <a:latin typeface="Times New Roman" pitchFamily="18" charset="0"/>
                <a:cs typeface="Times New Roman" pitchFamily="18" charset="0"/>
              </a:rPr>
              <a:t>Law of Conservation </a:t>
            </a:r>
            <a:r>
              <a:rPr lang="en-US" sz="4400" b="1" dirty="0">
                <a:latin typeface="Times New Roman" pitchFamily="18" charset="0"/>
                <a:cs typeface="Times New Roman" pitchFamily="18" charset="0"/>
              </a:rPr>
              <a:t>of </a:t>
            </a:r>
            <a:r>
              <a:rPr lang="en-US" sz="4400" b="1" dirty="0" smtClean="0">
                <a:latin typeface="Times New Roman" pitchFamily="18" charset="0"/>
                <a:cs typeface="Times New Roman" pitchFamily="18" charset="0"/>
              </a:rPr>
              <a:t>Momentum</a:t>
            </a:r>
            <a:endParaRPr lang="en-US" sz="4400" b="1" dirty="0">
              <a:latin typeface="Times New Roman" pitchFamily="18" charset="0"/>
              <a:cs typeface="Times New Roman" pitchFamily="18" charset="0"/>
            </a:endParaRPr>
          </a:p>
        </p:txBody>
      </p:sp>
      <p:sp>
        <p:nvSpPr>
          <p:cNvPr id="7" name="Rectangle 6"/>
          <p:cNvSpPr/>
          <p:nvPr/>
        </p:nvSpPr>
        <p:spPr>
          <a:xfrm>
            <a:off x="175846" y="5008746"/>
            <a:ext cx="8686800" cy="908543"/>
          </a:xfrm>
          <a:prstGeom prst="rect">
            <a:avLst/>
          </a:prstGeom>
          <a:solidFill>
            <a:srgbClr val="92D050"/>
          </a:solidFill>
        </p:spPr>
        <p:txBody>
          <a:bodyPr wrap="square" lIns="107278" tIns="53638" rIns="107278" bIns="53638">
            <a:spAutoFit/>
          </a:bodyPr>
          <a:lstStyle/>
          <a:p>
            <a:pPr algn="ctr"/>
            <a:r>
              <a:rPr lang="en-US" sz="2600" b="1" i="1" dirty="0" smtClean="0">
                <a:solidFill>
                  <a:srgbClr val="FF0000"/>
                </a:solidFill>
                <a:latin typeface="Times New Roman" pitchFamily="18" charset="0"/>
                <a:cs typeface="Times New Roman" pitchFamily="18" charset="0"/>
              </a:rPr>
              <a:t>Total momentum before collision = Total momentum after collision</a:t>
            </a:r>
            <a:endParaRPr lang="en-US" sz="2600" b="1" i="1" dirty="0">
              <a:solidFill>
                <a:srgbClr val="FF0000"/>
              </a:solidFill>
              <a:latin typeface="Times New Roman" pitchFamily="18" charset="0"/>
              <a:cs typeface="Times New Roman" pitchFamily="18" charset="0"/>
            </a:endParaRPr>
          </a:p>
        </p:txBody>
      </p:sp>
      <p:sp>
        <p:nvSpPr>
          <p:cNvPr id="9" name="Title 8"/>
          <p:cNvSpPr>
            <a:spLocks noGrp="1"/>
          </p:cNvSpPr>
          <p:nvPr>
            <p:ph type="title"/>
          </p:nvPr>
        </p:nvSpPr>
        <p:spPr>
          <a:xfrm>
            <a:off x="615462" y="5562600"/>
            <a:ext cx="7543800" cy="1143000"/>
          </a:xfrm>
          <a:solidFill>
            <a:srgbClr val="FF66FF"/>
          </a:solidFill>
        </p:spPr>
        <p:txBody>
          <a:bodyPr>
            <a:normAutofit fontScale="90000"/>
          </a:bodyPr>
          <a:lstStyle/>
          <a:p>
            <a:r>
              <a:rPr lang="en-US" sz="4700" b="1" dirty="0" smtClean="0">
                <a:latin typeface="Times New Roman" pitchFamily="18" charset="0"/>
                <a:cs typeface="Times New Roman" pitchFamily="18" charset="0"/>
              </a:rPr>
              <a:t>P</a:t>
            </a:r>
            <a:r>
              <a:rPr lang="en-US" sz="4700" b="1" baseline="-25000" dirty="0" smtClean="0">
                <a:latin typeface="Times New Roman" pitchFamily="18" charset="0"/>
                <a:cs typeface="Times New Roman" pitchFamily="18" charset="0"/>
              </a:rPr>
              <a:t>1(initial)</a:t>
            </a:r>
            <a:r>
              <a:rPr lang="en-US" sz="4700" b="1" dirty="0" smtClean="0">
                <a:latin typeface="Times New Roman" pitchFamily="18" charset="0"/>
                <a:cs typeface="Times New Roman" pitchFamily="18" charset="0"/>
              </a:rPr>
              <a:t> + P</a:t>
            </a:r>
            <a:r>
              <a:rPr lang="en-US" sz="4700" b="1" baseline="-25000" dirty="0" smtClean="0">
                <a:latin typeface="Times New Roman" pitchFamily="18" charset="0"/>
                <a:cs typeface="Times New Roman" pitchFamily="18" charset="0"/>
              </a:rPr>
              <a:t>2(initial)</a:t>
            </a:r>
            <a:r>
              <a:rPr lang="en-US" sz="4700" b="1" dirty="0" smtClean="0">
                <a:latin typeface="Times New Roman" pitchFamily="18" charset="0"/>
                <a:cs typeface="Times New Roman" pitchFamily="18" charset="0"/>
              </a:rPr>
              <a:t> = P</a:t>
            </a:r>
            <a:r>
              <a:rPr lang="en-US" sz="4700" b="1" baseline="-25000" dirty="0" smtClean="0">
                <a:latin typeface="Times New Roman" pitchFamily="18" charset="0"/>
                <a:cs typeface="Times New Roman" pitchFamily="18" charset="0"/>
              </a:rPr>
              <a:t>1(final)</a:t>
            </a:r>
            <a:r>
              <a:rPr lang="en-US" sz="4700" b="1" dirty="0" smtClean="0">
                <a:latin typeface="Times New Roman" pitchFamily="18" charset="0"/>
                <a:cs typeface="Times New Roman" pitchFamily="18" charset="0"/>
              </a:rPr>
              <a:t> +P</a:t>
            </a:r>
            <a:r>
              <a:rPr lang="en-US" sz="4700" b="1" baseline="-25000" dirty="0" smtClean="0">
                <a:latin typeface="Times New Roman" pitchFamily="18" charset="0"/>
                <a:cs typeface="Times New Roman" pitchFamily="18" charset="0"/>
              </a:rPr>
              <a:t>2(final)</a:t>
            </a:r>
            <a:endParaRPr lang="en-US" sz="47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378924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 y="1295400"/>
            <a:ext cx="9143999" cy="3962400"/>
          </a:xfrm>
          <a:prstGeom prst="rect">
            <a:avLst/>
          </a:prstGeom>
        </p:spPr>
      </p:pic>
    </p:spTree>
    <p:extLst>
      <p:ext uri="{BB962C8B-B14F-4D97-AF65-F5344CB8AC3E}">
        <p14:creationId xmlns:p14="http://schemas.microsoft.com/office/powerpoint/2010/main" xmlns="" val="9873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vYNu3dlNiho/Tpj9fUtsFKI/AAAAAAAAAEU/7iPL859EjOE/s1600/conservation+of+linear+momentum.PN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20200" t="1308" r="22228" b="62603"/>
          <a:stretch/>
        </p:blipFill>
        <p:spPr bwMode="auto">
          <a:xfrm>
            <a:off x="0" y="2"/>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47107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vYNu3dlNiho/Tpj9fUtsFKI/AAAAAAAAAEU/7iPL859EjOE/s1600/conservation+of+linear+momentum.PN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t="45277" b="18897"/>
          <a:stretch/>
        </p:blipFill>
        <p:spPr bwMode="auto">
          <a:xfrm>
            <a:off x="0" y="1"/>
            <a:ext cx="9144000" cy="6629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8873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txBox="1">
            <a:spLocks/>
          </p:cNvSpPr>
          <p:nvPr/>
        </p:nvSpPr>
        <p:spPr bwMode="auto">
          <a:xfrm>
            <a:off x="457201" y="304801"/>
            <a:ext cx="8077200" cy="5715000"/>
          </a:xfrm>
          <a:prstGeom prst="rect">
            <a:avLst/>
          </a:prstGeom>
          <a:noFill/>
          <a:ln w="9525">
            <a:noFill/>
            <a:miter lim="800000"/>
            <a:headEnd/>
            <a:tailEnd/>
          </a:ln>
          <a:effectLst/>
        </p:spPr>
        <p:txBody>
          <a:bodyPr vert="horz" wrap="square" lIns="107278" tIns="53638" rIns="107278" bIns="53638" numCol="1" anchor="t" anchorCtr="0" compatLnSpc="1">
            <a:prstTxWarp prst="textNoShape">
              <a:avLst/>
            </a:prstTxWarp>
            <a:normAutofit fontScale="92500"/>
          </a:bodyPr>
          <a:lstStyle/>
          <a:p>
            <a:pPr marL="402291" indent="-402291" fontAlgn="base">
              <a:spcBef>
                <a:spcPct val="20000"/>
              </a:spcBef>
              <a:spcAft>
                <a:spcPct val="0"/>
              </a:spcAft>
              <a:buClr>
                <a:schemeClr val="accent1"/>
              </a:buClr>
              <a:defRPr/>
            </a:pPr>
            <a:r>
              <a:rPr lang="en-US" sz="5100" b="1" dirty="0" smtClean="0">
                <a:solidFill>
                  <a:srgbClr val="9900CC"/>
                </a:solidFill>
                <a:latin typeface="Times New Roman" pitchFamily="18" charset="0"/>
                <a:cs typeface="Times New Roman" pitchFamily="18" charset="0"/>
              </a:rPr>
              <a:t>Impulse Changes Momentum:</a:t>
            </a:r>
          </a:p>
          <a:p>
            <a:pPr marL="402291" indent="-402291" fontAlgn="base">
              <a:spcBef>
                <a:spcPct val="20000"/>
              </a:spcBef>
              <a:spcAft>
                <a:spcPct val="0"/>
              </a:spcAft>
              <a:buClr>
                <a:schemeClr val="accent1"/>
              </a:buClr>
              <a:defRPr/>
            </a:pPr>
            <a:r>
              <a:rPr lang="en-US" sz="3700" b="1" dirty="0" smtClean="0">
                <a:solidFill>
                  <a:schemeClr val="accent2">
                    <a:lumMod val="75000"/>
                  </a:schemeClr>
                </a:solidFill>
                <a:latin typeface="Times New Roman" pitchFamily="18" charset="0"/>
                <a:cs typeface="Times New Roman" pitchFamily="18" charset="0"/>
              </a:rPr>
              <a:t/>
            </a:r>
            <a:br>
              <a:rPr lang="en-US" sz="3700" b="1" dirty="0" smtClean="0">
                <a:solidFill>
                  <a:schemeClr val="accent2">
                    <a:lumMod val="75000"/>
                  </a:schemeClr>
                </a:solidFill>
                <a:latin typeface="Times New Roman" pitchFamily="18" charset="0"/>
                <a:cs typeface="Times New Roman" pitchFamily="18" charset="0"/>
              </a:rPr>
            </a:br>
            <a:r>
              <a:rPr lang="en-US" sz="3300" b="1" i="1" dirty="0" smtClean="0">
                <a:solidFill>
                  <a:schemeClr val="accent2">
                    <a:lumMod val="50000"/>
                  </a:schemeClr>
                </a:solidFill>
                <a:latin typeface="Times New Roman" pitchFamily="18" charset="0"/>
                <a:cs typeface="Times New Roman" pitchFamily="18" charset="0"/>
              </a:rPr>
              <a:t>	The greater the impulse exerted on some thing, the greater the change in momentum. The exact relationship is,</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Impulse = Change in Momentum</a:t>
            </a:r>
            <a:endParaRPr lang="en-US" sz="4200" b="1" i="1" kern="0" dirty="0" smtClean="0">
              <a:solidFill>
                <a:srgbClr val="C00000"/>
              </a:solidFill>
              <a:latin typeface="Times New Roman" pitchFamily="18" charset="0"/>
              <a:cs typeface="Times New Roman" pitchFamily="18" charset="0"/>
            </a:endParaRPr>
          </a:p>
          <a:p>
            <a:pPr marL="402291" indent="-402291" algn="just">
              <a:buClr>
                <a:schemeClr val="accent1"/>
              </a:buClr>
            </a:pPr>
            <a:r>
              <a:rPr lang="en-US" sz="4700" b="1" i="1" kern="0" dirty="0" smtClean="0">
                <a:solidFill>
                  <a:srgbClr val="0070C0"/>
                </a:solidFill>
                <a:latin typeface="Times New Roman" pitchFamily="18" charset="0"/>
                <a:cs typeface="Times New Roman" pitchFamily="18" charset="0"/>
              </a:rPr>
              <a:t>		</a:t>
            </a:r>
            <a:r>
              <a:rPr lang="en-US" sz="4700" b="1" dirty="0" smtClean="0">
                <a:latin typeface="Times New Roman" pitchFamily="18" charset="0"/>
                <a:cs typeface="Times New Roman" pitchFamily="18" charset="0"/>
              </a:rPr>
              <a:t> </a:t>
            </a:r>
            <a:r>
              <a:rPr lang="en-US" sz="3300" b="1" i="1" dirty="0" smtClean="0">
                <a:solidFill>
                  <a:schemeClr val="accent2">
                    <a:lumMod val="50000"/>
                  </a:schemeClr>
                </a:solidFill>
                <a:latin typeface="Times New Roman" pitchFamily="18" charset="0"/>
                <a:cs typeface="Times New Roman" pitchFamily="18" charset="0"/>
              </a:rPr>
              <a:t>or in shorthand notation,</a:t>
            </a:r>
          </a:p>
          <a:p>
            <a:pPr marL="402291" indent="-402291" algn="ctr">
              <a:buClr>
                <a:schemeClr val="accent1"/>
              </a:buClr>
            </a:pPr>
            <a:r>
              <a:rPr lang="en-US" sz="4200" b="1" i="1" dirty="0" smtClean="0">
                <a:solidFill>
                  <a:srgbClr val="C00000"/>
                </a:solidFill>
                <a:latin typeface="Times New Roman" pitchFamily="18" charset="0"/>
                <a:cs typeface="Times New Roman" pitchFamily="18" charset="0"/>
              </a:rPr>
              <a:t>Ft = </a:t>
            </a:r>
            <a:r>
              <a:rPr lang="el-GR" sz="4200" b="1" i="1" dirty="0" smtClean="0">
                <a:solidFill>
                  <a:srgbClr val="C00000"/>
                </a:solidFill>
                <a:latin typeface="Times New Roman" pitchFamily="18" charset="0"/>
                <a:cs typeface="Times New Roman" pitchFamily="18" charset="0"/>
              </a:rPr>
              <a:t>Δ</a:t>
            </a:r>
            <a:r>
              <a:rPr lang="en-US" sz="4200" b="1" i="1" dirty="0" smtClean="0">
                <a:solidFill>
                  <a:srgbClr val="C00000"/>
                </a:solidFill>
                <a:latin typeface="Times New Roman" pitchFamily="18" charset="0"/>
                <a:cs typeface="Times New Roman" pitchFamily="18" charset="0"/>
              </a:rPr>
              <a:t>(</a:t>
            </a:r>
            <a:r>
              <a:rPr lang="en-US" sz="4200" b="1" i="1" dirty="0" err="1" smtClean="0">
                <a:solidFill>
                  <a:srgbClr val="C00000"/>
                </a:solidFill>
                <a:latin typeface="Times New Roman" pitchFamily="18" charset="0"/>
                <a:cs typeface="Times New Roman" pitchFamily="18" charset="0"/>
              </a:rPr>
              <a:t>mv</a:t>
            </a:r>
            <a:r>
              <a:rPr lang="en-US" sz="4200" b="1" i="1" dirty="0" smtClean="0">
                <a:solidFill>
                  <a:srgbClr val="C00000"/>
                </a:solidFill>
                <a:latin typeface="Times New Roman" pitchFamily="18" charset="0"/>
                <a:cs typeface="Times New Roman" pitchFamily="18" charset="0"/>
              </a:rPr>
              <a:t>)</a:t>
            </a:r>
          </a:p>
          <a:p>
            <a:pPr marL="402291" indent="-402291" algn="just">
              <a:buClr>
                <a:schemeClr val="accent1"/>
              </a:buClr>
            </a:pPr>
            <a:r>
              <a:rPr lang="en-US" sz="4700" b="1" dirty="0" smtClean="0">
                <a:latin typeface="Times New Roman" pitchFamily="18" charset="0"/>
                <a:cs typeface="Times New Roman" pitchFamily="18" charset="0"/>
              </a:rPr>
              <a:t>	</a:t>
            </a:r>
            <a:r>
              <a:rPr lang="en-US" sz="3300" b="1" i="1" dirty="0" smtClean="0">
                <a:solidFill>
                  <a:schemeClr val="accent2">
                    <a:lumMod val="50000"/>
                  </a:schemeClr>
                </a:solidFill>
                <a:latin typeface="Times New Roman" pitchFamily="18" charset="0"/>
                <a:cs typeface="Times New Roman" pitchFamily="18" charset="0"/>
              </a:rPr>
              <a:t>Where </a:t>
            </a:r>
            <a:r>
              <a:rPr lang="el-GR" sz="3300" b="1" i="1" dirty="0" smtClean="0">
                <a:solidFill>
                  <a:srgbClr val="C00000"/>
                </a:solidFill>
                <a:latin typeface="Times New Roman" pitchFamily="18" charset="0"/>
                <a:cs typeface="Times New Roman" pitchFamily="18" charset="0"/>
              </a:rPr>
              <a:t>Δ </a:t>
            </a:r>
            <a:r>
              <a:rPr lang="en-US" sz="3300" b="1" i="1" dirty="0" smtClean="0">
                <a:solidFill>
                  <a:srgbClr val="C00000"/>
                </a:solidFill>
                <a:latin typeface="Times New Roman" pitchFamily="18" charset="0"/>
                <a:cs typeface="Times New Roman" pitchFamily="18" charset="0"/>
              </a:rPr>
              <a:t> </a:t>
            </a:r>
            <a:r>
              <a:rPr lang="en-US" sz="3300" b="1" i="1" dirty="0" smtClean="0">
                <a:solidFill>
                  <a:schemeClr val="accent2">
                    <a:lumMod val="50000"/>
                  </a:schemeClr>
                </a:solidFill>
                <a:latin typeface="Times New Roman" pitchFamily="18" charset="0"/>
                <a:cs typeface="Times New Roman" pitchFamily="18" charset="0"/>
              </a:rPr>
              <a:t>is the symbol for </a:t>
            </a:r>
            <a:r>
              <a:rPr lang="en-US" sz="3300" b="1" i="1" dirty="0" smtClean="0">
                <a:solidFill>
                  <a:srgbClr val="009900"/>
                </a:solidFill>
                <a:latin typeface="Times New Roman" pitchFamily="18" charset="0"/>
                <a:cs typeface="Times New Roman" pitchFamily="18" charset="0"/>
              </a:rPr>
              <a:t>“change 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03F6DE-96C6-4C59-8933-D12929E566F7}" type="slidenum">
              <a:rPr lang="en-US" smtClean="0"/>
              <a:pPr/>
              <a:t>9</a:t>
            </a:fld>
            <a:endParaRPr lang="en-US"/>
          </a:p>
        </p:txBody>
      </p:sp>
      <p:pic>
        <p:nvPicPr>
          <p:cNvPr id="30722" name="Picture 2"/>
          <p:cNvPicPr>
            <a:picLocks noChangeAspect="1" noChangeArrowheads="1"/>
          </p:cNvPicPr>
          <p:nvPr/>
        </p:nvPicPr>
        <p:blipFill>
          <a:blip r:embed="rId2" cstate="print"/>
          <a:srcRect/>
          <a:stretch>
            <a:fillRect/>
          </a:stretch>
        </p:blipFill>
        <p:spPr bwMode="auto">
          <a:xfrm>
            <a:off x="491249" y="762002"/>
            <a:ext cx="3699752" cy="5687939"/>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4276151" y="1197754"/>
            <a:ext cx="4486851" cy="4669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734</Words>
  <Application>Microsoft Office PowerPoint</Application>
  <PresentationFormat>On-screen Show (4:3)</PresentationFormat>
  <Paragraphs>92</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Equation</vt:lpstr>
      <vt:lpstr>Photo Editor Photo</vt:lpstr>
      <vt:lpstr>Impulse and Momentum</vt:lpstr>
      <vt:lpstr>Slide 2</vt:lpstr>
      <vt:lpstr>Slide 3</vt:lpstr>
      <vt:lpstr>P1(initial) + P2(initial) = P1(final) +P2(final)</vt:lpstr>
      <vt:lpstr>Slide 5</vt:lpstr>
      <vt:lpstr>Slide 6</vt:lpstr>
      <vt:lpstr>Slide 7</vt:lpstr>
      <vt:lpstr>Slide 8</vt:lpstr>
      <vt:lpstr>Slide 9</vt:lpstr>
      <vt:lpstr>Example </vt:lpstr>
      <vt:lpstr>Example</vt:lpstr>
      <vt:lpstr>Example</vt:lpstr>
      <vt:lpstr>Slide 13</vt:lpstr>
      <vt:lpstr>Applications </vt:lpstr>
      <vt:lpstr>m1 = 3 kg m2 = 10 gm = 0.01 kg v1i = 0 m/sec (before firing) v2i = 0 m/sec (before firing)  v2f = 500 m/sec (after firing)  P = ? v1f = ? (after firing)  </vt:lpstr>
      <vt:lpstr>Collision</vt:lpstr>
      <vt:lpstr>Slide 17</vt:lpstr>
      <vt:lpstr>Example on Elastic collision</vt:lpstr>
      <vt:lpstr>Example about completely Inelastic Collision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Impulse and Momentum</dc:title>
  <dc:creator> </dc:creator>
  <cp:lastModifiedBy>Sadia Khan</cp:lastModifiedBy>
  <cp:revision>37</cp:revision>
  <dcterms:created xsi:type="dcterms:W3CDTF">2011-03-23T07:41:30Z</dcterms:created>
  <dcterms:modified xsi:type="dcterms:W3CDTF">2013-08-14T20:01:33Z</dcterms:modified>
</cp:coreProperties>
</file>