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73" r:id="rId9"/>
    <p:sldId id="276" r:id="rId10"/>
    <p:sldId id="280" r:id="rId11"/>
    <p:sldId id="277" r:id="rId12"/>
    <p:sldId id="261" r:id="rId13"/>
    <p:sldId id="262" r:id="rId14"/>
    <p:sldId id="263" r:id="rId15"/>
    <p:sldId id="278" r:id="rId16"/>
    <p:sldId id="265" r:id="rId17"/>
    <p:sldId id="266" r:id="rId18"/>
    <p:sldId id="267" r:id="rId19"/>
    <p:sldId id="279" r:id="rId20"/>
    <p:sldId id="269" r:id="rId21"/>
    <p:sldId id="268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>
      <p:cViewPr>
        <p:scale>
          <a:sx n="70" d="100"/>
          <a:sy n="70" d="100"/>
        </p:scale>
        <p:origin x="-282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4E2C-C5EB-499F-9B83-B584C7C75932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F174-1BDE-46CE-8179-071965C92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0C0B-FFF2-4C8E-89F0-297AE7045984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B9C7-C674-4B7B-A137-D5DB7FA604AC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86ED-732F-44D9-ACDC-30112D853897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760-EE22-4625-A790-2391EBA736E6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DD96-5484-43E6-AA90-5FD130631B90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A7E-B71A-40B0-9A97-C6FEE2217E01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A21-5039-4ACD-A65B-C4E8E7428EB6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73D3-7D2A-4ACF-BE75-EC0D9C67F761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571D-2B50-4FC7-A072-0CAECDDC3B63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D766-A848-4655-A82D-8ED4BBC484A9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FA5C-47C9-4A30-A695-EE0FEDA7B613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CBCF-E3A2-4357-B8B4-78750961E3BE}" type="datetime1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phsc101,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522B-0B70-451D-B22C-2B6DB46F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876800"/>
            <a:ext cx="7772400" cy="9937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Static and Current Electricity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Chapter 5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1051" descr="til96749_co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t="4839"/>
          <a:stretch>
            <a:fillRect/>
          </a:stretch>
        </p:blipFill>
        <p:spPr bwMode="auto">
          <a:xfrm>
            <a:off x="1219200" y="609600"/>
            <a:ext cx="72116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4" y="609600"/>
            <a:ext cx="8246641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7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9624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Electric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754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Electric potential = electric potential difference = voltage (all the same)</a:t>
            </a:r>
          </a:p>
          <a:p>
            <a:r>
              <a:rPr lang="en-US" sz="2000" dirty="0" smtClean="0">
                <a:latin typeface="Verdana" pitchFamily="34" charset="0"/>
              </a:rPr>
              <a:t>Lifting a box upward against gravity requires work. This work appears as a gravitational potential energy GPE = </a:t>
            </a:r>
            <a:r>
              <a:rPr lang="en-US" sz="2000" dirty="0" err="1" smtClean="0">
                <a:latin typeface="Verdana" pitchFamily="34" charset="0"/>
              </a:rPr>
              <a:t>mgh</a:t>
            </a:r>
            <a:r>
              <a:rPr lang="en-US" sz="2000" dirty="0" smtClean="0">
                <a:latin typeface="Verdana" pitchFamily="34" charset="0"/>
              </a:rPr>
              <a:t> and stored in the object.</a:t>
            </a:r>
          </a:p>
          <a:p>
            <a:r>
              <a:rPr lang="en-US" sz="2000" dirty="0" smtClean="0">
                <a:latin typeface="Verdana" pitchFamily="34" charset="0"/>
              </a:rPr>
              <a:t>In electricity, if we push a negative charge q towards another negative charge requires work. This work appears and stored in the charge as an electric potential energy U (in Joules)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Electric potential (voltage) 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12 V= 12 J/1C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265542"/>
              </p:ext>
            </p:extLst>
          </p:nvPr>
        </p:nvGraphicFramePr>
        <p:xfrm>
          <a:off x="4648200" y="3886200"/>
          <a:ext cx="990600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444240" imgH="419040" progId="Equation.3">
                  <p:embed/>
                </p:oleObj>
              </mc:Choice>
              <mc:Fallback>
                <p:oleObj name="Equation" r:id="rId3" imgW="4442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990600" cy="718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96570"/>
              </p:ext>
            </p:extLst>
          </p:nvPr>
        </p:nvGraphicFramePr>
        <p:xfrm>
          <a:off x="4495800" y="4800600"/>
          <a:ext cx="1143000" cy="100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444240" imgH="419040" progId="Equation.3">
                  <p:embed/>
                </p:oleObj>
              </mc:Choice>
              <mc:Fallback>
                <p:oleObj name="Equation" r:id="rId5" imgW="4442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1143000" cy="100770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5814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Electric Current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105400" cy="50593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latin typeface="Verdana" pitchFamily="34" charset="0"/>
              </a:rPr>
              <a:t>Electric current “</a:t>
            </a:r>
            <a:r>
              <a:rPr lang="en-US" sz="1800" b="1" i="1" dirty="0" smtClean="0">
                <a:latin typeface="Verdana" pitchFamily="34" charset="0"/>
              </a:rPr>
              <a:t>I” </a:t>
            </a:r>
            <a:r>
              <a:rPr lang="en-US" sz="1800" dirty="0" smtClean="0">
                <a:latin typeface="Verdana" pitchFamily="34" charset="0"/>
              </a:rPr>
              <a:t>is the flow of electric charge (electrons) that transports energy from one place to another.</a:t>
            </a:r>
          </a:p>
          <a:p>
            <a:pPr>
              <a:buNone/>
            </a:pPr>
            <a:endParaRPr lang="en-US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Verdana" pitchFamily="34" charset="0"/>
              </a:rPr>
              <a:t>Current = charge per unit time</a:t>
            </a:r>
          </a:p>
          <a:p>
            <a:pPr>
              <a:lnSpc>
                <a:spcPct val="90000"/>
              </a:lnSpc>
              <a:buNone/>
            </a:pPr>
            <a:endParaRPr lang="en-US" sz="20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Verdana" pitchFamily="34" charset="0"/>
              </a:rPr>
              <a:t>Units = ampere, amps (A)</a:t>
            </a:r>
          </a:p>
          <a:p>
            <a:pPr>
              <a:lnSpc>
                <a:spcPct val="90000"/>
              </a:lnSpc>
              <a:buNone/>
            </a:pPr>
            <a:endParaRPr lang="en-US" sz="18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18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Verdana" pitchFamily="34" charset="0"/>
              </a:rPr>
              <a:t>Direct current </a:t>
            </a:r>
            <a:r>
              <a:rPr lang="en-US" sz="1800" dirty="0" smtClean="0">
                <a:latin typeface="Verdana" pitchFamily="34" charset="0"/>
              </a:rPr>
              <a:t>(DC)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Charges move in one direction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Electronic devices, batteries, solar cells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Verdana" pitchFamily="34" charset="0"/>
              </a:rPr>
              <a:t>Alternating current </a:t>
            </a:r>
            <a:r>
              <a:rPr lang="en-US" sz="1800" dirty="0" smtClean="0">
                <a:latin typeface="Verdana" pitchFamily="34" charset="0"/>
              </a:rPr>
              <a:t>(AC)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Current flows one way then the other  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943600" y="762000"/>
            <a:ext cx="288467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t="4997"/>
          <a:stretch>
            <a:fillRect/>
          </a:stretch>
        </p:blipFill>
        <p:spPr>
          <a:xfrm>
            <a:off x="5257800" y="2971800"/>
            <a:ext cx="3886200" cy="28971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1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Verdana" pitchFamily="34" charset="0"/>
              </a:rPr>
              <a:t>Example</a:t>
            </a:r>
            <a:endParaRPr lang="en-US" sz="24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46783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An electric iron takes 9 A of current. Show that the number of  coulombs (charge) that flow through it in 1 min is 450 C?</a:t>
            </a:r>
            <a:endParaRPr lang="en-US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2578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Electric Resistance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</a:rPr>
              <a:t>Resistance</a:t>
            </a:r>
            <a:r>
              <a:rPr lang="en-US" sz="1800" dirty="0" smtClean="0">
                <a:latin typeface="Verdana" pitchFamily="34" charset="0"/>
              </a:rPr>
              <a:t> is to resists electron flow (I). Electrons Loss  current energy</a:t>
            </a:r>
          </a:p>
          <a:p>
            <a:r>
              <a:rPr lang="en-US" sz="1800" dirty="0" smtClean="0">
                <a:latin typeface="Verdana" pitchFamily="34" charset="0"/>
              </a:rPr>
              <a:t>Two </a:t>
            </a:r>
            <a:r>
              <a:rPr lang="en-US" sz="1800" b="1" dirty="0" smtClean="0">
                <a:solidFill>
                  <a:srgbClr val="008000"/>
                </a:solidFill>
                <a:latin typeface="Verdana" pitchFamily="34" charset="0"/>
              </a:rPr>
              <a:t>sources</a:t>
            </a:r>
            <a:r>
              <a:rPr lang="en-US" sz="1800" dirty="0" smtClean="0">
                <a:latin typeface="Verdana" pitchFamily="34" charset="0"/>
              </a:rPr>
              <a:t> of resistance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Collisions with other electrons in current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Collisions with other charges in material</a:t>
            </a:r>
          </a:p>
          <a:p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Unit of R = Ohm or </a:t>
            </a:r>
            <a:r>
              <a:rPr lang="el-GR" b="1" dirty="0" smtClean="0">
                <a:solidFill>
                  <a:srgbClr val="C00000"/>
                </a:solidFill>
                <a:latin typeface="Verdana" pitchFamily="34" charset="0"/>
              </a:rPr>
              <a:t>Ω</a:t>
            </a:r>
            <a:endParaRPr lang="en-U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59394" name="Picture 2" descr="http://img.ehowcdn.com/article-new/ehow/images/a07/1i/d2/calculation-resistance-electrical-circuits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46914" y="2737366"/>
            <a:ext cx="3619500" cy="36195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9396" name="Picture 4" descr="http://www.cdxetextbook.com/images/resistorratings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572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Verdana" pitchFamily="34" charset="0"/>
              </a:rPr>
              <a:t>Resistance factors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Type</a:t>
            </a:r>
            <a:r>
              <a:rPr lang="en-US" dirty="0" smtClean="0">
                <a:latin typeface="Verdana" pitchFamily="34" charset="0"/>
              </a:rPr>
              <a:t> of material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Conductors have less electrical resistance, insulators have more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Length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Longer the wire, more resistance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Cross sectional area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Thinner the wire, the more resistance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Temperature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Resistance increases with increasing temperature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124200"/>
            <a:ext cx="5562600" cy="3354545"/>
          </a:xfrm>
          <a:prstGeom prst="rect">
            <a:avLst/>
          </a:prstGeom>
        </p:spPr>
      </p:pic>
      <p:pic>
        <p:nvPicPr>
          <p:cNvPr id="63490" name="Picture 2" descr="http://www.electronicspub.com/upload/image/articles/icons/resis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4044779">
            <a:off x="7083928" y="3273928"/>
            <a:ext cx="1524000" cy="1524000"/>
          </a:xfrm>
          <a:prstGeom prst="rect">
            <a:avLst/>
          </a:prstGeom>
          <a:noFill/>
        </p:spPr>
      </p:pic>
      <p:pic>
        <p:nvPicPr>
          <p:cNvPr id="63492" name="Picture 4" descr="http://img.ehowcdn.com/article-new/ehow/images/a07/fh/kj/measure-resistance-electrical-circuit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440285" cy="162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0"/>
            <a:ext cx="43434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Ohm’s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9044"/>
            <a:ext cx="8229600" cy="51355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Relationship between voltage </a:t>
            </a:r>
            <a:r>
              <a:rPr lang="en-US" sz="1800" b="1" i="1" dirty="0" smtClean="0">
                <a:latin typeface="Verdana" pitchFamily="34" charset="0"/>
              </a:rPr>
              <a:t>V</a:t>
            </a:r>
            <a:r>
              <a:rPr lang="en-US" sz="1800" dirty="0" smtClean="0">
                <a:latin typeface="Verdana" pitchFamily="34" charset="0"/>
              </a:rPr>
              <a:t>, current </a:t>
            </a:r>
            <a:r>
              <a:rPr lang="en-US" sz="1800" b="1" i="1" dirty="0" smtClean="0">
                <a:latin typeface="Verdana" pitchFamily="34" charset="0"/>
              </a:rPr>
              <a:t>I</a:t>
            </a:r>
            <a:r>
              <a:rPr lang="en-US" sz="1800" dirty="0" smtClean="0">
                <a:latin typeface="Verdana" pitchFamily="34" charset="0"/>
              </a:rPr>
              <a:t>, and resistance </a:t>
            </a:r>
            <a:r>
              <a:rPr lang="en-US" sz="1800" b="1" i="1" dirty="0" smtClean="0">
                <a:latin typeface="Verdana" pitchFamily="34" charset="0"/>
              </a:rPr>
              <a:t>R</a:t>
            </a:r>
          </a:p>
          <a:p>
            <a:r>
              <a:rPr lang="en-US" sz="1800" b="1" dirty="0" smtClean="0">
                <a:latin typeface="Verdana" pitchFamily="34" charset="0"/>
              </a:rPr>
              <a:t>Voltage or electric potential difference </a:t>
            </a:r>
            <a:r>
              <a:rPr lang="en-US" sz="1800" dirty="0" smtClean="0">
                <a:latin typeface="Verdana" pitchFamily="34" charset="0"/>
              </a:rPr>
              <a:t>is the electric potential energy or work divided by charge. Measured in volts</a:t>
            </a:r>
          </a:p>
          <a:p>
            <a:endParaRPr lang="en-US" sz="1800" dirty="0" smtClean="0">
              <a:latin typeface="Verdana" pitchFamily="34" charset="0"/>
            </a:endParaRPr>
          </a:p>
          <a:p>
            <a:r>
              <a:rPr lang="en-US" sz="1800" b="1" dirty="0" smtClean="0">
                <a:solidFill>
                  <a:srgbClr val="008000"/>
                </a:solidFill>
                <a:latin typeface="Verdana" pitchFamily="34" charset="0"/>
              </a:rPr>
              <a:t>Ohm’s law </a:t>
            </a:r>
            <a:r>
              <a:rPr lang="en-US" sz="1800" dirty="0" smtClean="0">
                <a:latin typeface="Verdana" pitchFamily="34" charset="0"/>
              </a:rPr>
              <a:t>can be written as: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347479" y="2057400"/>
            <a:ext cx="3796521" cy="1905000"/>
          </a:xfrm>
          <a:prstGeom prst="rect">
            <a:avLst/>
          </a:prstGeom>
          <a:ln w="190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00" y="2895600"/>
            <a:ext cx="4724400" cy="3301174"/>
          </a:xfrm>
          <a:prstGeom prst="rect">
            <a:avLst/>
          </a:prstGeom>
          <a:ln w="1905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Verdana" pitchFamily="34" charset="0"/>
              </a:rPr>
              <a:t>Example</a:t>
            </a:r>
            <a:endParaRPr lang="en-US" sz="24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A light bulb in a 120 V circuit. A current of 0.50 A flows through the filament. What is resistance of the bulb  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46482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Electric Circuit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34" charset="0"/>
              </a:rPr>
              <a:t>Energy source </a:t>
            </a:r>
            <a:r>
              <a:rPr lang="en-US" sz="1800" dirty="0" smtClean="0">
                <a:latin typeface="Verdana" pitchFamily="34" charset="0"/>
              </a:rPr>
              <a:t>(battery, generator)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Necessary for continuing flow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Charge moves out one terminal, through wire and back in the other terminal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Verdana" pitchFamily="34" charset="0"/>
              </a:rPr>
              <a:t>Circuit elements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Charges do work on them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34" charset="0"/>
              </a:rPr>
              <a:t>Examples: Light bulbs, run motors, provide heat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724400"/>
            <a:ext cx="3276418" cy="188206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5298" name="Picture 2" descr="http://www.miniscience.com/kits/KITSEC/Simple_Electric_Circuit_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28575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http://t3.gstatic.com/images?q=tbn:ANd9GcQX-SpGj1ikM_EHYRsLBfVfqzKG37oLnX2st0eXwIJ9yZN7i7z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491" r="37209" b="2514"/>
          <a:stretch>
            <a:fillRect/>
          </a:stretch>
        </p:blipFill>
        <p:spPr bwMode="auto">
          <a:xfrm>
            <a:off x="5181600" y="3352799"/>
            <a:ext cx="3048000" cy="288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4514" name="Picture 2" descr="http://micro.magnet.fsu.edu/electromag/electricity/images/resistance/parallelcircuit.jpg"/>
          <p:cNvPicPr>
            <a:picLocks noChangeAspect="1" noChangeArrowheads="1"/>
          </p:cNvPicPr>
          <p:nvPr/>
        </p:nvPicPr>
        <p:blipFill rotWithShape="1">
          <a:blip r:embed="rId2" cstate="print"/>
          <a:srcRect b="8285"/>
          <a:stretch/>
        </p:blipFill>
        <p:spPr bwMode="auto">
          <a:xfrm>
            <a:off x="5181600" y="1219200"/>
            <a:ext cx="3746500" cy="3886200"/>
          </a:xfrm>
          <a:prstGeom prst="rect">
            <a:avLst/>
          </a:prstGeom>
          <a:noFill/>
        </p:spPr>
      </p:pic>
      <p:pic>
        <p:nvPicPr>
          <p:cNvPr id="64516" name="Picture 4" descr="http://visual.merriam-webster.com/images/science/physics-electricity-magnetism/parallel-electrical-circ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636" t="2083" r="17091" b="8333"/>
          <a:stretch>
            <a:fillRect/>
          </a:stretch>
        </p:blipFill>
        <p:spPr bwMode="auto">
          <a:xfrm>
            <a:off x="-1" y="762000"/>
            <a:ext cx="494945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429000" cy="639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Verdana" pitchFamily="34" charset="0"/>
              </a:rPr>
              <a:t>Electric Charge</a:t>
            </a:r>
            <a:endParaRPr lang="en-US" sz="28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229600" cy="152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Atom is made up of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electrons and nucleus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Verdana" pitchFamily="34" charset="0"/>
              </a:rPr>
              <a:t>Nucleus contains the protons and neutrons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Verdana" pitchFamily="34" charset="0"/>
              </a:rPr>
              <a:t>Electrons are outside the nucleus like a cloud surrounding the nucleus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5517"/>
          <a:stretch>
            <a:fillRect/>
          </a:stretch>
        </p:blipFill>
        <p:spPr bwMode="auto">
          <a:xfrm>
            <a:off x="3962400" y="27432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http://www.southtexascollege.edu/nilsson/4_GB_Lecture_figs_f/4_GB_03a_BasicChem_Fig_f/Mader_2_3_AtomStructure.gif"/>
          <p:cNvPicPr>
            <a:picLocks noChangeAspect="1" noChangeArrowheads="1"/>
          </p:cNvPicPr>
          <p:nvPr/>
        </p:nvPicPr>
        <p:blipFill>
          <a:blip r:embed="rId3" cstate="print"/>
          <a:srcRect t="4762"/>
          <a:stretch>
            <a:fillRect/>
          </a:stretch>
        </p:blipFill>
        <p:spPr bwMode="auto">
          <a:xfrm>
            <a:off x="0" y="2590800"/>
            <a:ext cx="394716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752" y="1066800"/>
            <a:ext cx="689484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67000" y="6336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simple electric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+mn-ea"/>
                <a:cs typeface="+mn-cs"/>
              </a:rPr>
              <a:t>Series and Parallel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</a:rPr>
              <a:t>Series Circuit</a:t>
            </a: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Assume V=</a:t>
            </a:r>
            <a:r>
              <a:rPr lang="el-GR" sz="1800" dirty="0" smtClean="0">
                <a:latin typeface="Verdana" pitchFamily="34" charset="0"/>
              </a:rPr>
              <a:t>ξ</a:t>
            </a:r>
            <a:endParaRPr lang="en-US" sz="1800" dirty="0" smtClean="0">
              <a:latin typeface="Verdana" pitchFamily="34" charset="0"/>
            </a:endParaRPr>
          </a:p>
          <a:p>
            <a:pPr>
              <a:buNone/>
            </a:pPr>
            <a:endParaRPr lang="en-US" sz="1800" dirty="0" smtClean="0">
              <a:latin typeface="Verdana" pitchFamily="34" charset="0"/>
            </a:endParaRPr>
          </a:p>
          <a:p>
            <a:pPr>
              <a:buNone/>
            </a:pPr>
            <a:endParaRPr lang="en-US" sz="1800" dirty="0" smtClean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784" y="1484438"/>
            <a:ext cx="2566416" cy="48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9600" y="2209800"/>
          <a:ext cx="2438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معادلة" r:id="rId4" imgW="1346040" imgH="1854000" progId="Equation.3">
                  <p:embed/>
                </p:oleObj>
              </mc:Choice>
              <mc:Fallback>
                <p:oleObj name="معادلة" r:id="rId4" imgW="1346040" imgH="18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2438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is V</a:t>
            </a:r>
            <a:r>
              <a:rPr lang="en-US" b="1" baseline="-25000" dirty="0" smtClean="0">
                <a:solidFill>
                  <a:srgbClr val="C00000"/>
                </a:solidFill>
                <a:latin typeface="Verdana" pitchFamily="34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</a:rPr>
              <a:t>Parallel Circuit</a:t>
            </a:r>
          </a:p>
          <a:p>
            <a:pPr>
              <a:buNone/>
            </a:pPr>
            <a:endParaRPr lang="en-US" sz="1800" b="1" dirty="0" smtClean="0">
              <a:latin typeface="Verdana" pitchFamily="34" charset="0"/>
            </a:endParaRPr>
          </a:p>
          <a:p>
            <a:endParaRPr lang="en-US" sz="1800" b="1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86390"/>
            <a:ext cx="2743200" cy="43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43000" y="2057400"/>
          <a:ext cx="2971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معادلة" r:id="rId4" imgW="1447560" imgH="2070000" progId="Equation.3">
                  <p:embed/>
                </p:oleObj>
              </mc:Choice>
              <mc:Fallback>
                <p:oleObj name="معادلة" r:id="rId4" imgW="1447560" imgH="2070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2971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+mn-ea"/>
                <a:cs typeface="+mn-cs"/>
              </a:rPr>
              <a:t>Series and Parallel Circuits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Verdana" pitchFamily="34" charset="0"/>
              </a:rPr>
              <a:t>Example</a:t>
            </a:r>
            <a:endParaRPr lang="en-US" sz="24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Two resistors 6 and 4 Ohm are connected in series with a 6 V battery (a) find the equivalent resistance, (b) find the current in the circuit, (c) find the voltage a cross 4 Ohm resistor.</a:t>
            </a:r>
          </a:p>
          <a:p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endParaRPr lang="en-US" sz="1800" dirty="0" smtClean="0">
              <a:latin typeface="Verdana" pitchFamily="34" charset="0"/>
            </a:endParaRPr>
          </a:p>
          <a:p>
            <a:r>
              <a:rPr lang="en-US" sz="1800" dirty="0" smtClean="0">
                <a:latin typeface="Verdana" pitchFamily="34" charset="0"/>
              </a:rPr>
              <a:t>Repeat if the two resistors are connected in parallel with the same battery</a:t>
            </a:r>
            <a:endParaRPr lang="en-US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4290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Verdana" pitchFamily="34" charset="0"/>
              </a:rPr>
              <a:t>Electric Charge</a:t>
            </a:r>
            <a:endParaRPr lang="en-US" sz="28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08037"/>
            <a:ext cx="4724400" cy="1554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9900"/>
                </a:solidFill>
                <a:latin typeface="Verdana" pitchFamily="34" charset="0"/>
              </a:rPr>
              <a:t>Charges in matter</a:t>
            </a:r>
            <a:endParaRPr lang="en-US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200" b="1" dirty="0" smtClean="0">
                <a:latin typeface="Verdana" pitchFamily="34" charset="0"/>
              </a:rPr>
              <a:t>Electrons</a:t>
            </a:r>
            <a:r>
              <a:rPr lang="en-US" sz="2200" dirty="0" smtClean="0">
                <a:latin typeface="Verdana" pitchFamily="34" charset="0"/>
              </a:rPr>
              <a:t>: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negative electric charge</a:t>
            </a:r>
          </a:p>
          <a:p>
            <a:pPr>
              <a:lnSpc>
                <a:spcPct val="90000"/>
              </a:lnSpc>
              <a:buNone/>
            </a:pPr>
            <a:endParaRPr lang="en-US" sz="2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200" b="1" dirty="0" smtClean="0">
                <a:latin typeface="Verdana" pitchFamily="34" charset="0"/>
              </a:rPr>
              <a:t>Protons</a:t>
            </a:r>
            <a:r>
              <a:rPr lang="en-US" sz="2200" dirty="0" smtClean="0">
                <a:latin typeface="Verdana" pitchFamily="34" charset="0"/>
              </a:rPr>
              <a:t>: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positive electric charge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2" descr="http://t0.gstatic.com/images?q=tbn:ANd9GcS82n-0fYFR181mndAA99g6Ez0crHX7v8tyr4wHRcnvMIZ0OBSjQa_zDJ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895600" cy="241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250" name="Picture 2" descr="http://chemicalconnection.org.uk/chemistry/topics/images/ee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600200" y="4572000"/>
            <a:ext cx="56388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143000" y="2526471"/>
            <a:ext cx="6781800" cy="9787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</a:rPr>
              <a:t>Charge interaction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latin typeface="Verdana" pitchFamily="34" charset="0"/>
              </a:rPr>
              <a:t>Electric force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Like charges repel; unlike charges attract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657600"/>
            <a:ext cx="7543800" cy="757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normal conditions, atom is neutral (carry no charge.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No. of electrons = No. of 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1148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electric 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36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Unit of charge = coulomb (C)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In one coulomb of charge there are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Verdana" pitchFamily="34" charset="0"/>
              </a:rPr>
              <a:t>Electron charge=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2000" b="1" i="1" dirty="0" smtClean="0">
                <a:solidFill>
                  <a:srgbClr val="008000"/>
                </a:solidFill>
                <a:latin typeface="Verdana" pitchFamily="34" charset="0"/>
              </a:rPr>
              <a:t>Proton charge =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Verdana" pitchFamily="34" charset="0"/>
              </a:rPr>
              <a:t>Neutron charge= 0 </a:t>
            </a:r>
            <a:endParaRPr lang="en-US" sz="2000" b="1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410200" y="1752600"/>
          <a:ext cx="195580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3" imgW="977760" imgH="203040" progId="Equation.3">
                  <p:embed/>
                </p:oleObj>
              </mc:Choice>
              <mc:Fallback>
                <p:oleObj name="Equation" r:id="rId3" imgW="977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95580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174999" y="2438400"/>
          <a:ext cx="261620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5" imgW="1307880" imgH="203040" progId="Equation.3">
                  <p:embed/>
                </p:oleObj>
              </mc:Choice>
              <mc:Fallback>
                <p:oleObj name="Equation" r:id="rId5" imgW="1307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999" y="2438400"/>
                        <a:ext cx="261620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971800" y="3124200"/>
          <a:ext cx="2943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7" imgW="1307880" imgH="203040" progId="Equation.3">
                  <p:embed/>
                </p:oleObj>
              </mc:Choice>
              <mc:Fallback>
                <p:oleObj name="Equation" r:id="rId7" imgW="13078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24200"/>
                        <a:ext cx="2943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6764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296400" cy="28955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An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ion</a:t>
            </a:r>
            <a:r>
              <a:rPr lang="en-US" sz="2000" dirty="0" smtClean="0">
                <a:latin typeface="Verdana" pitchFamily="34" charset="0"/>
              </a:rPr>
              <a:t> is a charged object with non-zero net charge because of lose or gain of electrons</a:t>
            </a:r>
          </a:p>
          <a:p>
            <a:r>
              <a:rPr lang="en-US" sz="2000" b="1" dirty="0" smtClean="0">
                <a:latin typeface="Verdana" pitchFamily="34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positive ion </a:t>
            </a:r>
            <a:r>
              <a:rPr lang="en-US" sz="2000" b="1" dirty="0" smtClean="0">
                <a:latin typeface="Verdana" pitchFamily="34" charset="0"/>
              </a:rPr>
              <a:t>is an atom that lost electron(s). </a:t>
            </a:r>
            <a:r>
              <a:rPr lang="en-US" sz="2000" dirty="0" smtClean="0">
                <a:latin typeface="Verdana" pitchFamily="34" charset="0"/>
              </a:rPr>
              <a:t>Example sodium atom that lost one electron becomes a positive ion written as Na</a:t>
            </a:r>
            <a:r>
              <a:rPr lang="en-US" sz="2000" baseline="30000" dirty="0" smtClean="0">
                <a:latin typeface="Verdana" pitchFamily="34" charset="0"/>
              </a:rPr>
              <a:t>1+</a:t>
            </a:r>
            <a:r>
              <a:rPr lang="en-US" sz="2000" dirty="0" smtClean="0">
                <a:latin typeface="Verdana" pitchFamily="34" charset="0"/>
              </a:rPr>
              <a:t> . Calcium loses two electrons and becomes Ca</a:t>
            </a:r>
            <a:r>
              <a:rPr lang="en-US" sz="2000" baseline="30000" dirty="0" smtClean="0">
                <a:latin typeface="Verdana" pitchFamily="34" charset="0"/>
              </a:rPr>
              <a:t>2+</a:t>
            </a:r>
          </a:p>
          <a:p>
            <a:r>
              <a:rPr lang="en-US" sz="2000" b="1" dirty="0" smtClean="0">
                <a:latin typeface="Verdana" pitchFamily="34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negative ion </a:t>
            </a:r>
            <a:r>
              <a:rPr lang="en-US" sz="2000" b="1" dirty="0" smtClean="0">
                <a:latin typeface="Verdana" pitchFamily="34" charset="0"/>
              </a:rPr>
              <a:t>is an atom that gained electron(s). </a:t>
            </a:r>
            <a:r>
              <a:rPr lang="en-US" sz="2000" dirty="0" smtClean="0">
                <a:latin typeface="Verdana" pitchFamily="34" charset="0"/>
              </a:rPr>
              <a:t>For example, Chlorine gains sodium’s donated electron and becomes a negative ion, or  Cl</a:t>
            </a:r>
            <a:r>
              <a:rPr lang="en-US" sz="2000" baseline="30000" dirty="0" smtClean="0">
                <a:latin typeface="Verdana" pitchFamily="34" charset="0"/>
              </a:rPr>
              <a:t>1-</a:t>
            </a:r>
            <a:r>
              <a:rPr lang="en-US" sz="2000" dirty="0" smtClean="0">
                <a:latin typeface="Verdana" pitchFamily="34" charset="0"/>
              </a:rPr>
              <a:t> .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2226" name="Picture 2" descr="http://t3.gstatic.com/images?q=tbn:ANd9GcTGW4_nCIbwTj8rP__CdkBnjL40NHxapkK45BRCTJEh9XgumGZoI4394_KJ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3581400" cy="316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4114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Static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r>
              <a:rPr lang="en-US" sz="2600" dirty="0" smtClean="0"/>
              <a:t> </a:t>
            </a:r>
            <a:r>
              <a:rPr lang="en-US" sz="1800" b="1" dirty="0" smtClean="0">
                <a:solidFill>
                  <a:srgbClr val="009900"/>
                </a:solidFill>
                <a:latin typeface="Verdana" pitchFamily="34" charset="0"/>
              </a:rPr>
              <a:t>Static charge</a:t>
            </a:r>
            <a:r>
              <a:rPr lang="en-US" sz="2600" dirty="0" smtClean="0"/>
              <a:t>=</a:t>
            </a:r>
            <a:r>
              <a:rPr lang="en-US" sz="1800" dirty="0" smtClean="0">
                <a:latin typeface="Verdana" pitchFamily="34" charset="0"/>
              </a:rPr>
              <a:t>Charge at rest on an object as a result of</a:t>
            </a:r>
          </a:p>
          <a:p>
            <a:pPr lvl="1"/>
            <a:r>
              <a:rPr lang="en-US" sz="1800" dirty="0" smtClean="0">
                <a:latin typeface="Verdana" pitchFamily="34" charset="0"/>
              </a:rPr>
              <a:t>Friction or rubbing</a:t>
            </a:r>
            <a:endParaRPr lang="en-US" sz="1800" dirty="0">
              <a:latin typeface="Verdana" pitchFamily="34" charset="0"/>
            </a:endParaRPr>
          </a:p>
          <a:p>
            <a:pPr lvl="1"/>
            <a:r>
              <a:rPr lang="en-US" sz="1800" dirty="0">
                <a:latin typeface="Verdana" pitchFamily="34" charset="0"/>
              </a:rPr>
              <a:t>Contact with a charged object (charge by </a:t>
            </a:r>
            <a:r>
              <a:rPr lang="en-US" sz="1800" dirty="0" smtClean="0">
                <a:latin typeface="Verdana" pitchFamily="34" charset="0"/>
              </a:rPr>
              <a:t>induction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Verdana" pitchFamily="34" charset="0"/>
              </a:rPr>
              <a:t>Examples:</a:t>
            </a:r>
            <a:r>
              <a:rPr lang="en-US" sz="1800" dirty="0" smtClean="0">
                <a:latin typeface="Verdana" pitchFamily="34" charset="0"/>
              </a:rPr>
              <a:t> combing hair, rubbing a rod of rubber with fur. Rod becomes negatively charged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371600"/>
            <a:ext cx="3704268" cy="3506098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3249"/>
          <a:stretch>
            <a:fillRect/>
          </a:stretch>
        </p:blipFill>
        <p:spPr>
          <a:xfrm>
            <a:off x="1219200" y="4572000"/>
            <a:ext cx="2291644" cy="2133600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5814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attracts pieces of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23415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2657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Example of Static Electricity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143000"/>
            <a:ext cx="5029200" cy="533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Verdana" pitchFamily="34" charset="0"/>
              </a:rPr>
              <a:t>When your rubber or plastic soled shoes drag across a rug or carpeted room, they pick up electrons from the rug due to friction/rubbing. Are you negatively or positively charged?</a:t>
            </a:r>
          </a:p>
          <a:p>
            <a:pPr>
              <a:buNone/>
            </a:pPr>
            <a:endParaRPr lang="en-US" sz="1800" dirty="0" smtClean="0">
              <a:latin typeface="Verdana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Verdana" pitchFamily="34" charset="0"/>
              </a:rPr>
              <a:t>Why do you get a slight shock when you touch the doorknob after that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sz="1800" dirty="0" smtClean="0">
                <a:solidFill>
                  <a:srgbClr val="008000"/>
                </a:solidFill>
                <a:latin typeface="Verdana" pitchFamily="34" charset="0"/>
              </a:rPr>
              <a:t>You have same experience when you leave your car and touch the car’s doorknob.  </a:t>
            </a:r>
            <a:endParaRPr lang="en-US" sz="18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0178" name="Picture 2" descr="http://bhaavipatel.com/wp-content/uploads/2012/06/sta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3505200"/>
            <a:ext cx="2686050" cy="2331491"/>
          </a:xfrm>
          <a:prstGeom prst="rect">
            <a:avLst/>
          </a:prstGeom>
          <a:noFill/>
        </p:spPr>
      </p:pic>
      <p:pic>
        <p:nvPicPr>
          <p:cNvPr id="9" name="Picture 8" descr="static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5052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Verdana" pitchFamily="34" charset="0"/>
                <a:ea typeface="+mn-ea"/>
                <a:cs typeface="+mn-cs"/>
              </a:rPr>
              <a:t>Coulomb’s Law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495800" cy="541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dirty="0" smtClean="0">
                <a:solidFill>
                  <a:srgbClr val="C00000"/>
                </a:solidFill>
                <a:latin typeface="Verdana" pitchFamily="34" charset="0"/>
              </a:rPr>
              <a:t>Coulomb’s law</a:t>
            </a:r>
          </a:p>
          <a:p>
            <a:r>
              <a:rPr lang="en-US" sz="2200" dirty="0" smtClean="0">
                <a:latin typeface="Verdana" pitchFamily="34" charset="0"/>
              </a:rPr>
              <a:t>Relationship giving force between two charges</a:t>
            </a:r>
          </a:p>
          <a:p>
            <a:r>
              <a:rPr lang="en-US" sz="2200" dirty="0" smtClean="0">
                <a:latin typeface="Verdana" pitchFamily="34" charset="0"/>
              </a:rPr>
              <a:t>Force between two charged objects: </a:t>
            </a:r>
          </a:p>
          <a:p>
            <a:pPr lvl="1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repulsive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if q</a:t>
            </a:r>
            <a:r>
              <a:rPr lang="en-US" sz="2200" baseline="-250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1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and q</a:t>
            </a:r>
            <a:r>
              <a:rPr lang="en-US" sz="2200" baseline="-250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2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are same</a:t>
            </a:r>
          </a:p>
          <a:p>
            <a:pPr lvl="1"/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attractive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if q</a:t>
            </a:r>
            <a:r>
              <a:rPr lang="en-US" sz="2200" baseline="-250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1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q</a:t>
            </a:r>
            <a:r>
              <a:rPr lang="en-US" sz="2200" baseline="-250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2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 different</a:t>
            </a:r>
          </a:p>
          <a:p>
            <a:r>
              <a:rPr lang="en-US" sz="2200" dirty="0" smtClean="0">
                <a:latin typeface="Verdana" pitchFamily="34" charset="0"/>
              </a:rPr>
              <a:t>Both objects feel </a:t>
            </a:r>
            <a:r>
              <a:rPr lang="en-US" sz="2200" dirty="0" smtClean="0">
                <a:solidFill>
                  <a:srgbClr val="0070C0"/>
                </a:solidFill>
                <a:latin typeface="Verdana" pitchFamily="34" charset="0"/>
              </a:rPr>
              <a:t>same force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Verdana" pitchFamily="34" charset="0"/>
              </a:rPr>
              <a:t>Distance</a:t>
            </a:r>
            <a:r>
              <a:rPr lang="en-US" sz="2200" dirty="0" smtClean="0">
                <a:latin typeface="Verdana" pitchFamily="34" charset="0"/>
              </a:rPr>
              <a:t> between objects increases: strength of force decreases</a:t>
            </a:r>
          </a:p>
          <a:p>
            <a:pPr lvl="1"/>
            <a:r>
              <a:rPr lang="en-US" sz="2200" dirty="0" smtClean="0">
                <a:latin typeface="Verdana" pitchFamily="34" charset="0"/>
              </a:rPr>
              <a:t>Double distance, force reduced by 1/4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752600"/>
            <a:ext cx="4121008" cy="30557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1371600" cy="56356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9900"/>
                </a:solidFill>
                <a:latin typeface="Verdana" pitchFamily="34" charset="0"/>
              </a:rPr>
              <a:t>Example</a:t>
            </a:r>
            <a:endParaRPr lang="en-US" sz="2000" b="1" dirty="0">
              <a:solidFill>
                <a:srgbClr val="009900"/>
              </a:solidFill>
              <a:latin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31837"/>
            <a:ext cx="8763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What happens to the force between two charges if the distance between them becomes three times bigger?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endParaRPr lang="en-US" sz="2000" dirty="0" smtClean="0">
              <a:latin typeface="Verdana" pitchFamily="34" charset="0"/>
            </a:endParaRPr>
          </a:p>
          <a:p>
            <a:endParaRPr lang="en-US" sz="2000" dirty="0" smtClean="0">
              <a:latin typeface="Verdana" pitchFamily="34" charset="0"/>
            </a:endParaRP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What happens to the electrical force between two charges when the distance between them is reduced to 1/3 of its original value?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522B-0B70-451D-B22C-2B6DB46FC2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PHOTO\JPGS\TIL96749_CO06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866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معادلة</vt:lpstr>
      <vt:lpstr>Static and Current Electricity</vt:lpstr>
      <vt:lpstr>Electric Charge</vt:lpstr>
      <vt:lpstr>Electric Charge</vt:lpstr>
      <vt:lpstr>electric charge</vt:lpstr>
      <vt:lpstr>Ions</vt:lpstr>
      <vt:lpstr>Static Charge</vt:lpstr>
      <vt:lpstr>Example of Static Electricity</vt:lpstr>
      <vt:lpstr>Coulomb’s Law</vt:lpstr>
      <vt:lpstr>Example</vt:lpstr>
      <vt:lpstr>PowerPoint Presentation</vt:lpstr>
      <vt:lpstr>Electric potential</vt:lpstr>
      <vt:lpstr>Electric Current</vt:lpstr>
      <vt:lpstr>Example</vt:lpstr>
      <vt:lpstr>Electric Resistance R</vt:lpstr>
      <vt:lpstr>PowerPoint Presentation</vt:lpstr>
      <vt:lpstr>Ohm’s Law</vt:lpstr>
      <vt:lpstr>Example</vt:lpstr>
      <vt:lpstr>Electric Circuit</vt:lpstr>
      <vt:lpstr>PowerPoint Presentation</vt:lpstr>
      <vt:lpstr>PowerPoint Presentation</vt:lpstr>
      <vt:lpstr>Series and Parallel Circuits</vt:lpstr>
      <vt:lpstr>Series and Parallel Circuits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and Current Electricity</dc:title>
  <dc:creator> </dc:creator>
  <cp:lastModifiedBy>Sadia S. Khan</cp:lastModifiedBy>
  <cp:revision>70</cp:revision>
  <dcterms:created xsi:type="dcterms:W3CDTF">2009-11-14T06:31:28Z</dcterms:created>
  <dcterms:modified xsi:type="dcterms:W3CDTF">2013-03-10T11:25:16Z</dcterms:modified>
</cp:coreProperties>
</file>