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4" r:id="rId9"/>
    <p:sldId id="268" r:id="rId10"/>
    <p:sldId id="266" r:id="rId11"/>
    <p:sldId id="269" r:id="rId12"/>
    <p:sldId id="267" r:id="rId13"/>
    <p:sldId id="270" r:id="rId14"/>
    <p:sldId id="265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61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0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48F95-7C9F-42A2-B69A-500C4DDFBF6C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CED47-0159-42AF-A876-6AAFBAEB8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6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77A1-4C8F-4987-AF3F-042543F64C9B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5AA0-E596-42E9-A18A-AD72BBFFB8DE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68D0-2F0E-4587-94C0-40460AC4A21D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16BD-B656-4319-AF7B-0926FE94378B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3CEF-0ADF-44A3-986D-BA6292CA4A7E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D09-A5DB-4A28-8B26-99505877AD15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8BF7-B681-4831-B40C-28561C14DF91}" type="datetime1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ECDA-9F23-4ECC-921E-862A3C71B679}" type="datetime1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2DAF-2EE2-46C4-908D-0F32848A3FCE}" type="datetime1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B833-22F2-4F96-B475-12C9B245FE2D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B430-D39A-4278-A141-2CD6F104D565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2502-43EE-4C0C-AB30-028598EC415D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phsc001, yuc, adil mutlak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CF3C-FBCF-490F-8F19-7F912F05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962400"/>
            <a:ext cx="7772400" cy="9937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Verdana" pitchFamily="34" charset="0"/>
              </a:rPr>
              <a:t>Magnetism</a:t>
            </a:r>
            <a:endParaRPr lang="en-US" sz="36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Verdana" pitchFamily="34" charset="0"/>
              </a:rPr>
              <a:t>Chapter6</a:t>
            </a:r>
            <a:endParaRPr lang="en-US" sz="2800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57200"/>
            <a:ext cx="2938463" cy="353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3614738" cy="343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38600"/>
            <a:ext cx="2280141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Magnetic Field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Verdana" pitchFamily="34" charset="0"/>
              </a:rPr>
              <a:t>Magnetic field </a:t>
            </a:r>
            <a:r>
              <a:rPr lang="en-US" sz="2000" dirty="0" smtClean="0">
                <a:latin typeface="Verdana" pitchFamily="34" charset="0"/>
              </a:rPr>
              <a:t>is the space surrounding a magnet</a:t>
            </a:r>
          </a:p>
          <a:p>
            <a:r>
              <a:rPr lang="en-US" sz="2000" dirty="0" smtClean="0">
                <a:latin typeface="Verdana" pitchFamily="34" charset="0"/>
              </a:rPr>
              <a:t>Represented by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magnetic lines</a:t>
            </a:r>
          </a:p>
          <a:p>
            <a:r>
              <a:rPr lang="en-US" sz="2000" dirty="0" smtClean="0">
                <a:latin typeface="Verdana" pitchFamily="34" charset="0"/>
              </a:rPr>
              <a:t>Magnetic lines leave the N-pole, to air, to S-pole, and inside the magnet</a:t>
            </a:r>
          </a:p>
          <a:p>
            <a:r>
              <a:rPr lang="en-US" sz="2000" dirty="0" smtClean="0">
                <a:latin typeface="Verdana" pitchFamily="34" charset="0"/>
              </a:rPr>
              <a:t>Magnetic lines are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loops</a:t>
            </a:r>
          </a:p>
          <a:p>
            <a:r>
              <a:rPr lang="en-US" sz="2000" dirty="0" smtClean="0">
                <a:latin typeface="Verdana" pitchFamily="34" charset="0"/>
              </a:rPr>
              <a:t>Any magnetic materials that enter the field is subject to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magnetic force</a:t>
            </a:r>
          </a:p>
          <a:p>
            <a:r>
              <a:rPr lang="en-US" sz="2000" dirty="0" smtClean="0">
                <a:latin typeface="Verdana" pitchFamily="34" charset="0"/>
              </a:rPr>
              <a:t>Magnetic lines never 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Intersect</a:t>
            </a:r>
          </a:p>
          <a:p>
            <a:r>
              <a:rPr lang="en-US" sz="2000" dirty="0" smtClean="0">
                <a:latin typeface="Verdana" pitchFamily="34" charset="0"/>
              </a:rPr>
              <a:t>The closer lines, the 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Stronger the field</a:t>
            </a:r>
            <a:endParaRPr lang="en-US" sz="2000" dirty="0">
              <a:latin typeface="Verdana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429000"/>
            <a:ext cx="4471988" cy="308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7200"/>
            <a:ext cx="4419600" cy="559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83747"/>
            <a:ext cx="5943600" cy="55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slid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3123"/>
            <a:ext cx="4572000" cy="278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lid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4145253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Earth is a Big Magnet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0" y="1524000"/>
          <a:ext cx="3582012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Photo Editor Photo" r:id="rId3" imgW="5458587" imgH="6897063" progId="">
                  <p:embed/>
                </p:oleObj>
              </mc:Choice>
              <mc:Fallback>
                <p:oleObj name="Photo Editor Photo" r:id="rId3" imgW="5458587" imgH="6897063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24000"/>
                        <a:ext cx="3582012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28600" y="2209800"/>
            <a:ext cx="42672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  Shaped and oriented as if huge </a:t>
            </a:r>
            <a:r>
              <a:rPr lang="en-US" sz="2000" b="1" dirty="0" smtClean="0">
                <a:latin typeface="Verdana" pitchFamily="34" charset="0"/>
              </a:rPr>
              <a:t>bar magnet </a:t>
            </a:r>
            <a:r>
              <a:rPr lang="en-US" sz="2000" dirty="0" smtClean="0">
                <a:latin typeface="Verdana" pitchFamily="34" charset="0"/>
              </a:rPr>
              <a:t>were inside</a:t>
            </a:r>
          </a:p>
          <a:p>
            <a:endParaRPr lang="en-US" sz="2000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South pole of magnet near geographic north pole</a:t>
            </a:r>
          </a:p>
          <a:p>
            <a:r>
              <a:rPr lang="en-US" sz="2000" dirty="0" smtClean="0">
                <a:latin typeface="Verdana" pitchFamily="34" charset="0"/>
              </a:rPr>
              <a:t>Geographic North Pole and north magnetic pole different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Verdana" pitchFamily="34" charset="0"/>
              </a:rPr>
              <a:t>Which is the smallest naturally occurred magnet you think?</a:t>
            </a:r>
            <a:endParaRPr lang="en-US" sz="1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Compasses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Compasses (a magnet)are used to determine direction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Compass needles are magnetized and respond to the magnetic field of the Earth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Compasses point to the magnetic poles of earth</a:t>
            </a:r>
          </a:p>
          <a:p>
            <a:endParaRPr lang="en-US" sz="2000" dirty="0">
              <a:latin typeface="Verdana" pitchFamily="34" charset="0"/>
            </a:endParaRPr>
          </a:p>
        </p:txBody>
      </p:sp>
      <p:pic>
        <p:nvPicPr>
          <p:cNvPr id="4" name="Picture 4" descr="22_7 compass"/>
          <p:cNvPicPr>
            <a:picLocks noChangeAspect="1" noChangeArrowheads="1"/>
          </p:cNvPicPr>
          <p:nvPr/>
        </p:nvPicPr>
        <p:blipFill>
          <a:blip r:embed="rId2"/>
          <a:srcRect l="4944" t="10226" r="8966" b="14311"/>
          <a:stretch>
            <a:fillRect/>
          </a:stretch>
        </p:blipFill>
        <p:spPr bwMode="auto">
          <a:xfrm>
            <a:off x="2057400" y="3581400"/>
            <a:ext cx="4648200" cy="29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Magnetic Domains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19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Verdana" pitchFamily="34" charset="0"/>
              </a:rPr>
              <a:t>Magnetic domains </a:t>
            </a:r>
            <a:r>
              <a:rPr lang="en-US" dirty="0" smtClean="0">
                <a:latin typeface="Verdana" pitchFamily="34" charset="0"/>
              </a:rPr>
              <a:t>are atoms with similar magnetic orientations line up with neighboring atoms in groups . These domains are typically composed of billions of atoms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179789"/>
            <a:ext cx="7258050" cy="167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276600"/>
            <a:ext cx="2286000" cy="178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/>
          <a:srcRect t="32001"/>
          <a:stretch>
            <a:fillRect/>
          </a:stretch>
        </p:blipFill>
        <p:spPr bwMode="auto">
          <a:xfrm>
            <a:off x="4419600" y="2438400"/>
            <a:ext cx="103094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/>
          <a:srcRect b="67999"/>
          <a:stretch>
            <a:fillRect/>
          </a:stretch>
        </p:blipFill>
        <p:spPr bwMode="auto">
          <a:xfrm>
            <a:off x="4419600" y="2057400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Image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7592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Imag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3429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Verdana" pitchFamily="34" charset="0"/>
              </a:rPr>
              <a:t>How To magnetize an Iron Nail?</a:t>
            </a:r>
            <a:endParaRPr lang="en-US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014674" cy="311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Verdana" pitchFamily="34" charset="0"/>
              </a:rPr>
              <a:t>When the permanent magnet is removed, the iron nail loses its magnetization quickly and goes back from B to A</a:t>
            </a:r>
            <a:endParaRPr lang="en-US" sz="16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90600"/>
            <a:ext cx="4303146" cy="463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Magnetism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Magnetism</a:t>
            </a:r>
            <a:r>
              <a:rPr lang="en-US" sz="2000" dirty="0" smtClean="0">
                <a:latin typeface="Verdana" pitchFamily="34" charset="0"/>
              </a:rPr>
              <a:t> was known from long times ago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Ancient </a:t>
            </a:r>
            <a:r>
              <a:rPr lang="en-US" sz="2000" b="1" dirty="0" smtClean="0">
                <a:latin typeface="Verdana" pitchFamily="34" charset="0"/>
              </a:rPr>
              <a:t>Greek</a:t>
            </a:r>
            <a:r>
              <a:rPr lang="en-US" sz="2000" dirty="0" smtClean="0">
                <a:latin typeface="Verdana" pitchFamily="34" charset="0"/>
              </a:rPr>
              <a:t> and </a:t>
            </a:r>
            <a:r>
              <a:rPr lang="en-US" sz="2000" b="1" dirty="0" smtClean="0">
                <a:latin typeface="Verdana" pitchFamily="34" charset="0"/>
              </a:rPr>
              <a:t>Chinese</a:t>
            </a:r>
            <a:r>
              <a:rPr lang="en-US" sz="2000" dirty="0" smtClean="0">
                <a:latin typeface="Verdana" pitchFamily="34" charset="0"/>
              </a:rPr>
              <a:t> used stones exist in nature that have “magical” attractive properties later known as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  <a:latin typeface="Verdana" pitchFamily="34" charset="0"/>
              </a:rPr>
              <a:t>lodestone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8000"/>
                </a:solidFill>
                <a:latin typeface="Verdana" pitchFamily="34" charset="0"/>
              </a:rPr>
              <a:t>magnetite </a:t>
            </a:r>
            <a:r>
              <a:rPr lang="en-US" sz="2000" dirty="0" smtClean="0">
                <a:latin typeface="Verdana" pitchFamily="34" charset="0"/>
              </a:rPr>
              <a:t>(iron oxide 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Fe</a:t>
            </a:r>
            <a:r>
              <a:rPr lang="en-US" sz="2000" baseline="-25000" dirty="0" smtClean="0">
                <a:latin typeface="Verdana" pitchFamily="34" charset="0"/>
              </a:rPr>
              <a:t>2</a:t>
            </a:r>
            <a:r>
              <a:rPr lang="en-US" sz="2000" dirty="0" smtClean="0">
                <a:latin typeface="Verdana" pitchFamily="34" charset="0"/>
              </a:rPr>
              <a:t>0</a:t>
            </a:r>
            <a:r>
              <a:rPr lang="en-US" sz="2000" baseline="-25000" dirty="0" smtClean="0">
                <a:latin typeface="Verdana" pitchFamily="34" charset="0"/>
              </a:rPr>
              <a:t>3</a:t>
            </a:r>
            <a:r>
              <a:rPr lang="en-US" sz="2000" dirty="0" smtClean="0">
                <a:latin typeface="Verdana" pitchFamily="34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These stones used in navigation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Today we know that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iron</a:t>
            </a:r>
            <a:r>
              <a:rPr lang="en-US" sz="2000" dirty="0" smtClean="0">
                <a:latin typeface="Verdana" pitchFamily="34" charset="0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cobalt</a:t>
            </a:r>
            <a:r>
              <a:rPr lang="en-US" sz="2000" dirty="0" smtClean="0">
                <a:latin typeface="Verdana" pitchFamily="34" charset="0"/>
              </a:rPr>
              <a:t>, and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nickel</a:t>
            </a:r>
            <a:r>
              <a:rPr lang="en-US" sz="2000" dirty="0" smtClean="0">
                <a:latin typeface="Verdana" pitchFamily="34" charset="0"/>
              </a:rPr>
              <a:t> are magnetic materials. They are magnets due to special arrangements of their electrons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Other elements like aluminum, silver, gold,… are not magnets (Why?)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Verdana" pitchFamily="34" charset="0"/>
              </a:rPr>
              <a:t>Electric currents produces magnetism</a:t>
            </a:r>
            <a:endParaRPr lang="en-US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Verdana" pitchFamily="34" charset="0"/>
              </a:rPr>
              <a:t>Electromagnetism</a:t>
            </a:r>
            <a:r>
              <a:rPr lang="en-US" sz="2000" dirty="0" smtClean="0">
                <a:latin typeface="Verdana" pitchFamily="34" charset="0"/>
              </a:rPr>
              <a:t> is the production of magnetism from currents</a:t>
            </a:r>
          </a:p>
          <a:p>
            <a:r>
              <a:rPr lang="en-US" sz="2000" dirty="0" smtClean="0">
                <a:latin typeface="Verdana" pitchFamily="34" charset="0"/>
              </a:rPr>
              <a:t>The shape of the magnetic field is determined by the geometry of current</a:t>
            </a:r>
          </a:p>
          <a:p>
            <a:endParaRPr lang="en-US" sz="2000" dirty="0">
              <a:latin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</a:rPr>
              <a:t>Straight wire</a:t>
            </a:r>
            <a:r>
              <a:rPr lang="en-US" sz="2000" dirty="0" smtClean="0">
                <a:latin typeface="Verdana" pitchFamily="34" charset="0"/>
              </a:rPr>
              <a:t>: concentric circles magnetic field</a:t>
            </a:r>
          </a:p>
          <a:p>
            <a:endParaRPr lang="en-US" sz="2000" dirty="0">
              <a:latin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</a:rPr>
              <a:t>Solenoid</a:t>
            </a:r>
            <a:r>
              <a:rPr lang="en-US" sz="2000" dirty="0" smtClean="0">
                <a:latin typeface="Verdana" pitchFamily="34" charset="0"/>
              </a:rPr>
              <a:t>: central field</a:t>
            </a:r>
            <a:endParaRPr lang="en-US" sz="2000" dirty="0">
              <a:latin typeface="Verdana" pitchFamily="34" charset="0"/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1295400"/>
            <a:ext cx="2332317" cy="1993903"/>
          </a:xfr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429000"/>
            <a:ext cx="1947646" cy="2819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Verdana" pitchFamily="34" charset="0"/>
              </a:rPr>
              <a:t>Electromagnetic Induction</a:t>
            </a:r>
            <a:endParaRPr lang="en-US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114800" cy="52117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</a:rPr>
              <a:t>Electromagnetic induction</a:t>
            </a:r>
            <a:r>
              <a:rPr lang="en-US" sz="1800" dirty="0" smtClean="0">
                <a:latin typeface="Verdana" pitchFamily="34" charset="0"/>
              </a:rPr>
              <a:t>: a changing magnetic field produces an electrical current</a:t>
            </a:r>
          </a:p>
          <a:p>
            <a:endParaRPr lang="en-US" sz="1800" dirty="0" smtClean="0">
              <a:latin typeface="Verdana" pitchFamily="34" charset="0"/>
            </a:endParaRPr>
          </a:p>
          <a:p>
            <a:r>
              <a:rPr lang="en-US" sz="1800" dirty="0" smtClean="0">
                <a:latin typeface="Verdana" pitchFamily="34" charset="0"/>
              </a:rPr>
              <a:t>Different ways to change magnetic field</a:t>
            </a:r>
          </a:p>
          <a:p>
            <a:pPr>
              <a:buNone/>
            </a:pPr>
            <a:r>
              <a:rPr lang="en-US" sz="1800" dirty="0" smtClean="0">
                <a:latin typeface="Verdana" pitchFamily="34" charset="0"/>
              </a:rPr>
              <a:t>    - turn on the key in a DC circuit</a:t>
            </a:r>
          </a:p>
          <a:p>
            <a:pPr>
              <a:buNone/>
            </a:pPr>
            <a:r>
              <a:rPr lang="en-US" sz="1800" dirty="0" smtClean="0">
                <a:latin typeface="Verdana" pitchFamily="34" charset="0"/>
              </a:rPr>
              <a:t>   - Move a magnet up or down inside a stationary coil and vice versa</a:t>
            </a:r>
            <a:endParaRPr lang="en-US" sz="1800" dirty="0">
              <a:latin typeface="Verdana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66800"/>
            <a:ext cx="2498095" cy="160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251949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495800"/>
            <a:ext cx="2524125" cy="147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19600"/>
            <a:ext cx="1704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572000"/>
            <a:ext cx="2095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1200" y="6019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DC changes to a constant value and then remains constant 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Verdana" pitchFamily="34" charset="0"/>
              </a:rPr>
              <a:t>Application of Electromagnetic Induction</a:t>
            </a:r>
            <a:endParaRPr lang="en-US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Verdana" pitchFamily="34" charset="0"/>
              </a:rPr>
              <a:t>Electric generator</a:t>
            </a:r>
          </a:p>
          <a:p>
            <a:endParaRPr lang="en-US" sz="1800" dirty="0" smtClean="0">
              <a:latin typeface="Verdana" pitchFamily="34" charset="0"/>
            </a:endParaRPr>
          </a:p>
          <a:p>
            <a:r>
              <a:rPr lang="en-US" sz="1800" dirty="0" smtClean="0">
                <a:latin typeface="Verdana" pitchFamily="34" charset="0"/>
              </a:rPr>
              <a:t>Transformer</a:t>
            </a:r>
            <a:endParaRPr lang="en-US" sz="1800" dirty="0">
              <a:latin typeface="Verdana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828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27432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867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Transformer                                                     electric generator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Verdana" pitchFamily="34" charset="0"/>
              </a:rPr>
              <a:t>Quiz 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Verdana" pitchFamily="34" charset="0"/>
              </a:rPr>
              <a:t>Which of these will stick to a magnet?</a:t>
            </a:r>
          </a:p>
          <a:p>
            <a:pPr>
              <a:buNone/>
            </a:pPr>
            <a:endParaRPr lang="en-US" sz="2800" dirty="0">
              <a:latin typeface="Verdana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0"/>
            <a:ext cx="4057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381000" indent="-381000">
              <a:spcBef>
                <a:spcPct val="50000"/>
              </a:spcBef>
              <a:buAutoNum type="arabicPeriod"/>
            </a:pPr>
            <a:r>
              <a:rPr lang="en-GB" sz="1800" b="1" dirty="0" smtClean="0">
                <a:latin typeface="Verdana" pitchFamily="34" charset="0"/>
              </a:rPr>
              <a:t>Aluminium is not magnetic.</a:t>
            </a:r>
            <a:endParaRPr lang="en-GB" sz="1800" dirty="0" smtClean="0">
              <a:latin typeface="Verdana" pitchFamily="34" charset="0"/>
            </a:endParaRP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True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False</a:t>
            </a:r>
          </a:p>
          <a:p>
            <a:pPr marL="381000" indent="-381000">
              <a:spcBef>
                <a:spcPct val="50000"/>
              </a:spcBef>
              <a:buAutoNum type="arabicPeriod" startAt="2"/>
            </a:pPr>
            <a:r>
              <a:rPr lang="en-GB" sz="1800" b="1" dirty="0" smtClean="0">
                <a:latin typeface="Verdana" pitchFamily="34" charset="0"/>
              </a:rPr>
              <a:t>Some magnets also have an east and west pole</a:t>
            </a:r>
            <a:r>
              <a:rPr lang="en-GB" sz="1800" dirty="0" smtClean="0">
                <a:latin typeface="Verdana" pitchFamily="34" charset="0"/>
              </a:rPr>
              <a:t>.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True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False</a:t>
            </a:r>
          </a:p>
          <a:p>
            <a:pPr marL="381000" indent="-381000">
              <a:spcBef>
                <a:spcPct val="50000"/>
              </a:spcBef>
              <a:buAutoNum type="arabicPeriod" startAt="3"/>
            </a:pPr>
            <a:r>
              <a:rPr lang="en-GB" sz="1800" b="1" dirty="0" smtClean="0">
                <a:latin typeface="Verdana" pitchFamily="34" charset="0"/>
              </a:rPr>
              <a:t>Magnets attract materials made of iron.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True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False</a:t>
            </a:r>
            <a:endParaRPr lang="en-GB" sz="1400" dirty="0" smtClean="0">
              <a:latin typeface="Verdana" pitchFamily="34" charset="0"/>
            </a:endParaRPr>
          </a:p>
          <a:p>
            <a:pPr marL="381000" indent="-381000">
              <a:spcBef>
                <a:spcPct val="50000"/>
              </a:spcBef>
              <a:buAutoNum type="arabicPeriod" startAt="4"/>
            </a:pPr>
            <a:r>
              <a:rPr lang="en-GB" sz="1800" b="1" dirty="0" smtClean="0">
                <a:latin typeface="Verdana" pitchFamily="34" charset="0"/>
              </a:rPr>
              <a:t>South poles attract each other.</a:t>
            </a:r>
          </a:p>
          <a:p>
            <a:pPr marL="381000" indent="-381000">
              <a:spcBef>
                <a:spcPct val="50000"/>
              </a:spcBef>
              <a:buAutoNum type="arabicPeriod" startAt="4"/>
            </a:pPr>
            <a:r>
              <a:rPr lang="en-GB" sz="1800" dirty="0" smtClean="0">
                <a:latin typeface="Verdana" pitchFamily="34" charset="0"/>
              </a:rPr>
              <a:t>A. True</a:t>
            </a:r>
          </a:p>
          <a:p>
            <a:pPr marL="381000" indent="-381000">
              <a:spcBef>
                <a:spcPct val="50000"/>
              </a:spcBef>
              <a:buAutoNum type="arabicPeriod" startAt="4"/>
            </a:pPr>
            <a:r>
              <a:rPr lang="en-GB" sz="1800" dirty="0" smtClean="0">
                <a:latin typeface="Verdana" pitchFamily="34" charset="0"/>
              </a:rPr>
              <a:t>False</a:t>
            </a:r>
          </a:p>
          <a:p>
            <a:endParaRPr lang="en-US" sz="18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381000" indent="-381000">
              <a:spcBef>
                <a:spcPct val="50000"/>
              </a:spcBef>
              <a:buNone/>
            </a:pPr>
            <a:r>
              <a:rPr lang="en-GB" sz="1800" b="1" dirty="0" smtClean="0">
                <a:latin typeface="Verdana" pitchFamily="34" charset="0"/>
              </a:rPr>
              <a:t>5</a:t>
            </a:r>
            <a:r>
              <a:rPr lang="en-GB" sz="1800" dirty="0" smtClean="0">
                <a:latin typeface="Verdana" pitchFamily="34" charset="0"/>
              </a:rPr>
              <a:t>. </a:t>
            </a:r>
            <a:r>
              <a:rPr lang="en-GB" sz="1800" b="1" dirty="0" smtClean="0">
                <a:latin typeface="Verdana" pitchFamily="34" charset="0"/>
              </a:rPr>
              <a:t>The magnetic field is the area around a magnet where the magnetic force can be felt.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True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False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en-GB" sz="1800" b="1" dirty="0" smtClean="0">
                <a:latin typeface="Verdana" pitchFamily="34" charset="0"/>
                <a:cs typeface="Arial" charset="0"/>
              </a:rPr>
              <a:t>6. </a:t>
            </a:r>
            <a:r>
              <a:rPr lang="en-GB" sz="1800" b="1" dirty="0" smtClean="0">
                <a:latin typeface="Verdana" pitchFamily="34" charset="0"/>
              </a:rPr>
              <a:t>If you break a magnet, you get two smaller magnets.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True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False</a:t>
            </a:r>
          </a:p>
          <a:p>
            <a:pPr marL="381000" indent="-381000">
              <a:spcBef>
                <a:spcPct val="50000"/>
              </a:spcBef>
              <a:buAutoNum type="arabicPeriod" startAt="7"/>
            </a:pPr>
            <a:r>
              <a:rPr lang="en-GB" sz="1800" b="1" dirty="0" smtClean="0">
                <a:latin typeface="Verdana" pitchFamily="34" charset="0"/>
              </a:rPr>
              <a:t>The north pole of a magnet is always stronger than the south pole</a:t>
            </a:r>
            <a:r>
              <a:rPr lang="en-GB" sz="1800" dirty="0" smtClean="0">
                <a:latin typeface="Verdana" pitchFamily="34" charset="0"/>
              </a:rPr>
              <a:t>.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en-GB" sz="1800" dirty="0" smtClean="0">
                <a:latin typeface="Verdana" pitchFamily="34" charset="0"/>
              </a:rPr>
              <a:t>A. True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en-GB" sz="1800" dirty="0" smtClean="0">
                <a:latin typeface="Verdana" pitchFamily="34" charset="0"/>
              </a:rPr>
              <a:t>B. False</a:t>
            </a:r>
          </a:p>
          <a:p>
            <a:pPr marL="381000" indent="-381000">
              <a:spcBef>
                <a:spcPct val="50000"/>
              </a:spcBef>
              <a:buAutoNum type="arabicPeriod" startAt="8"/>
            </a:pPr>
            <a:r>
              <a:rPr lang="en-GB" sz="1800" b="1" dirty="0" smtClean="0">
                <a:latin typeface="Verdana" pitchFamily="34" charset="0"/>
              </a:rPr>
              <a:t>Some magnets only have a north pole.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en-GB" sz="1800" dirty="0" smtClean="0">
                <a:latin typeface="Verdana" pitchFamily="34" charset="0"/>
              </a:rPr>
              <a:t>A. True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en-GB" sz="1800" dirty="0" smtClean="0">
                <a:latin typeface="Verdana" pitchFamily="34" charset="0"/>
              </a:rPr>
              <a:t>B. False</a:t>
            </a:r>
          </a:p>
          <a:p>
            <a:endParaRPr lang="en-US" sz="18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381000" indent="-381000">
              <a:spcBef>
                <a:spcPct val="50000"/>
              </a:spcBef>
              <a:buNone/>
            </a:pPr>
            <a:r>
              <a:rPr lang="en-GB" sz="1600" b="1" dirty="0" smtClean="0">
                <a:latin typeface="Verdana" pitchFamily="34" charset="0"/>
              </a:rPr>
              <a:t>9.</a:t>
            </a:r>
            <a:r>
              <a:rPr lang="en-GB" sz="1600" dirty="0" smtClean="0">
                <a:solidFill>
                  <a:srgbClr val="990099"/>
                </a:solidFill>
                <a:latin typeface="Verdana" pitchFamily="34" charset="0"/>
              </a:rPr>
              <a:t> </a:t>
            </a:r>
            <a:r>
              <a:rPr lang="en-GB" sz="1800" b="1" dirty="0" smtClean="0">
                <a:latin typeface="Verdana" pitchFamily="34" charset="0"/>
              </a:rPr>
              <a:t>Iron filings can be used to show the shape of the magnetic field.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True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False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en-GB" sz="1800" b="1" dirty="0" smtClean="0">
                <a:latin typeface="Verdana" pitchFamily="34" charset="0"/>
                <a:cs typeface="Arial" charset="0"/>
              </a:rPr>
              <a:t>10. </a:t>
            </a:r>
            <a:r>
              <a:rPr lang="en-GB" sz="1800" b="1" dirty="0" smtClean="0">
                <a:latin typeface="Verdana" pitchFamily="34" charset="0"/>
              </a:rPr>
              <a:t>Magnetic field lines always go out of the north pole.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True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False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en-GB" sz="1800" b="1" dirty="0" smtClean="0">
                <a:latin typeface="Verdana" pitchFamily="34" charset="0"/>
                <a:cs typeface="Arial" charset="0"/>
              </a:rPr>
              <a:t>11. </a:t>
            </a:r>
            <a:r>
              <a:rPr lang="en-GB" sz="1800" b="1" dirty="0" smtClean="0">
                <a:latin typeface="Verdana" pitchFamily="34" charset="0"/>
              </a:rPr>
              <a:t>Magnetic field lines come out of both ends of a magnet.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True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False</a:t>
            </a:r>
          </a:p>
          <a:p>
            <a:pPr marL="381000" indent="-381000">
              <a:spcBef>
                <a:spcPct val="50000"/>
              </a:spcBef>
              <a:buNone/>
            </a:pPr>
            <a:r>
              <a:rPr lang="en-GB" sz="1800" b="1" dirty="0" smtClean="0">
                <a:latin typeface="Verdana" pitchFamily="34" charset="0"/>
                <a:cs typeface="Arial" charset="0"/>
              </a:rPr>
              <a:t>12. </a:t>
            </a:r>
            <a:r>
              <a:rPr lang="en-GB" sz="1800" b="1" dirty="0" smtClean="0">
                <a:latin typeface="Verdana" pitchFamily="34" charset="0"/>
              </a:rPr>
              <a:t>Magnetic materials placed in the magnetic field will be attracted towards the magnet.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True</a:t>
            </a:r>
          </a:p>
          <a:p>
            <a:pPr marL="381000" indent="-381000">
              <a:spcBef>
                <a:spcPct val="50000"/>
              </a:spcBef>
              <a:buAutoNum type="alphaUcPeriod"/>
            </a:pPr>
            <a:r>
              <a:rPr lang="en-GB" sz="1800" dirty="0" smtClean="0">
                <a:latin typeface="Verdana" pitchFamily="34" charset="0"/>
              </a:rPr>
              <a:t>False</a:t>
            </a:r>
          </a:p>
          <a:p>
            <a:endParaRPr lang="en-US" sz="18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808038" indent="-808038">
              <a:spcBef>
                <a:spcPct val="50000"/>
              </a:spcBef>
              <a:buNone/>
              <a:tabLst>
                <a:tab pos="381000" algn="l"/>
              </a:tabLst>
            </a:pPr>
            <a:r>
              <a:rPr lang="en-GB" sz="1400" b="1" dirty="0" smtClean="0">
                <a:latin typeface="Verdana" pitchFamily="34" charset="0"/>
              </a:rPr>
              <a:t>What is magnetism</a:t>
            </a:r>
            <a:r>
              <a:rPr lang="en-GB" sz="1400" dirty="0" smtClean="0">
                <a:latin typeface="Verdana" pitchFamily="34" charset="0"/>
              </a:rPr>
              <a:t>?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808038" indent="-808038">
              <a:spcBef>
                <a:spcPct val="50000"/>
              </a:spcBef>
              <a:buNone/>
              <a:tabLst>
                <a:tab pos="381000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a) 	</a:t>
            </a:r>
            <a:r>
              <a:rPr lang="en-GB" sz="1400" dirty="0" smtClean="0">
                <a:latin typeface="Verdana" pitchFamily="34" charset="0"/>
              </a:rPr>
              <a:t>a kind of glue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808038" indent="-808038">
              <a:spcBef>
                <a:spcPct val="50000"/>
              </a:spcBef>
              <a:buNone/>
              <a:tabLst>
                <a:tab pos="381000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b) 	</a:t>
            </a:r>
            <a:r>
              <a:rPr lang="en-GB" sz="1400" dirty="0" smtClean="0">
                <a:latin typeface="Verdana" pitchFamily="34" charset="0"/>
              </a:rPr>
              <a:t>an invisible force that pushes or pulls magnetic materials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808038" indent="-808038">
              <a:spcBef>
                <a:spcPct val="50000"/>
              </a:spcBef>
              <a:buNone/>
              <a:tabLst>
                <a:tab pos="381000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c)	</a:t>
            </a:r>
            <a:r>
              <a:rPr lang="en-GB" sz="1400" dirty="0" smtClean="0">
                <a:latin typeface="Verdana" pitchFamily="34" charset="0"/>
              </a:rPr>
              <a:t>something that an attractive person has. </a:t>
            </a:r>
          </a:p>
          <a:p>
            <a:pPr>
              <a:buNone/>
            </a:pPr>
            <a:endParaRPr lang="en-US" sz="1400" dirty="0" smtClean="0">
              <a:latin typeface="Verdana" pitchFamily="34" charset="0"/>
            </a:endParaRPr>
          </a:p>
          <a:p>
            <a:pPr marL="381000" indent="-381000">
              <a:spcBef>
                <a:spcPct val="50000"/>
              </a:spcBef>
              <a:buNone/>
              <a:tabLst>
                <a:tab pos="808038" algn="l"/>
              </a:tabLst>
            </a:pPr>
            <a:r>
              <a:rPr lang="en-GB" sz="1400" b="1" dirty="0" smtClean="0">
                <a:latin typeface="Verdana" pitchFamily="34" charset="0"/>
              </a:rPr>
              <a:t>Which of the following metals can be magnetised?</a:t>
            </a:r>
            <a:endParaRPr lang="en-GB" sz="1400" b="1" dirty="0" smtClean="0">
              <a:latin typeface="Verdana" pitchFamily="34" charset="0"/>
              <a:cs typeface="Arial" charset="0"/>
            </a:endParaRPr>
          </a:p>
          <a:p>
            <a:pPr marL="381000" indent="-381000">
              <a:spcBef>
                <a:spcPct val="50000"/>
              </a:spcBef>
              <a:buNone/>
              <a:tabLst>
                <a:tab pos="808038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a) 	</a:t>
            </a:r>
            <a:r>
              <a:rPr lang="en-GB" sz="1400" dirty="0" smtClean="0">
                <a:latin typeface="Verdana" pitchFamily="34" charset="0"/>
              </a:rPr>
              <a:t>copper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381000" indent="-381000">
              <a:spcBef>
                <a:spcPct val="50000"/>
              </a:spcBef>
              <a:buNone/>
              <a:tabLst>
                <a:tab pos="808038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b) 	</a:t>
            </a:r>
            <a:r>
              <a:rPr lang="en-GB" sz="1400" dirty="0" smtClean="0">
                <a:latin typeface="Verdana" pitchFamily="34" charset="0"/>
              </a:rPr>
              <a:t>aluminium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381000" indent="-381000">
              <a:spcBef>
                <a:spcPct val="50000"/>
              </a:spcBef>
              <a:buAutoNum type="alphaLcParenR" startAt="3"/>
              <a:tabLst>
                <a:tab pos="808038" algn="l"/>
              </a:tabLst>
            </a:pPr>
            <a:r>
              <a:rPr lang="en-GB" sz="1400" dirty="0" smtClean="0">
                <a:latin typeface="Verdana" pitchFamily="34" charset="0"/>
              </a:rPr>
              <a:t>iron.</a:t>
            </a:r>
          </a:p>
          <a:p>
            <a:pPr marL="857250" indent="-857250">
              <a:spcBef>
                <a:spcPct val="50000"/>
              </a:spcBef>
              <a:buNone/>
              <a:tabLst>
                <a:tab pos="361950" algn="l"/>
                <a:tab pos="808038" algn="l"/>
              </a:tabLst>
            </a:pPr>
            <a:r>
              <a:rPr lang="en-GB" sz="1400" b="1" dirty="0" smtClean="0">
                <a:latin typeface="Verdana" pitchFamily="34" charset="0"/>
              </a:rPr>
              <a:t>All magnets are surrounded by</a:t>
            </a:r>
            <a:r>
              <a:rPr lang="en-GB" sz="1400" dirty="0" smtClean="0">
                <a:latin typeface="Verdana" pitchFamily="34" charset="0"/>
              </a:rPr>
              <a:t>...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857250" indent="-857250">
              <a:spcBef>
                <a:spcPct val="50000"/>
              </a:spcBef>
              <a:buNone/>
              <a:tabLst>
                <a:tab pos="361950" algn="l"/>
                <a:tab pos="808038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a)  </a:t>
            </a:r>
            <a:r>
              <a:rPr lang="en-GB" sz="1400" dirty="0" smtClean="0">
                <a:latin typeface="Verdana" pitchFamily="34" charset="0"/>
              </a:rPr>
              <a:t>metal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857250" indent="-857250">
              <a:spcBef>
                <a:spcPct val="50000"/>
              </a:spcBef>
              <a:buNone/>
              <a:tabLst>
                <a:tab pos="361950" algn="l"/>
                <a:tab pos="808038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b)  </a:t>
            </a:r>
            <a:r>
              <a:rPr lang="en-GB" sz="1400" dirty="0" smtClean="0">
                <a:latin typeface="Verdana" pitchFamily="34" charset="0"/>
              </a:rPr>
              <a:t>a magnetic field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857250" indent="-857250">
              <a:spcBef>
                <a:spcPct val="50000"/>
              </a:spcBef>
              <a:buNone/>
              <a:tabLst>
                <a:tab pos="361950" algn="l"/>
                <a:tab pos="808038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c)	nothing</a:t>
            </a:r>
            <a:r>
              <a:rPr lang="en-GB" sz="1400" dirty="0" smtClean="0">
                <a:latin typeface="Verdana" pitchFamily="34" charset="0"/>
              </a:rPr>
              <a:t>. </a:t>
            </a:r>
          </a:p>
          <a:p>
            <a:pPr marL="808038" indent="-808038">
              <a:spcBef>
                <a:spcPct val="50000"/>
              </a:spcBef>
              <a:buNone/>
              <a:tabLst>
                <a:tab pos="361950" algn="l"/>
              </a:tabLst>
            </a:pPr>
            <a:r>
              <a:rPr lang="en-GB" sz="1400" b="1" dirty="0" smtClean="0">
                <a:latin typeface="Verdana" pitchFamily="34" charset="0"/>
              </a:rPr>
              <a:t>If magnetic field lines are close together it means...</a:t>
            </a:r>
            <a:endParaRPr lang="en-GB" sz="1400" b="1" dirty="0" smtClean="0">
              <a:latin typeface="Verdana" pitchFamily="34" charset="0"/>
              <a:cs typeface="Arial" charset="0"/>
            </a:endParaRPr>
          </a:p>
          <a:p>
            <a:pPr marL="808038" indent="-808038">
              <a:spcBef>
                <a:spcPct val="50000"/>
              </a:spcBef>
              <a:buNone/>
              <a:tabLst>
                <a:tab pos="361950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a)  </a:t>
            </a:r>
            <a:r>
              <a:rPr lang="en-GB" sz="1400" dirty="0" smtClean="0">
                <a:latin typeface="Verdana" pitchFamily="34" charset="0"/>
              </a:rPr>
              <a:t>the magnetic field is very strong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808038" indent="-808038">
              <a:spcBef>
                <a:spcPct val="50000"/>
              </a:spcBef>
              <a:buNone/>
              <a:tabLst>
                <a:tab pos="361950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b)  </a:t>
            </a:r>
            <a:r>
              <a:rPr lang="en-GB" sz="1400" dirty="0" smtClean="0">
                <a:latin typeface="Verdana" pitchFamily="34" charset="0"/>
              </a:rPr>
              <a:t>the magnetic field is very weak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808038" indent="-808038">
              <a:spcBef>
                <a:spcPct val="50000"/>
              </a:spcBef>
              <a:buNone/>
              <a:tabLst>
                <a:tab pos="361950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c)	</a:t>
            </a:r>
            <a:r>
              <a:rPr lang="en-GB" sz="1400" dirty="0" smtClean="0">
                <a:latin typeface="Verdana" pitchFamily="34" charset="0"/>
              </a:rPr>
              <a:t>there’s not much space for the field to spread into. </a:t>
            </a:r>
          </a:p>
          <a:p>
            <a:pPr marL="381000" indent="-381000">
              <a:spcBef>
                <a:spcPct val="50000"/>
              </a:spcBef>
              <a:buNone/>
              <a:tabLst>
                <a:tab pos="808038" algn="l"/>
              </a:tabLst>
            </a:pPr>
            <a:endParaRPr lang="en-GB" sz="1400" dirty="0" smtClean="0">
              <a:latin typeface="Verdana" pitchFamily="34" charset="0"/>
            </a:endParaRPr>
          </a:p>
          <a:p>
            <a:pPr marL="381000" indent="-381000">
              <a:spcBef>
                <a:spcPct val="50000"/>
              </a:spcBef>
              <a:buNone/>
              <a:tabLst>
                <a:tab pos="808038" algn="l"/>
              </a:tabLst>
            </a:pPr>
            <a:endParaRPr lang="en-US" sz="14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8038" indent="-808038">
              <a:spcBef>
                <a:spcPct val="50000"/>
              </a:spcBef>
              <a:buNone/>
              <a:tabLst>
                <a:tab pos="361950" algn="l"/>
              </a:tabLst>
            </a:pPr>
            <a:r>
              <a:rPr lang="en-GB" sz="1400" b="1" dirty="0" smtClean="0">
                <a:latin typeface="Verdana" pitchFamily="34" charset="0"/>
              </a:rPr>
              <a:t>A wire carrying a current...</a:t>
            </a:r>
            <a:endParaRPr lang="en-GB" sz="1400" b="1" dirty="0" smtClean="0">
              <a:latin typeface="Verdana" pitchFamily="34" charset="0"/>
              <a:cs typeface="Arial" charset="0"/>
            </a:endParaRPr>
          </a:p>
          <a:p>
            <a:pPr marL="808038" indent="-808038">
              <a:spcBef>
                <a:spcPct val="50000"/>
              </a:spcBef>
              <a:buNone/>
              <a:tabLst>
                <a:tab pos="361950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a)  </a:t>
            </a:r>
            <a:r>
              <a:rPr lang="en-GB" sz="1400" dirty="0" smtClean="0">
                <a:latin typeface="Verdana" pitchFamily="34" charset="0"/>
              </a:rPr>
              <a:t>continues to act like a magnet when the current is switched off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808038" indent="-808038">
              <a:spcBef>
                <a:spcPct val="50000"/>
              </a:spcBef>
              <a:buNone/>
              <a:tabLst>
                <a:tab pos="361950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b)  </a:t>
            </a:r>
            <a:r>
              <a:rPr lang="en-GB" sz="1400" dirty="0" smtClean="0">
                <a:latin typeface="Verdana" pitchFamily="34" charset="0"/>
              </a:rPr>
              <a:t>produces circular magnetic field lines</a:t>
            </a:r>
            <a:endParaRPr lang="en-GB" sz="1400" dirty="0" smtClean="0">
              <a:latin typeface="Verdana" pitchFamily="34" charset="0"/>
              <a:cs typeface="Arial" charset="0"/>
            </a:endParaRPr>
          </a:p>
          <a:p>
            <a:pPr marL="808038" indent="-808038">
              <a:spcBef>
                <a:spcPct val="50000"/>
              </a:spcBef>
              <a:buNone/>
              <a:tabLst>
                <a:tab pos="361950" algn="l"/>
              </a:tabLst>
            </a:pPr>
            <a:r>
              <a:rPr lang="en-GB" sz="1400" dirty="0" smtClean="0">
                <a:latin typeface="Verdana" pitchFamily="34" charset="0"/>
                <a:cs typeface="Arial" charset="0"/>
              </a:rPr>
              <a:t>c)  </a:t>
            </a:r>
            <a:r>
              <a:rPr lang="en-GB" sz="1400" dirty="0" smtClean="0">
                <a:latin typeface="Verdana" pitchFamily="34" charset="0"/>
              </a:rPr>
              <a:t>produces no magnetic field. </a:t>
            </a:r>
          </a:p>
          <a:p>
            <a:pPr>
              <a:buNone/>
            </a:pPr>
            <a:endParaRPr lang="en-US" sz="14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Verdana" pitchFamily="34" charset="0"/>
              </a:rPr>
              <a:t>Magnetic Materials</a:t>
            </a:r>
            <a:endParaRPr lang="en-US" sz="2800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A </a:t>
            </a: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natural magnet </a:t>
            </a:r>
            <a:r>
              <a:rPr lang="en-US" sz="2000" dirty="0" smtClean="0">
                <a:latin typeface="Verdana" pitchFamily="34" charset="0"/>
              </a:rPr>
              <a:t>is a material made of magnetite</a:t>
            </a:r>
            <a:endParaRPr lang="en-US" sz="2000" dirty="0">
              <a:latin typeface="Verdana" pitchFamily="34" charset="0"/>
            </a:endParaRP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A natural magnet attracts certain materials</a:t>
            </a:r>
            <a:r>
              <a:rPr lang="en-US" sz="2000" dirty="0" smtClean="0">
                <a:latin typeface="Verdana" pitchFamily="34" charset="0"/>
              </a:rPr>
              <a:t>:</a:t>
            </a:r>
          </a:p>
          <a:p>
            <a:pPr>
              <a:buNone/>
            </a:pPr>
            <a:endParaRPr lang="en-US" sz="2000" dirty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 Cobalt</a:t>
            </a:r>
            <a:endParaRPr lang="en-US" sz="2000" dirty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 Nickel</a:t>
            </a:r>
            <a:endParaRPr lang="en-US" sz="2000" dirty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 Iron</a:t>
            </a:r>
            <a:endParaRPr lang="en-US" sz="2000" dirty="0">
              <a:latin typeface="Verdana" pitchFamily="34" charset="0"/>
            </a:endParaRPr>
          </a:p>
          <a:p>
            <a:r>
              <a:rPr lang="en-US" sz="2000" dirty="0">
                <a:latin typeface="Verdana" pitchFamily="34" charset="0"/>
              </a:rPr>
              <a:t>S</a:t>
            </a:r>
            <a:r>
              <a:rPr lang="en-US" sz="2000" dirty="0" smtClean="0">
                <a:latin typeface="Verdana" pitchFamily="34" charset="0"/>
              </a:rPr>
              <a:t>teel</a:t>
            </a:r>
            <a:endParaRPr lang="en-US" sz="2000" dirty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 Alloys </a:t>
            </a:r>
            <a:r>
              <a:rPr lang="en-US" sz="2000" dirty="0">
                <a:latin typeface="Verdana" pitchFamily="34" charset="0"/>
              </a:rPr>
              <a:t>of any of the </a:t>
            </a:r>
            <a:r>
              <a:rPr lang="en-US" sz="2000" dirty="0" smtClean="0">
                <a:latin typeface="Verdana" pitchFamily="34" charset="0"/>
              </a:rPr>
              <a:t>above</a:t>
            </a:r>
          </a:p>
          <a:p>
            <a:pPr>
              <a:buNone/>
            </a:pPr>
            <a:endParaRPr lang="en-US" sz="2000" dirty="0">
              <a:latin typeface="Verdana" pitchFamily="34" charset="0"/>
            </a:endParaRP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These materials are called </a:t>
            </a:r>
            <a:r>
              <a:rPr lang="en-US" sz="2000" b="1" dirty="0">
                <a:solidFill>
                  <a:srgbClr val="C00000"/>
                </a:solidFill>
                <a:latin typeface="Verdana" pitchFamily="34" charset="0"/>
              </a:rPr>
              <a:t>Magnetic </a:t>
            </a: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materials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What Does a Magnet Do?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A magnet exert a force of </a:t>
            </a:r>
            <a:r>
              <a:rPr lang="en-US" sz="2000" b="1" dirty="0" smtClean="0">
                <a:latin typeface="Verdana" pitchFamily="34" charset="0"/>
              </a:rPr>
              <a:t>attraction</a:t>
            </a:r>
            <a:r>
              <a:rPr lang="en-US" sz="2000" dirty="0" smtClean="0">
                <a:latin typeface="Verdana" pitchFamily="34" charset="0"/>
              </a:rPr>
              <a:t> or </a:t>
            </a:r>
            <a:r>
              <a:rPr lang="en-US" sz="2000" b="1" dirty="0" smtClean="0">
                <a:latin typeface="Verdana" pitchFamily="34" charset="0"/>
              </a:rPr>
              <a:t>repulsion</a:t>
            </a:r>
            <a:r>
              <a:rPr lang="en-US" sz="2000" dirty="0" smtClean="0">
                <a:latin typeface="Verdana" pitchFamily="34" charset="0"/>
              </a:rPr>
              <a:t> on  magnetic materials only </a:t>
            </a:r>
            <a:endParaRPr lang="en-US" sz="2000" dirty="0">
              <a:latin typeface="Verdana" pitchFamily="34" charset="0"/>
            </a:endParaRPr>
          </a:p>
        </p:txBody>
      </p:sp>
      <p:pic>
        <p:nvPicPr>
          <p:cNvPr id="4" name="Picture 12" descr="magnetite_f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221702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mag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971800"/>
            <a:ext cx="32232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514600"/>
            <a:ext cx="2514600" cy="322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Types of magnets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5200"/>
            <a:ext cx="2409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3200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10000"/>
            <a:ext cx="3648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676400"/>
            <a:ext cx="3619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55626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electromagnet</a:t>
            </a:r>
            <a:endParaRPr lang="en-US" sz="16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8000"/>
                </a:solidFill>
                <a:latin typeface="Verdana" pitchFamily="34" charset="0"/>
              </a:rPr>
              <a:t>Properties of Magnets</a:t>
            </a:r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</a:br>
            <a:endParaRPr lang="en-US" sz="2800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</a:rPr>
              <a:t>Magnets have </a:t>
            </a:r>
            <a:r>
              <a:rPr lang="en-US" sz="2000" b="1" dirty="0">
                <a:latin typeface="Verdana" pitchFamily="34" charset="0"/>
              </a:rPr>
              <a:t>the following properties</a:t>
            </a:r>
            <a:r>
              <a:rPr lang="en-US" sz="2000" dirty="0">
                <a:latin typeface="Verdana" pitchFamily="34" charset="0"/>
              </a:rPr>
              <a:t>:</a:t>
            </a:r>
          </a:p>
          <a:p>
            <a:pPr>
              <a:buNone/>
            </a:pPr>
            <a:endParaRPr lang="en-US" sz="2000" dirty="0">
              <a:latin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</a:rPr>
              <a:t> a magnet has </a:t>
            </a:r>
            <a:r>
              <a:rPr lang="en-US" sz="2000" b="1" dirty="0">
                <a:solidFill>
                  <a:srgbClr val="C00000"/>
                </a:solidFill>
                <a:latin typeface="Verdana" pitchFamily="34" charset="0"/>
              </a:rPr>
              <a:t>2 magnetic </a:t>
            </a:r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</a:rPr>
              <a:t>poles</a:t>
            </a:r>
            <a:endParaRPr lang="en-US" sz="2000" b="1" dirty="0">
              <a:solidFill>
                <a:srgbClr val="C00000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- </a:t>
            </a:r>
            <a:r>
              <a:rPr lang="en-US" sz="2000" dirty="0">
                <a:latin typeface="Verdana" pitchFamily="34" charset="0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Verdana" pitchFamily="34" charset="0"/>
              </a:rPr>
              <a:t>North</a:t>
            </a:r>
            <a:r>
              <a:rPr lang="en-US" sz="2000" dirty="0">
                <a:latin typeface="Verdana" pitchFamily="34" charset="0"/>
              </a:rPr>
              <a:t> and </a:t>
            </a:r>
            <a:r>
              <a:rPr lang="en-US" sz="2000" b="1" dirty="0">
                <a:solidFill>
                  <a:srgbClr val="C00000"/>
                </a:solidFill>
                <a:latin typeface="Verdana" pitchFamily="34" charset="0"/>
              </a:rPr>
              <a:t>South</a:t>
            </a:r>
            <a:r>
              <a:rPr lang="en-US" sz="2000" dirty="0">
                <a:latin typeface="Verdana" pitchFamily="34" charset="0"/>
              </a:rPr>
              <a:t> seeking </a:t>
            </a:r>
            <a:r>
              <a:rPr lang="en-US" sz="2000" dirty="0" smtClean="0">
                <a:latin typeface="Verdana" pitchFamily="34" charset="0"/>
              </a:rPr>
              <a:t>poles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 </a:t>
            </a:r>
          </a:p>
          <a:p>
            <a:pPr>
              <a:buNone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</a:t>
            </a:r>
            <a:endParaRPr lang="en-US" sz="2000" dirty="0">
              <a:latin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If </a:t>
            </a:r>
            <a:r>
              <a:rPr lang="en-US" sz="2000" dirty="0" smtClean="0">
                <a:latin typeface="Verdana" pitchFamily="34" charset="0"/>
              </a:rPr>
              <a:t>allowed </a:t>
            </a:r>
            <a:r>
              <a:rPr lang="en-US" sz="2000" dirty="0">
                <a:latin typeface="Verdana" pitchFamily="34" charset="0"/>
              </a:rPr>
              <a:t>to swing </a:t>
            </a:r>
            <a:r>
              <a:rPr lang="en-US" sz="2000" dirty="0" smtClean="0">
                <a:latin typeface="Verdana" pitchFamily="34" charset="0"/>
              </a:rPr>
              <a:t>freely, </a:t>
            </a:r>
            <a:r>
              <a:rPr lang="en-US" sz="2000" dirty="0">
                <a:latin typeface="Verdana" pitchFamily="34" charset="0"/>
              </a:rPr>
              <a:t>a magnet will come to</a:t>
            </a:r>
          </a:p>
          <a:p>
            <a:r>
              <a:rPr lang="en-US" sz="2000" dirty="0">
                <a:latin typeface="Verdana" pitchFamily="34" charset="0"/>
              </a:rPr>
              <a:t>rest with one end pointing towards the </a:t>
            </a:r>
            <a:r>
              <a:rPr lang="en-US" sz="2000" b="1" dirty="0">
                <a:solidFill>
                  <a:srgbClr val="008000"/>
                </a:solidFill>
                <a:latin typeface="Verdana" pitchFamily="34" charset="0"/>
              </a:rPr>
              <a:t>Earth’s</a:t>
            </a:r>
          </a:p>
          <a:p>
            <a:pPr>
              <a:buNone/>
            </a:pPr>
            <a:r>
              <a:rPr lang="en-US" sz="2000" b="1" dirty="0">
                <a:solidFill>
                  <a:srgbClr val="008000"/>
                </a:solidFill>
                <a:latin typeface="Verdana" pitchFamily="34" charset="0"/>
              </a:rPr>
              <a:t>North pole</a:t>
            </a:r>
            <a:r>
              <a:rPr lang="en-US" sz="2000" dirty="0">
                <a:latin typeface="Verdana" pitchFamily="34" charset="0"/>
              </a:rPr>
              <a:t>, the other end pointing towards the</a:t>
            </a:r>
          </a:p>
          <a:p>
            <a:pPr>
              <a:buNone/>
            </a:pPr>
            <a:r>
              <a:rPr lang="en-US" sz="2000" b="1" dirty="0">
                <a:solidFill>
                  <a:srgbClr val="008000"/>
                </a:solidFill>
                <a:latin typeface="Verdana" pitchFamily="34" charset="0"/>
              </a:rPr>
              <a:t>Earth’s South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pole</a:t>
            </a:r>
          </a:p>
          <a:p>
            <a:pPr>
              <a:buNone/>
            </a:pPr>
            <a:endParaRPr lang="en-US" sz="2000" b="1" dirty="0">
              <a:solidFill>
                <a:srgbClr val="008000"/>
              </a:solidFill>
              <a:latin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Verdana" pitchFamily="34" charset="0"/>
              </a:rPr>
              <a:t>Like poles repel, Unlike poles attract</a:t>
            </a:r>
          </a:p>
          <a:p>
            <a:pPr>
              <a:buNone/>
            </a:pPr>
            <a:endParaRPr lang="en-US" sz="20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4724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Like poles repel, unlike poles attract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Verdana" pitchFamily="34" charset="0"/>
              </a:rPr>
              <a:t>If you cut a magnet into halves, you get two magnets</a:t>
            </a:r>
            <a:endParaRPr lang="en-US" sz="24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</a:rPr>
              <a:t>There is no single poles or monopoles no matter how many times you cut a magnet into halves</a:t>
            </a:r>
          </a:p>
          <a:p>
            <a:pPr>
              <a:buNone/>
            </a:pPr>
            <a:endParaRPr lang="en-US" sz="2000" dirty="0">
              <a:latin typeface="Verdan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95600"/>
            <a:ext cx="578540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</a:rPr>
              <a:t>Broken Magnets</a:t>
            </a:r>
            <a:endParaRPr lang="en-US" sz="28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4" name="Picture 4" descr="j5-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5-0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5791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                                                                                                  after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CF3C-FBCF-490F-8F19-7F912F055C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789</Words>
  <Application>Microsoft Office PowerPoint</Application>
  <PresentationFormat>On-screen Show (4:3)</PresentationFormat>
  <Paragraphs>180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Photo Editor Photo</vt:lpstr>
      <vt:lpstr>Magnetism</vt:lpstr>
      <vt:lpstr>Magnetism</vt:lpstr>
      <vt:lpstr>Magnetic Materials</vt:lpstr>
      <vt:lpstr>What Does a Magnet Do?</vt:lpstr>
      <vt:lpstr>Types of magnets</vt:lpstr>
      <vt:lpstr>Properties of Magnets </vt:lpstr>
      <vt:lpstr>PowerPoint Presentation</vt:lpstr>
      <vt:lpstr>If you cut a magnet into halves, you get two magnets</vt:lpstr>
      <vt:lpstr>Broken Magnets</vt:lpstr>
      <vt:lpstr>Magnetic Field</vt:lpstr>
      <vt:lpstr>PowerPoint Presentation</vt:lpstr>
      <vt:lpstr>PowerPoint Presentation</vt:lpstr>
      <vt:lpstr>PowerPoint Presentation</vt:lpstr>
      <vt:lpstr>Earth is a Big Magnet</vt:lpstr>
      <vt:lpstr>Compasses</vt:lpstr>
      <vt:lpstr>Magnetic Domains</vt:lpstr>
      <vt:lpstr>PowerPoint Presentation</vt:lpstr>
      <vt:lpstr>How To magnetize an Iron Nail?</vt:lpstr>
      <vt:lpstr>PowerPoint Presentation</vt:lpstr>
      <vt:lpstr>Electric currents produces magnetism</vt:lpstr>
      <vt:lpstr>Electromagnetic Induction</vt:lpstr>
      <vt:lpstr>Application of Electromagnetic Induction</vt:lpstr>
      <vt:lpstr>Quiz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Sadia S. Khan</dc:creator>
  <cp:lastModifiedBy>Sadia S. Khan</cp:lastModifiedBy>
  <cp:revision>31</cp:revision>
  <dcterms:created xsi:type="dcterms:W3CDTF">2011-04-24T12:05:57Z</dcterms:created>
  <dcterms:modified xsi:type="dcterms:W3CDTF">2013-04-15T06:26:54Z</dcterms:modified>
</cp:coreProperties>
</file>