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83" r:id="rId9"/>
    <p:sldId id="284" r:id="rId10"/>
    <p:sldId id="261" r:id="rId11"/>
    <p:sldId id="259" r:id="rId12"/>
    <p:sldId id="266" r:id="rId13"/>
    <p:sldId id="262" r:id="rId14"/>
    <p:sldId id="267" r:id="rId15"/>
    <p:sldId id="268" r:id="rId16"/>
    <p:sldId id="269" r:id="rId17"/>
    <p:sldId id="270" r:id="rId18"/>
    <p:sldId id="271" r:id="rId19"/>
    <p:sldId id="273" r:id="rId20"/>
    <p:sldId id="296" r:id="rId21"/>
    <p:sldId id="286" r:id="rId22"/>
    <p:sldId id="288" r:id="rId23"/>
    <p:sldId id="275" r:id="rId24"/>
    <p:sldId id="290" r:id="rId25"/>
    <p:sldId id="297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A9348-88D5-4AC8-9248-DD685BC4C12E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98D9D-E9D1-418A-8358-510EF8A1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207E-F552-4601-B991-FA4BA66B5328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chapter7(basic chemistry),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6E57-F6F8-4375-A336-D9484FE96992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chapter7(basic chemistry),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D027-96E4-4044-9BA0-8B8321B80249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chapter7(basic chemistry),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DA767C7-EEE2-4556-B083-BC7FE5E30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5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F4C-5AB1-4071-B93E-475B2E76F05C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chapter7(basic chemistry),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898C-8BE8-4D93-8EC6-B24097185642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chapter7(basic chemistry),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E6EC-9CE9-4440-8D10-A5E6FFD69D27}" type="datetime1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chapter7(basic chemistry), yuc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C86D-E51E-4EDD-97F7-AC6AA8443CD5}" type="datetime1">
              <a:rPr lang="en-US" smtClean="0"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chapter7(basic chemistry), yuc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47DE-F7CC-4F7C-BD98-4592536D3731}" type="datetime1">
              <a:rPr lang="en-US" smtClean="0"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chapter7(basic chemistry), yuc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440F-8E90-4891-AE51-D9C0487CB596}" type="datetime1">
              <a:rPr lang="en-US" smtClean="0"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chapter7(basic chemistry), yuc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BEC9-020E-4C52-A263-AE3E7729B37A}" type="datetime1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chapter7(basic chemistry), yuc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F499-8FF7-484A-A55A-ECDF44F2EFF4}" type="datetime1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chapter7(basic chemistry), yuc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C3908-6C9D-46ED-8D8F-55B93029EF7A}" type="datetime1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phsc001, chapter7(basic chemistry), yuc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6CA7F-7224-42A7-80A0-5C03E1C571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533400"/>
            <a:ext cx="5663609" cy="704850"/>
          </a:xfrm>
        </p:spPr>
        <p:txBody>
          <a:bodyPr>
            <a:no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BASIC CHEMISTRY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200400" y="1447800"/>
            <a:ext cx="26670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CHAPTER 7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62200"/>
            <a:ext cx="762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Classification of Matter Continue</a:t>
            </a:r>
            <a:endParaRPr lang="en-US" sz="4000" b="1" dirty="0">
              <a:ln w="10541" cmpd="sng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mixture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a group of two or more elements or compounds combined by physical (not chemical)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means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Examples: Milk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blood,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sand, pizza, and wood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Homogeneous mixture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one that has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constant matter in all the sample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- example: 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well stirred sample of sugar and tea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Heterogeneous mixture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one that has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 constant matter 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the sample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example: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Milk, blood are good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examples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Mixtures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 be separated by physical means only like filtration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 descr="san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izza Slice Mushroom Veggies Pepperoni Clip Ar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7244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woo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800600"/>
            <a:ext cx="2130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63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discovery of Parts of Atom</a:t>
            </a:r>
            <a:endParaRPr lang="en-US" sz="4000" b="1" dirty="0">
              <a:ln w="10541" cmpd="sng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8392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The electron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discovered 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1897 by the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J.J. Thompson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using cathode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ray vacuum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tube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charge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Coulomb 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electron has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mass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3">
            <a:lum bright="-44000" contrast="61000"/>
          </a:blip>
          <a:srcRect/>
          <a:stretch>
            <a:fillRect/>
          </a:stretch>
        </p:blipFill>
        <p:spPr bwMode="auto">
          <a:xfrm>
            <a:off x="457200" y="34290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lum bright="-43000" contrast="54000"/>
          </a:blip>
          <a:srcRect/>
          <a:stretch>
            <a:fillRect/>
          </a:stretch>
        </p:blipFill>
        <p:spPr bwMode="auto">
          <a:xfrm>
            <a:off x="5257800" y="34290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795477"/>
              </p:ext>
            </p:extLst>
          </p:nvPr>
        </p:nvGraphicFramePr>
        <p:xfrm>
          <a:off x="3733800" y="1828800"/>
          <a:ext cx="13811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5" imgW="736560" imgH="203040" progId="Equation.3">
                  <p:embed/>
                </p:oleObj>
              </mc:Choice>
              <mc:Fallback>
                <p:oleObj name="Equation" r:id="rId5" imgW="73656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828800"/>
                        <a:ext cx="13811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315091"/>
              </p:ext>
            </p:extLst>
          </p:nvPr>
        </p:nvGraphicFramePr>
        <p:xfrm>
          <a:off x="3428999" y="2667000"/>
          <a:ext cx="143933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7" imgW="863280" imgH="228600" progId="Equation.3">
                  <p:embed/>
                </p:oleObj>
              </mc:Choice>
              <mc:Fallback>
                <p:oleObj name="Equation" r:id="rId7" imgW="863280" imgH="228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9" y="2667000"/>
                        <a:ext cx="143933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discovery of Parts of Atom Continue</a:t>
            </a:r>
            <a:endParaRPr lang="en-US" sz="4000" b="1" dirty="0">
              <a:ln w="10541" cmpd="sng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647"/>
            <a:ext cx="8229600" cy="301215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The nucleus (proton)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discovered by Ernest Rutherford in 1907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Rutherford conclusion</a:t>
            </a:r>
          </a:p>
          <a:p>
            <a:pPr lvl="0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atom is mostly empty space,  has a central part called a nucleus surrounded by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electrons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nucleus is small, dense concentration of mass and contains a positive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Any positive charge projected into the nucleus would be deflected due to a repulsive force 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lum bright="-40000" contrast="53000"/>
          </a:blip>
          <a:srcRect/>
          <a:stretch>
            <a:fillRect/>
          </a:stretch>
        </p:blipFill>
        <p:spPr bwMode="auto">
          <a:xfrm>
            <a:off x="3200400" y="3733800"/>
            <a:ext cx="31242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1919, Rutherford concluded that the hydrogen nucleus is indeed a positively charged particle he called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proton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is present in all nuclei.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Scientist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realized that the proton is about 2000 times heaver that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electron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the magnitude of its charge is the same as that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electron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but with a positive sign,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+1.6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-19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discovery of Parts of Atom Continue</a:t>
            </a:r>
            <a:endParaRPr lang="en-US" sz="4000" b="1" dirty="0">
              <a:ln w="10541" cmpd="sng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The neutron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discovered by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James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Chadwick in 1932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Chadwick conclusion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neutron is uncharged particle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mass is approximately equal to that of the proton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177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Models of the Atoms</a:t>
            </a:r>
            <a:endParaRPr lang="en-US" sz="4000" b="1" dirty="0">
              <a:ln w="10541" cmpd="sng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513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a picture of atom. Two models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Thomson’s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model 1889: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plum pudding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model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- atom is a sphere with positive charge like ”pudding”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electrons distributed equally like a “plum”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atom mass distributed all over the atom</a:t>
            </a:r>
          </a:p>
          <a:p>
            <a:pPr>
              <a:buNone/>
            </a:pP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Rutherford’s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model 1911: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planetary model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- 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nucleus (like the sun) at the centre of the atom surrounded by a cloud of orbiting electrons (like the planets).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- Most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atomic mass is concentrated in its nucleus (why?).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-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Coulomb force is responsible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keeping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electrons orbiting the nucleus. </a:t>
            </a:r>
          </a:p>
          <a:p>
            <a:pPr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 descr="plum pudding model of at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295400"/>
            <a:ext cx="1981200" cy="18288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>
            <a:lum bright="-36000" contrast="44000"/>
          </a:blip>
          <a:srcRect/>
          <a:stretch>
            <a:fillRect/>
          </a:stretch>
        </p:blipFill>
        <p:spPr bwMode="auto">
          <a:xfrm>
            <a:off x="6553200" y="4572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Quantization of energy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en-US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Plank in 1900</a:t>
            </a:r>
            <a:r>
              <a:rPr lang="en-US" sz="1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energy emitted by hot objects (solid, liquid, and gas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is emitted in a discrete units or bundles he called 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quanta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plural of a 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quantum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and is related to the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emitted quantum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hf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by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some whole number multiple of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Plank’s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constant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Albert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Einstein (1905)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applied Plank’s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quantum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concept to light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-  light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consists of discrete units or bundles of energy called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photons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energy of a photon is directly proportional to its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frequency.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17</a:t>
            </a:fld>
            <a:endParaRPr lang="en-US" dirty="0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297250"/>
              </p:ext>
            </p:extLst>
          </p:nvPr>
        </p:nvGraphicFramePr>
        <p:xfrm>
          <a:off x="2971800" y="2819400"/>
          <a:ext cx="2133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Equation" r:id="rId3" imgW="1396394" imgH="203112" progId="Equation.3">
                  <p:embed/>
                </p:oleObj>
              </mc:Choice>
              <mc:Fallback>
                <p:oleObj name="Equation" r:id="rId3" imgW="1396394" imgH="203112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2133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69480"/>
              </p:ext>
            </p:extLst>
          </p:nvPr>
        </p:nvGraphicFramePr>
        <p:xfrm>
          <a:off x="3200400" y="2057400"/>
          <a:ext cx="1447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2" name="Equation" r:id="rId5" imgW="457200" imgH="203040" progId="Equation.3">
                  <p:embed/>
                </p:oleObj>
              </mc:Choice>
              <mc:Fallback>
                <p:oleObj name="Equation" r:id="rId5" imgW="45720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57400"/>
                        <a:ext cx="1447800" cy="584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Light From Atom</a:t>
            </a:r>
            <a:endParaRPr lang="en-US" sz="4000" b="1" dirty="0">
              <a:ln w="10541" cmpd="sng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990600"/>
            <a:ext cx="8229600" cy="27067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Why does an atom emits (gives off) light of different colors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(spectrum)?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Light from hydrogen gas in a bulb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Separated 4 lines of colors.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Only hydrogen has these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colors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color represents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frequency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Other gases have different set of colors</a:t>
            </a: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18</a:t>
            </a:fld>
            <a:endParaRPr lang="en-US" dirty="0"/>
          </a:p>
        </p:txBody>
      </p:sp>
      <p:pic>
        <p:nvPicPr>
          <p:cNvPr id="34821" name="Picture 5" descr="http://0.tqn.com/d/chemistry/1/0/l/u/lightdispersionpris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99905"/>
            <a:ext cx="5867400" cy="321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What caused the emission of light? Bohr model of the </a:t>
            </a:r>
            <a:r>
              <a:rPr lang="en-US" sz="28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atom (1913)</a:t>
            </a:r>
            <a:endParaRPr lang="en-US" sz="2800" b="1" dirty="0">
              <a:ln w="10541" cmpd="sng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electron orbits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proton in 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allowed circular orbits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identified by numbers: with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is the orbit with the lowest energy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(ground state). </a:t>
            </a:r>
          </a:p>
          <a:p>
            <a:pPr lvl="0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orbits are separated from one another by empty space where the electrons cannot exist</a:t>
            </a:r>
          </a:p>
          <a:p>
            <a:pPr lvl="0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electron in an allowed orbit does not emit light as long as it remains in that orbit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Electrons can move from one orbit to the next by 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gaining or losing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electron gains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energy. it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jumps from an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allowed lower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an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allowed higher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orbit (2-3).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Once in a high energy orbit, the electron immediately jumps back to its initial orbit and emits light (photon)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photon represents a certain frequency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(color) , and carries energy given by </a:t>
            </a:r>
          </a:p>
          <a:p>
            <a:pPr lvl="0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lum bright="-43000" contrast="61000"/>
          </a:blip>
          <a:srcRect/>
          <a:stretch>
            <a:fillRect/>
          </a:stretch>
        </p:blipFill>
        <p:spPr bwMode="auto">
          <a:xfrm>
            <a:off x="5867400" y="4572000"/>
            <a:ext cx="2562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371600" y="5105400"/>
          <a:ext cx="2667000" cy="44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4" imgW="1524000" imgH="241300" progId="Equation.3">
                  <p:embed/>
                </p:oleObj>
              </mc:Choice>
              <mc:Fallback>
                <p:oleObj name="Equation" r:id="rId4" imgW="1524000" imgH="2413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105400"/>
                        <a:ext cx="2667000" cy="440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What is Matter? The Atom Concept</a:t>
            </a:r>
            <a:endParaRPr lang="en-US" sz="4000" b="1" dirty="0">
              <a:ln w="10541" cmpd="sng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839200" cy="51355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Matter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everything in the universe that has a mass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weight)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volume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Examples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air, water, bacterium,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human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Atom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 the smallest piece of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matter.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introduced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 Democritus (Greek philosopher) 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450 B.C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 Greek word meaning indivisible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atom concept was restored by the English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chemist John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Dalton in 1803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85725" y="47625"/>
            <a:ext cx="28956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Atomic Mass: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838200"/>
            <a:ext cx="9296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total mass of an atom 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its Atomic 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Mass. </a:t>
            </a:r>
            <a:endParaRPr lang="en-US" sz="2800" b="1" i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 smtClean="0">
              <a:solidFill>
                <a:srgbClr val="890D8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It 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sum of the masses of all 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atom’s </a:t>
            </a:r>
            <a:r>
              <a:rPr lang="en-US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components 	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electron, 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and neutrons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76200" y="2743200"/>
            <a:ext cx="3962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Atomic Number:</a:t>
            </a:r>
            <a:endParaRPr lang="en-US" sz="3600" b="1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4800" y="3657600"/>
            <a:ext cx="8153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i="1" u="sng" dirty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number of protons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in the nucleus 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of an 	atom 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determines an </a:t>
            </a:r>
            <a:r>
              <a:rPr lang="en-US" sz="2800" b="1" i="1" u="sng" dirty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element's </a:t>
            </a:r>
            <a:r>
              <a:rPr lang="en-US" sz="2800" b="1" i="1" u="sng" dirty="0" smtClean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atomic </a:t>
            </a:r>
            <a:r>
              <a:rPr lang="en-US" sz="2800" b="1" i="1" u="sng" dirty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other words, each element has a 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unique 	number 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that identifies 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how many 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protons are 	in one 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atom of that element. 8.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843141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533400"/>
            <a:ext cx="7924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example, 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i="1" u="sng" dirty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hydrogen atom 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contains </a:t>
            </a:r>
            <a:r>
              <a:rPr lang="en-US" sz="3200" b="1" i="1" u="sng" dirty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3200" b="1" i="1" u="sng" dirty="0" smtClean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and have an</a:t>
            </a:r>
            <a:r>
              <a:rPr lang="en-US" sz="3200" b="1" i="1" u="sng" dirty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 atomic number of </a:t>
            </a:r>
            <a:r>
              <a:rPr lang="en-US" sz="3200" b="1" i="1" u="sng" dirty="0" smtClean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carbon atom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contains </a:t>
            </a:r>
            <a:r>
              <a:rPr lang="en-US" sz="32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six protons 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and have an </a:t>
            </a:r>
            <a:r>
              <a:rPr lang="en-US" sz="32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atomic number of 6. </a:t>
            </a:r>
            <a:endParaRPr lang="en-US" sz="3200" b="1" i="1" u="sng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i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3200" b="1" i="1" u="sng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atoms 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contain </a:t>
            </a:r>
            <a:r>
              <a:rPr lang="en-US" sz="3200" b="1" i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eight </a:t>
            </a:r>
            <a:r>
              <a:rPr lang="en-US" sz="3200" b="1" i="1" u="sng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protons 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200" b="1" i="1" u="sng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atomic number of </a:t>
            </a:r>
            <a:r>
              <a:rPr lang="en-US" sz="3200" b="1" i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endParaRPr lang="en-US" sz="3200" b="1" i="1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2629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32766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Mass Number: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1114425"/>
            <a:ext cx="8839200" cy="1873250"/>
          </a:xfrm>
        </p:spPr>
        <p:txBody>
          <a:bodyPr>
            <a:normAutofit/>
          </a:bodyPr>
          <a:lstStyle/>
          <a:p>
            <a:pPr algn="just"/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 mass number (A), also called </a:t>
            </a:r>
            <a:r>
              <a:rPr lang="en-US" sz="2800" b="1" i="1" dirty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atomic mass number or nucleon number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is the total number of </a:t>
            </a:r>
            <a:r>
              <a:rPr lang="en-US" sz="28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protons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neutrons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(together known as </a:t>
            </a:r>
            <a:r>
              <a:rPr lang="en-US" sz="28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nucleons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 an </a:t>
            </a:r>
            <a:r>
              <a:rPr lang="en-US" sz="28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atomic nucleus.</a:t>
            </a:r>
            <a:endParaRPr lang="en-US" sz="2800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381125" y="2987675"/>
            <a:ext cx="1841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 sz="1000"/>
          </a:p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3270251"/>
            <a:ext cx="8229600" cy="53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atoms have a mass number which is derived as follows.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0"/>
          <p:cNvGrpSpPr/>
          <p:nvPr/>
        </p:nvGrpSpPr>
        <p:grpSpPr>
          <a:xfrm>
            <a:off x="1323974" y="3924300"/>
            <a:ext cx="1190625" cy="1181100"/>
            <a:chOff x="2057400" y="3429000"/>
            <a:chExt cx="990600" cy="990600"/>
          </a:xfrm>
        </p:grpSpPr>
        <p:sp>
          <p:nvSpPr>
            <p:cNvPr id="7" name="Oval 6"/>
            <p:cNvSpPr/>
            <p:nvPr/>
          </p:nvSpPr>
          <p:spPr>
            <a:xfrm>
              <a:off x="2438400" y="34290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057400" y="3505200"/>
              <a:ext cx="990600" cy="914400"/>
              <a:chOff x="2057400" y="3505200"/>
              <a:chExt cx="990600" cy="9144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362200" y="3505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18"/>
              <p:cNvGrpSpPr/>
              <p:nvPr/>
            </p:nvGrpSpPr>
            <p:grpSpPr>
              <a:xfrm>
                <a:off x="2057400" y="3657600"/>
                <a:ext cx="990600" cy="762000"/>
                <a:chOff x="2667000" y="3733800"/>
                <a:chExt cx="990600" cy="76200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2819400" y="37338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971800" y="3886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27432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2895600" y="40386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3124200" y="3886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3124200" y="40386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200400" y="3886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3276600" y="37338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971800" y="41910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3200400" y="41910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3528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667000" y="41148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667000" y="38100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4" name="TextBox 23"/>
          <p:cNvSpPr txBox="1"/>
          <p:nvPr/>
        </p:nvSpPr>
        <p:spPr>
          <a:xfrm>
            <a:off x="828675" y="5105400"/>
            <a:ext cx="2397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Number of neutrons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29100" y="3962400"/>
            <a:ext cx="990600" cy="990600"/>
            <a:chOff x="2057400" y="3429000"/>
            <a:chExt cx="990600" cy="990600"/>
          </a:xfrm>
        </p:grpSpPr>
        <p:sp>
          <p:nvSpPr>
            <p:cNvPr id="26" name="Oval 25"/>
            <p:cNvSpPr/>
            <p:nvPr/>
          </p:nvSpPr>
          <p:spPr>
            <a:xfrm>
              <a:off x="2438400" y="3429000"/>
              <a:ext cx="304800" cy="3048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19"/>
            <p:cNvGrpSpPr/>
            <p:nvPr/>
          </p:nvGrpSpPr>
          <p:grpSpPr>
            <a:xfrm>
              <a:off x="2057400" y="3505200"/>
              <a:ext cx="990600" cy="914400"/>
              <a:chOff x="2057400" y="3505200"/>
              <a:chExt cx="990600" cy="9144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362200" y="3505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18"/>
              <p:cNvGrpSpPr/>
              <p:nvPr/>
            </p:nvGrpSpPr>
            <p:grpSpPr>
              <a:xfrm>
                <a:off x="2057400" y="3657600"/>
                <a:ext cx="990600" cy="762000"/>
                <a:chOff x="2667000" y="3733800"/>
                <a:chExt cx="990600" cy="762000"/>
              </a:xfrm>
            </p:grpSpPr>
            <p:sp>
              <p:nvSpPr>
                <p:cNvPr id="30" name="Oval 3"/>
                <p:cNvSpPr/>
                <p:nvPr/>
              </p:nvSpPr>
              <p:spPr>
                <a:xfrm>
                  <a:off x="2819400" y="37338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971800" y="3886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5"/>
                <p:cNvSpPr/>
                <p:nvPr/>
              </p:nvSpPr>
              <p:spPr>
                <a:xfrm>
                  <a:off x="27432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895600" y="40386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3124200" y="3886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3124200" y="40386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3200400" y="38862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276600" y="37338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971800" y="41910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200400" y="41910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3528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667000" y="41148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667000" y="38100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3" name="Group 56"/>
          <p:cNvGrpSpPr/>
          <p:nvPr/>
        </p:nvGrpSpPr>
        <p:grpSpPr>
          <a:xfrm>
            <a:off x="6886575" y="4015154"/>
            <a:ext cx="1143000" cy="990600"/>
            <a:chOff x="2819400" y="4953000"/>
            <a:chExt cx="1143000" cy="990600"/>
          </a:xfrm>
        </p:grpSpPr>
        <p:sp>
          <p:nvSpPr>
            <p:cNvPr id="44" name="Oval 43"/>
            <p:cNvSpPr/>
            <p:nvPr/>
          </p:nvSpPr>
          <p:spPr>
            <a:xfrm>
              <a:off x="3048000" y="51054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200400" y="52578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352800" y="5410200"/>
              <a:ext cx="304800" cy="3048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048000" y="5334000"/>
              <a:ext cx="304800" cy="3048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352800" y="5105400"/>
              <a:ext cx="304800" cy="3048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048000" y="5562600"/>
              <a:ext cx="304800" cy="3048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657600" y="5257800"/>
              <a:ext cx="304800" cy="3048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276600" y="55626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505200" y="5638800"/>
              <a:ext cx="304800" cy="3048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0400" y="4953000"/>
              <a:ext cx="304800" cy="3048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429000" y="50292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819400" y="5181600"/>
              <a:ext cx="304800" cy="3048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819400" y="54864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657600" y="5410200"/>
              <a:ext cx="304800" cy="3048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962400" y="5105400"/>
            <a:ext cx="2283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Number of Protons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4047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Chemical identification of an </a:t>
            </a:r>
            <a:r>
              <a:rPr lang="en-US" sz="36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atom</a:t>
            </a:r>
            <a:endParaRPr lang="en-US" sz="36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An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atom (element) is identified by a symbol (letter) with its Z and A-numbers written at the lower and upper left of the symbol. Example, carbon and silver are identified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en-US" sz="2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each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following atoms, determine (a) A, (b) Z, and (c) 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numbers.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also the number of electrons. Assume the atoms are 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normal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conditions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    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23</a:t>
            </a:fld>
            <a:endParaRPr lang="en-US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620371"/>
              </p:ext>
            </p:extLst>
          </p:nvPr>
        </p:nvGraphicFramePr>
        <p:xfrm>
          <a:off x="3200400" y="2362200"/>
          <a:ext cx="217627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Equation" r:id="rId3" imgW="1129810" imgH="241195" progId="Equation.3">
                  <p:embed/>
                </p:oleObj>
              </mc:Choice>
              <mc:Fallback>
                <p:oleObj name="Equation" r:id="rId3" imgW="1129810" imgH="241195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362200"/>
                        <a:ext cx="217627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422593"/>
              </p:ext>
            </p:extLst>
          </p:nvPr>
        </p:nvGraphicFramePr>
        <p:xfrm>
          <a:off x="2971800" y="4953000"/>
          <a:ext cx="2438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Equation" r:id="rId5" imgW="1524000" imgH="241300" progId="Equation.3">
                  <p:embed/>
                </p:oleObj>
              </mc:Choice>
              <mc:Fallback>
                <p:oleObj name="Equation" r:id="rId5" imgW="15240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953000"/>
                        <a:ext cx="2438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870700" cy="685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6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Isotopes: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382000" cy="2286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One of two or more atoms </a:t>
            </a:r>
            <a:r>
              <a:rPr lang="en-US" sz="2400" b="1" i="1" u="sng" dirty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with the same atomic number</a:t>
            </a:r>
            <a:r>
              <a:rPr lang="en-US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but </a:t>
            </a:r>
            <a:r>
              <a:rPr lang="en-US" sz="2400" b="1" i="1" u="sng" dirty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with different numbers of neutrons.    </a:t>
            </a:r>
            <a:r>
              <a:rPr lang="en-US" sz="2400" b="1" i="1" dirty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FontTx/>
              <a:buNone/>
            </a:pPr>
            <a:r>
              <a:rPr lang="en-US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Or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One of two or more atoms having the </a:t>
            </a:r>
            <a:r>
              <a:rPr lang="en-US" sz="2400" b="1" i="1" u="sng" dirty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same atomic number</a:t>
            </a:r>
            <a:r>
              <a:rPr lang="en-US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but </a:t>
            </a:r>
            <a:r>
              <a:rPr lang="en-US" sz="2400" b="1" i="1" u="sng" dirty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different mass numbers.</a:t>
            </a:r>
            <a:r>
              <a:rPr lang="en-US" sz="2400" u="sng" dirty="0">
                <a:solidFill>
                  <a:srgbClr val="890D86"/>
                </a:solidFill>
              </a:rPr>
              <a:t> </a:t>
            </a:r>
          </a:p>
        </p:txBody>
      </p:sp>
      <p:pic>
        <p:nvPicPr>
          <p:cNvPr id="4" name="Picture 5" descr="Chapter 12 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81000" y="4038600"/>
            <a:ext cx="3505200" cy="2594711"/>
          </a:xfrm>
          <a:prstGeom prst="rect">
            <a:avLst/>
          </a:prstGeom>
          <a:ln w="1905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Chapter 12 0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0" y="4038600"/>
            <a:ext cx="3048000" cy="2674777"/>
          </a:xfrm>
          <a:prstGeom prst="rect">
            <a:avLst/>
          </a:prstGeom>
          <a:ln w="1905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28600" y="3048000"/>
            <a:ext cx="495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Examples of Isotopes:</a:t>
            </a:r>
            <a:endParaRPr lang="en-US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8047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0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38100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Periodic Table: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8534400" cy="14478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tabular arrangement of the elements according to 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their atomic numbers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 that elements with similar properties are in the same column.</a:t>
            </a:r>
          </a:p>
          <a:p>
            <a:pPr>
              <a:buNone/>
            </a:pPr>
            <a:endParaRPr lang="en-US" sz="28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2590800"/>
            <a:ext cx="8610600" cy="40318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other important ways 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 which 	the 	elements 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are organized 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periodic 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u="sng" dirty="0" smtClean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horizontal </a:t>
            </a:r>
            <a:r>
              <a:rPr lang="en-US" sz="2800" b="1" i="1" u="sng" dirty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rows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i="1" u="sng" dirty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vertical </a:t>
            </a:r>
            <a:r>
              <a:rPr lang="en-US" sz="2800" b="1" i="1" u="sng" dirty="0" smtClean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column.</a:t>
            </a:r>
          </a:p>
          <a:p>
            <a:endParaRPr lang="en-US" sz="2800" b="1" i="1" u="sng" dirty="0">
              <a:solidFill>
                <a:srgbClr val="890D8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Each </a:t>
            </a:r>
            <a:r>
              <a:rPr lang="en-US" sz="2800" b="1" i="1" u="sng" dirty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horizontal row is called a Period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u="sng" dirty="0" smtClean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vertical </a:t>
            </a:r>
            <a:r>
              <a:rPr lang="en-US" sz="2800" b="1" i="1" u="sng" dirty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column is called a </a:t>
            </a:r>
            <a:r>
              <a:rPr lang="en-US" sz="2800" b="1" i="1" u="sng" dirty="0" smtClean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or some times a 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family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8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There 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b="1" i="1" u="sng" dirty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7 periods</a:t>
            </a:r>
            <a:r>
              <a:rPr lang="en-US" sz="2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i="1" u="sng" dirty="0">
                <a:solidFill>
                  <a:srgbClr val="890D86"/>
                </a:solidFill>
                <a:latin typeface="Times New Roman" pitchFamily="18" charset="0"/>
                <a:cs typeface="Times New Roman" pitchFamily="18" charset="0"/>
              </a:rPr>
              <a:t>18 groups.</a:t>
            </a:r>
          </a:p>
        </p:txBody>
      </p:sp>
    </p:spTree>
    <p:extLst>
      <p:ext uri="{BB962C8B-B14F-4D97-AF65-F5344CB8AC3E}">
        <p14:creationId xmlns:p14="http://schemas.microsoft.com/office/powerpoint/2010/main" val="393571294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430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30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30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30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0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0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600" decel="100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periodic_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237"/>
            <a:ext cx="9144000" cy="674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421831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41148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States of </a:t>
            </a:r>
            <a:r>
              <a:rPr lang="en-US" sz="40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matter</a:t>
            </a:r>
            <a:endParaRPr lang="en-US" sz="4000" b="1" dirty="0">
              <a:ln w="10541" cmpd="sng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6781800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States of matter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matter can be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solid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liquid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gas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Solid 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Has Fixed volume and shape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Does not take the shape of container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Liquid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Has fixed volume and take the shape of container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Fills the container according to hits volume</a:t>
            </a: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Has no fixed shape and no fixed volume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takes the shape of container whatever volume it has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A7F-7224-42A7-80A0-5C03E1C57120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t="12591"/>
          <a:stretch/>
        </p:blipFill>
        <p:spPr bwMode="auto">
          <a:xfrm>
            <a:off x="6924674" y="265043"/>
            <a:ext cx="1990725" cy="183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 t="18551"/>
          <a:stretch/>
        </p:blipFill>
        <p:spPr bwMode="auto">
          <a:xfrm>
            <a:off x="6781800" y="2521640"/>
            <a:ext cx="1828800" cy="174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/>
          <a:srcRect t="16601"/>
          <a:stretch/>
        </p:blipFill>
        <p:spPr bwMode="auto">
          <a:xfrm>
            <a:off x="7010400" y="4495800"/>
            <a:ext cx="1819275" cy="174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76200"/>
            <a:ext cx="61722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What is matter?</a:t>
            </a:r>
            <a:endParaRPr kumimoji="0" lang="en-US" sz="44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38200"/>
            <a:ext cx="8153400" cy="1143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	Matter is anything that has mass and takes up space.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2087562"/>
            <a:ext cx="7467600" cy="7318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States of matter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3048000"/>
            <a:ext cx="7467600" cy="3425952"/>
          </a:xfrm>
          <a:prstGeom prst="rect">
            <a:avLst/>
          </a:prstGeo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5600" b="1" u="sng" strike="noStrike" kern="120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The Three States of Matter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Solid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Liquid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Gas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467600" cy="808038"/>
          </a:xfrm>
        </p:spPr>
        <p:txBody>
          <a:bodyPr>
            <a:noAutofit/>
          </a:bodyPr>
          <a:lstStyle/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Properties of Matter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How It Looks (Shiny ,Dull, Color, etc.)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How It Feels (Hard, Soft, Rough , Smooth, etc.)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How It Smells (Sweet, Sharp, Terrible, No Smell, etc.)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How It Sounds (Loud, Soft, Echo, No Sound, etc.)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What It Does (Bounce, Stretch, Tear, Break, Magnetism etc.)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127238"/>
      </p:ext>
    </p:extLst>
  </p:cSld>
  <p:clrMapOvr>
    <a:masterClrMapping/>
  </p:clrMapOvr>
  <p:transition advTm="2816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olid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4343400"/>
            <a:ext cx="2476500" cy="2476500"/>
          </a:xfrm>
          <a:noFill/>
          <a:ln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6200" y="0"/>
            <a:ext cx="4038600" cy="106362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SOLIDS</a:t>
            </a:r>
            <a:endParaRPr kumimoji="0" lang="en-US" sz="7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143000"/>
            <a:ext cx="8991600" cy="419100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en-US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A solid is matter that has that has definite size 	and shape.</a:t>
            </a:r>
          </a:p>
          <a:p>
            <a:pPr marL="274320" marR="0" lvl="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5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sz="5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Particles of solids are tightly packed, vibrating 	about a fixed position. 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sz="57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sz="57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7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Solids have a definite shape and a definite 	volume. 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5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3500" b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9" descr="MPj03873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4500876"/>
            <a:ext cx="2360542" cy="235712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517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68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68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6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6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052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Liquids</a:t>
            </a:r>
          </a:p>
        </p:txBody>
      </p:sp>
      <p:pic>
        <p:nvPicPr>
          <p:cNvPr id="21507" name="Picture 3" descr="j0282866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4572000"/>
            <a:ext cx="2860675" cy="1936750"/>
          </a:xfrm>
          <a:noFill/>
          <a:ln/>
        </p:spPr>
      </p:pic>
      <p:sp>
        <p:nvSpPr>
          <p:cNvPr id="6" name="Rectangle 5"/>
          <p:cNvSpPr/>
          <p:nvPr/>
        </p:nvSpPr>
        <p:spPr>
          <a:xfrm>
            <a:off x="0" y="1143000"/>
            <a:ext cx="9296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A liquid takes the shape of any container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Particles of liquids are tightly packed, but are 	far enough apart to slide over one another. </a:t>
            </a:r>
          </a:p>
          <a:p>
            <a:pPr>
              <a:buFont typeface="Wingdings" pitchFamily="2" charset="2"/>
              <a:buChar char="v"/>
            </a:pPr>
            <a:endParaRPr lang="en-US" sz="3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Liquids have an indefinite shape and a definite 	volume. </a:t>
            </a:r>
          </a:p>
          <a:p>
            <a:pPr>
              <a:buFont typeface="Wingdings" pitchFamily="2" charset="2"/>
              <a:buChar char="v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liquid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4114800"/>
            <a:ext cx="2667000" cy="2667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970342582"/>
      </p:ext>
    </p:extLst>
  </p:cSld>
  <p:clrMapOvr>
    <a:masterClrMapping/>
  </p:clrMapOvr>
  <p:transition advTm="47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2286000" cy="1066800"/>
          </a:xfrm>
        </p:spPr>
        <p:txBody>
          <a:bodyPr vert="horz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GAS</a:t>
            </a:r>
          </a:p>
        </p:txBody>
      </p:sp>
      <p:pic>
        <p:nvPicPr>
          <p:cNvPr id="10248" name="Picture 8" descr="gas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4191000"/>
            <a:ext cx="2362200" cy="2362200"/>
          </a:xfrm>
          <a:noFill/>
          <a:ln/>
        </p:spPr>
      </p:pic>
      <p:sp>
        <p:nvSpPr>
          <p:cNvPr id="7" name="Rectangle 6"/>
          <p:cNvSpPr/>
          <p:nvPr/>
        </p:nvSpPr>
        <p:spPr>
          <a:xfrm>
            <a:off x="0" y="838201"/>
            <a:ext cx="891540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Gas is matter that has no definite shape. Gases 	take the shape of whatever container they are in.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Particles of gases are very far apart and move 	freely. </a:t>
            </a:r>
          </a:p>
          <a:p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Gases have an indefinite shape and an 	indefinite volume. </a:t>
            </a:r>
            <a:endParaRPr lang="en-US" sz="3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volcanoes.usgs.gov/Imgs/Jpg/Kilauea/19950919-McGee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19600"/>
            <a:ext cx="390144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6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PHASE CHANGES</a:t>
            </a:r>
          </a:p>
        </p:txBody>
      </p:sp>
      <p:graphicFrame>
        <p:nvGraphicFramePr>
          <p:cNvPr id="39967" name="Group 3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96867108"/>
              </p:ext>
            </p:extLst>
          </p:nvPr>
        </p:nvGraphicFramePr>
        <p:xfrm>
          <a:off x="228600" y="1981200"/>
          <a:ext cx="8628063" cy="399827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170113"/>
                <a:gridCol w="2698750"/>
                <a:gridCol w="3759200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Description of Phase Change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Term for Phase Change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Heat Movement During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Phase Change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 to liquid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Melting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Heat goes into the solid as it melts.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Liquid to solid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Freezing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Heat leaves the liquid as it freezes.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8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7|4.7|5.4|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950</Words>
  <Application>Microsoft Office PowerPoint</Application>
  <PresentationFormat>On-screen Show (4:3)</PresentationFormat>
  <Paragraphs>199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Microsoft Equation 3.0</vt:lpstr>
      <vt:lpstr>Equation</vt:lpstr>
      <vt:lpstr>BASIC CHEMISTRY</vt:lpstr>
      <vt:lpstr>What is Matter? The Atom Concept</vt:lpstr>
      <vt:lpstr>States of matter</vt:lpstr>
      <vt:lpstr>PowerPoint Presentation</vt:lpstr>
      <vt:lpstr>Properties of Matter</vt:lpstr>
      <vt:lpstr>PowerPoint Presentation</vt:lpstr>
      <vt:lpstr>Liquids</vt:lpstr>
      <vt:lpstr>GAS</vt:lpstr>
      <vt:lpstr>PHASE CHANGES</vt:lpstr>
      <vt:lpstr>PowerPoint Presentation</vt:lpstr>
      <vt:lpstr>Classification of Matter Continue</vt:lpstr>
      <vt:lpstr>The discovery of Parts of Atom</vt:lpstr>
      <vt:lpstr>The discovery of Parts of Atom Continue</vt:lpstr>
      <vt:lpstr>PowerPoint Presentation</vt:lpstr>
      <vt:lpstr>The discovery of Parts of Atom Continue</vt:lpstr>
      <vt:lpstr>Models of the Atoms</vt:lpstr>
      <vt:lpstr>Quantization of energy </vt:lpstr>
      <vt:lpstr>Light From Atom</vt:lpstr>
      <vt:lpstr>What caused the emission of light? Bohr model of the atom (1913)</vt:lpstr>
      <vt:lpstr>Atomic Mass:</vt:lpstr>
      <vt:lpstr>PowerPoint Presentation</vt:lpstr>
      <vt:lpstr>Mass Number:</vt:lpstr>
      <vt:lpstr>Chemical identification of an atom</vt:lpstr>
      <vt:lpstr>Isotopes:</vt:lpstr>
      <vt:lpstr>Periodic Table: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Sadia S. Khan</dc:creator>
  <cp:lastModifiedBy>Sadia S. Khan</cp:lastModifiedBy>
  <cp:revision>44</cp:revision>
  <dcterms:created xsi:type="dcterms:W3CDTF">2011-11-27T05:27:23Z</dcterms:created>
  <dcterms:modified xsi:type="dcterms:W3CDTF">2013-04-15T09:03:04Z</dcterms:modified>
</cp:coreProperties>
</file>