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3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647D3-FD6C-4972-B680-F5ED113D6D3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244E5-51AC-456A-B295-3DBDED46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0FF-1024-4C0B-8700-255EFBA4114E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E0DE-1A94-42A6-94E7-A9C0E5D8437C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7963-0515-4291-B4AA-CCAF9010EEED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19FB-C20D-43F6-B1AB-CDA5EB9C862B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5AC-7407-4662-ACB3-F45ADA20C513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497E-A703-4800-836E-98EB780E1BA6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299-EB7B-48EA-A656-8CEAEC2F6E0B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AFF6-2961-421D-9934-393F539DFA05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988-07E2-40CD-A18E-92C2DD47BDF7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C7B4-D0E6-4405-AD87-8DE38E01BCF1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8F74-2257-408F-8DD0-1BBB418B5656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E861-2785-48BE-B7E4-4F6B0F440A63}" type="datetime1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DBEC-66DE-42FA-AFD4-B84B8CE02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en.wikipedia.org/wiki/File:Diamond_Cubic-F_lattice_animation.gi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029200"/>
            <a:ext cx="41910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Minerals and Rocks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562600"/>
            <a:ext cx="4419600" cy="457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Verdana" pitchFamily="34" charset="0"/>
              </a:rPr>
              <a:t>Chapter 8</a:t>
            </a:r>
            <a:endParaRPr lang="en-US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4" name="Picture 3" descr="Stonehe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7353300" cy="4902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phsc001, chapter 8, </a:t>
            </a:r>
            <a:r>
              <a:rPr lang="en-US" dirty="0" err="1" smtClean="0"/>
              <a:t>yuc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Minerals Classification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408"/>
          <a:stretch>
            <a:fillRect/>
          </a:stretch>
        </p:blipFill>
        <p:spPr>
          <a:xfrm>
            <a:off x="152400" y="990600"/>
            <a:ext cx="8801851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01616" presetClass="entr" presetSubtype="81023415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Silicates 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495800" cy="4906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Contain Mostly silicon and oxygen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Make up 92% of Earth’s crust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Two divisions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Ferromagnesian silicates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Ions of iron, magnesium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Darker color, high density, 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Example: </a:t>
            </a:r>
            <a:r>
              <a:rPr lang="en-US" sz="1600" dirty="0" err="1" smtClean="0">
                <a:latin typeface="Verdana" pitchFamily="34" charset="0"/>
              </a:rPr>
              <a:t>Biotite</a:t>
            </a:r>
            <a:r>
              <a:rPr lang="en-US" sz="1600" dirty="0" smtClean="0">
                <a:latin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</a:rPr>
              <a:t>augite</a:t>
            </a:r>
            <a:r>
              <a:rPr lang="en-US" sz="1600" dirty="0" smtClean="0">
                <a:latin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</a:rPr>
              <a:t>hornblend</a:t>
            </a:r>
            <a:r>
              <a:rPr lang="en-US" sz="1600" dirty="0" smtClean="0">
                <a:latin typeface="Verdana" pitchFamily="34" charset="0"/>
              </a:rPr>
              <a:t>, Olivine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1600" dirty="0" smtClean="0">
              <a:latin typeface="Verdana" pitchFamily="34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1800" b="1" dirty="0" err="1" smtClean="0">
                <a:solidFill>
                  <a:srgbClr val="C00000"/>
                </a:solidFill>
                <a:latin typeface="Verdana" pitchFamily="34" charset="0"/>
              </a:rPr>
              <a:t>Nonferromagnesian</a:t>
            </a:r>
            <a:r>
              <a:rPr lang="en-US" sz="1800" b="1" dirty="0" smtClean="0">
                <a:solidFill>
                  <a:srgbClr val="C00000"/>
                </a:solidFill>
                <a:latin typeface="Verdana" pitchFamily="34" charset="0"/>
              </a:rPr>
              <a:t> silicates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Lighter color, lower density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latin typeface="Verdana" pitchFamily="34" charset="0"/>
              </a:rPr>
              <a:t>Example: muscovite, feldspars, quartz</a:t>
            </a:r>
          </a:p>
          <a:p>
            <a:pPr marL="838200" lvl="1" indent="-381000">
              <a:lnSpc>
                <a:spcPct val="90000"/>
              </a:lnSpc>
              <a:buFont typeface="Times" pitchFamily="18" charset="0"/>
              <a:buAutoNum type="arabicPeriod"/>
            </a:pPr>
            <a:endParaRPr lang="en-US" sz="1800" dirty="0" smtClean="0">
              <a:latin typeface="Verdana" pitchFamily="34" charset="0"/>
            </a:endParaRPr>
          </a:p>
          <a:p>
            <a:endParaRPr lang="en-US" sz="2000" dirty="0"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3962400" cy="235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  <a:latin typeface="Verdana" pitchFamily="34" charset="0"/>
              </a:rPr>
              <a:t>Nonsilicates</a:t>
            </a:r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 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Verdana" pitchFamily="34" charset="0"/>
              </a:rPr>
              <a:t>Contain no silicon-oxygen  in crystalline structure</a:t>
            </a:r>
          </a:p>
          <a:p>
            <a:r>
              <a:rPr lang="en-US" sz="2000" dirty="0" smtClean="0">
                <a:latin typeface="Verdana" pitchFamily="34" charset="0"/>
              </a:rPr>
              <a:t>Make up remaining 8% of Earth’s crust</a:t>
            </a:r>
          </a:p>
          <a:p>
            <a:r>
              <a:rPr lang="en-US" sz="2000" dirty="0" smtClean="0">
                <a:latin typeface="Verdana" pitchFamily="34" charset="0"/>
              </a:rPr>
              <a:t>Eight groups of </a:t>
            </a:r>
            <a:r>
              <a:rPr lang="en-US" sz="2000" dirty="0" err="1" smtClean="0">
                <a:latin typeface="Verdana" pitchFamily="34" charset="0"/>
              </a:rPr>
              <a:t>nonsilicates</a:t>
            </a:r>
            <a:r>
              <a:rPr lang="en-US" sz="2000" dirty="0" smtClean="0">
                <a:latin typeface="Verdana" pitchFamily="34" charset="0"/>
              </a:rPr>
              <a:t>  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</a:rPr>
              <a:t>Carbonates (most found)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</a:rPr>
              <a:t>Sulfates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</a:rPr>
              <a:t>Oxides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</a:rPr>
              <a:t>Sulfides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</a:rPr>
              <a:t>Halides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</a:rPr>
              <a:t>Phosphates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</a:rPr>
              <a:t>Hydroxides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Verdana" pitchFamily="34" charset="0"/>
              </a:rPr>
              <a:t>Native elements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phsc001, chapter 8, </a:t>
            </a:r>
            <a:r>
              <a:rPr lang="en-US" dirty="0" err="1" smtClean="0"/>
              <a:t>yuc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3554" name="Picture 2" descr="http://www.collecting-rocks-and-minerals.com/image-files/native-elements-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2846716" cy="2133600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QSERUUEhQWFRUWGB4XGBgYFx4fIBsgHx8gHB4dIBodHiYeHSEjHB8dIi8iIykpLSwsHiAxNTAqNSYsLCkBCQoKDgwOGg8PGi8kHyUsLCwsLCwsKSwsLCwsLCwsLC0sLCwsLCwsLCwsKSwsLCwsLCwsLCwsLCwsLCwsLCwsLP/AABEIAMcA/QMBIgACEQEDEQH/xAAcAAABBQEBAQAAAAAAAAAAAAAAAwQFBgcCAQj/xABBEAACAQMDAgQFAwIEAggHAAABAhEAAyEEEjEFQQYTIlEHMmFxgRRCkSOhUrHB0TNiFRdDcoKS4fAkU2OistLx/8QAGAEAAwEBAAAAAAAAAAAAAAAAAAECAwT/xAAmEQACAgIDAAEEAwEBAAAAAAAAAQIRITEDEkFRIjJCcRNh8MGB/9oADAMBAAIRAxEAPwDcaKKKACiiigAooooAKKKKACiioHxF4mWyjLbZWvGQohiFPBLFQYiRj3IFJtJWwqyT1/Uksrucx7AcsewA5JJrN/FHxL1LgJ09UtsJLtdUkqJgQACv171V/GC3NQyvdvqt+3BIuW4B7AgifqfQO3E0x8Ada0V28Rq72ot3TCqy3WVARiY9z9RH0qYylLKJm1HZG9S8a9RNwXP13mMrAMik21BM42kKDxEieRNPf+sLqCvcf9Y7BTKhQuycSuVO4D3H1qd8SfD9L/n3b7NKuE8533NEBlUEegwpEsR3/ik6PqnllTp3W0J8tRbVmdu0yxiOcgDE+9Wm2ZSSWjR/DXxmuNtF5FvKSAXQbdnuSThyBGFA571rem1K3FDIwZTwQZr5a63o9YdRt9EP/wAM/wBJARxuKj5ZPvGaldP17V9MsqQzpJbaVfzEdgoBBIfbzkiDgig0Tp0fRet6nasx5t23bkwN7hZ+0nNdXdfbVdzOir/iLAD+SYr5b6d19r9y5d1FzcCSTvgsZEbZOSO8TgVF9S1aqIVwxlgQAYHHE4zxj60eicnWD6e03xA6fcc201dlmHID/wCvB/FKHxzodxX9XZkYPrGD7E8A/SvkvRKzPuEgAE4nIHIxUhZ0rs3yKxJHoj8xPb08mqol8jWD6j1XjnRom9b6Xe0WmDk/wY/k1H6b4k2bsi1auuZwo2gn6wWmvnwdIfS3Vu3IttukWrcMQxkqPL3YAEGT2NTGv8VMxDazR3G5UOt+8jD3M7mQMD9PpWUm/wATWMl6bRr/AIieUQDo7+RugtbBj6AtDd8A046J8RNNqN24XNOVMEX12/3kj+Yr580mquqS9nVXdyDII8zaOwn5foYqwHxLaYqt7N6Z85LcXC5g/wBQYBXB4MkfapuSHcXm6N/0fXLF0gWr1pyeArqT/AM0+r57Gt6MQr3LYSYY3LPmhtw77WAhffb3qzdH+JC2v6VnUJfM+gO7H0+0kBg33MCn/Iq0yur+Ua9RVc8OeNbWquNZKtZ1CSTaeJKiPWpGGUyOOO4qx1os5JCiiigAooooAKKKKACiiigAooooAKKKKAI/rvVBp7D3CcgQv1Y4UR3yRWP6nxddKp54deQodLZRieHPJZi2TmMfirL8WOtXFZLNpipTbe5EMZMKZz+2ce/1qhabxf5rk2kRWXPnOin1RlFUwoiSBMiRNZTTbonvQ6BTzLjOSXUFllyW9Xq9IiUhjOe0gZIqirpWvW/NALXQpJJE7iPmkDk855xV1WwC5uN/xvku+qfSfUC0Yn6D7VEdN0226QhEWzMHAPtPuTkxmiLabClJIW03RNbetgJb3hENwWHuMHA2xvRDySO8HAxVQs3lN1LYQBh6ZDEGePmJ7D+4q6Dqt3TWTes3Id2N24dxL8wAzkHkHj8UxseG9Kly21xrxJILeSAWSAJMGIBJ5z3rWMkQ4UqGL9R32sWre9F27nhmIHZvfHaOfepnrt06tdFYcBQ+/wArYqmGbBUgmQdwmMRTa9f09m87WrF7UacOCqF2VVAyfVAckN9hHvzTrXaHzRZvadXuFbZZUUAFTDSzHEBVA/3zU9kmhqEqZm2rssjsjfMjFT9xj/SntvomoW2t5bVxkIneqkgZjJAgHFWvq3hxX1g3jywtpDe3MSTc2SVJwA7SDE8ferF0zra27LWma5B3F0EhdgX5dy5UzGACTMSKqU6VLZSV/ozC1rrgxO5V9+B3/GakNPqkaCjMz7CWDW1AWPZt3bkmP5qwjwNZuwUvLbt3CCoO4spgSI+Vv8xUB1rot6wptrZcJuM3SM3IyOCQFAz/AHpppk/xjnR9Zu2Gky4M7g20qw7CCCI7nvj81Kabq6OgiwtvGTp22TPPmNc3M0ETyoFUu3f2ptCj3LcxPEdgcc/WlNL1UpMFgTjHt9QaTgmQlJMtXW/Data/UWVuLmbiu6uds/8AEQhiT9Rn3o0nhyNpDoEf1q7bmDhSITcglHA5B9x2qC0PW7yMWS6QDgg5Uj2jtP0qT/XCyreSxHnD/hhlZUz6iYJx7Kc5NTUkqLuMnevkfdbVF2SHueSu1rU8KZhoAwBgQe2aS6f0kBkuC/aVhckWZUBQ6yIjEk/t9u9Q2l6mwtjad7sTuO6IBIAHvyeM4muDYtM8XSbfqACKvIJzLRjMxIJpRg4qip8inK6Lx0zxaNLqrN//ALNXZYEBVMEXFmZYEfuyAQOa3Hwt4t0+vs+bp3BjDKfmQ+zDt9Dwe1fOD6G1bdwVtuocAMrFkRewkIN31P8AFSnh7q9/ppt6vS2fMUj/AOI8t2ZGQftYESjCZBk8fcURqOCuzlk+laKYdD6umq09u/b+S4oYT29wY7gyPxT+rBZCiiigAooooAKKKKACiiigAryagPEHjjS6Pd51z1KJKKNzDiAQOCZETzVS/wCsfX6sx07p7lZxe1B8tT7emZIj2alYrGHxgQDU2yDb3Pa2lZ9fpY5IjIho/BrNNAFm/bNxNu/5Svv3zgcmrn436VrbS6e7rr1py10rtt2wqJKnEhdzE/ngVWLeja4Gtq9q2fMW4GIAPGZc8LwI4/iotXZnT1/vSW1l+2ltHNzalokEKJ3EkR8qgTjHMVXtJ1AvrLnmDBI+UxAYADnGB3+tOzoFUPb9DruJd9+4GcgC4MFjHbESaiup2nXVJchSlzacfKSIxIxwAR7xVJqTDq4xx+yfvWl8lgsx6pMg/c5xiKT013drGCncDaRgZn+0/nFJ9Os7rTBsgl5B7gk849qY2tTF7Tt826xwJhis+nPA4/islG21/tHTKVQi/wDYaJY6thebyjIVv6kcndEZjAjvS/UOs3rN0NZtNvAIW4G3AYgwsgtHAJPtioZty3LTJaCsFIKb/wBy/LJH0JIEUs1gq1u7qfMAVw20js3DKN0kY4A96pQSpkT5XK0La61ZtLpITa21t4Mkl95DMzE5I9PA+lS2q6cUWWb0kFmClVbsQd2d2QCQajjrh+sU3DbuQqIsNKQBjasTG4xnIJPenOs1KakNaJ2NJkFx2BBWZHtiTnArOSfZFQapj7w/51wm5gi1b3MWt7ViSGCfUrksSDXSaK5qtPd8tGUshFtwiMHAmCzsylOAvB5EzNQmjufp7a2XvXtzgts87AQj0pAkIX4Jbhe1ddC6mg1Oy8iswwHYE7E+bMtt2++MzW9IwuXpnmu0d2z6bttrZ/5gRP1zz+Ka8VqN/SNqRc0l0W9q7mRktMChnBESCNsGREgnms56l0i7Yum1eQo47Ef3HuKuMrLoZq+acWtVggjB7xkexpvFL6bRM52rBMFuQMDmScUxNIW1OoX1C1ugRDHn6/34popIz706bprlAVG4RuIXJUdi0cU2u2isT3E/7UyVRYvDXU3N2yLZW21oMd7NCjO7eRwSM8zOKe3boN1yo/U2i58xlcoAGkkbcAZJhzINRXTOlO1jzFUFC0PJj7AYn/y0rqtI2nKshV0dfS1tjyCM7YkQ3AbmKmVWTnNI+nPh8bf/AEbpfJ+TyhGZ95yPrNWKsr+DfiG7ca7p2tsqW13SyhSrEjEABRuGYA5z3NapSNUFFFFAwooooAKKKKACmHWusJprLXrnyr2EST2Ak5JpXVdRt2w291G1S5BInaOTHNYzr/GGo6u13y7QXTWWV0S6p2scgPcuLxyYUYmJ4pPCtk9s0hLRsram5qtar21us1xQoVoJPo3AepdoIJ7yMU50Pj7VWr1yxauW74J9F0gsATzEkNzIzjA4qJ0o1Vu/+nvW1F5lO0yFIMgK0ACBGN0mRNONTprWnNy7fYu6giXBwFOVtqoVQJOWbMQawvI0sYFuu6p9Rut63Uea4O7ZbJPlbczCKbQjg+onmoq3aIZlV4nlE9QJPyz3wJyYHNWPUdSueUCFuTBiYYBezRIxnAMTmoO74XlXa5et3yVwqhQqiNw3XcCTgQJ5OKP7YLA1t9MLAsY3WSWO47kEYkeobmIPYE5gUrr+jEWlZ1upZOVBRhP4OFIwQBPFN16Va2jeUuAyWVSwCXDjBbBKwstGakdD08gbEV77jaH2t6EPPqJP5JHfFW6oUbsY9N0vlhkJJDMCrcz6QJPYZmq6uo2LpA6hhLjj1AhiOQZ98cVbNf0W5bHmso2hgrZJ2nlTHMEcHjtVd8VWxtsEf/MP2yJiPv8A51MH9WfTSaT43XlnbSuoKbxtUjZu2zJ9gJyf96fdV6crEm6CMhgxcwu8gAAe4/zNQbuovFiAFKiIBjDGf4kSal7OvFq8hi2/rWUA9QBMMeOY4IM/xWjWUYRlh2deIUW6fMt3FKbmVWUQVG0AiSOS0H8n7010Vvym2MJLQGU8RGJHvz3xRqOnhiEtgFRJG2Pm3HM9zgdzApYACCSGYyT9Pz3pSa0jTjVu2OLz7fSykgNI3wwC8QGGTH8/emF1NybQVG7uqy3pOA55aTnn8VJreDJBBI/vTLU37mDZYWsbSZDB5wQZEoT9MZrNP5OhxW4nFhrlq6BlGIz23DvGQJxwakbeps3l8i+qsT8guFmglpOxlEq8cidue5qIuW2IZwrjy8uDPpzgsACNs43TSj65LoTzS6XEJPmgA7ZMhin+qg1VGLkvxIXxD4eW0imwRdtiS1wK24ZI2tjb+BJwZiorQa1LeLi+Yp9UAgZgiDIOM1d31xTcDcO24VJuW2JVysfMvEn3P7qT6p4Kt3bKXbQW3uAhcNdY4BDoh2W1iTv5nmK1UsZMt4ZD+FdSNLqDfUg2x2DCdrYIyMHtmKaX9PZu3Wuki2rMW2CIA9h7DsMe1dhlt+ZYWSgIF07gdzbgMEDAEHgmc5ivF0+lKMTavSuGK3QRHZgCO59zVXWSNvZcdfqNL5VuL9tFK/KAuc94JAP/AIftTLVeLFtWjas37R8w7PTuHlLGGU7V49iTmoodBtWkFxVv/wBQ7RHltAzkgiDOMSI96ROissyEOq3TEbrRKuIIO5VlOQfUp45jmsYwXrOiU/EvDVPgmlq1qNTbXUpqHuIlzcGYkxIIgqFJEjIJ5rXxXz94S0v6DULqEMgGWeWFvYfSV2qrALGQWPIFbzoOoW7yB7Th1MiR9MGtbslf2OaKKKBhRRTfX6wWrT3CJCKWgd4Ex9zQAs7gCSYA5qj9f+K2ns7RYjUMQx2oTJjAjGZPfgAE1C3/ABO2psnValRbtsvl2rJ9QBMFi5I2M3IC+ymozp3S0vXVd1Cpc3eShhiVBMEtIAUmYUCMZrGXLlpAot5eCrdG6Lc1Zv6u85v3FgMskjMsdo4cBcfeeasen15KKSZZlw3MKy/L/hAAyMf2qxLogoUbPJ9AXapX5hvJUJMbmIXjsYxVc6xat2j/AFL29wFKjeBG7hZMjA7YOI4rNyc3n/wtJRTJPxB4FS5pbOs0jOt22m995J8xTlgTmCCDECOaZ9I2olzcA2oYHaIlQuJclzD5HA+3erN8Ndd+o0t6w7btrMPaFcEfnM1S7+mu29tssbT2yVbcAZYHBM5CnBxWkloiPyIi4zi55rsWaGZGwDHGJiASccV34Y1iFNrbRcRlJ4JkHBXEqeVJBz7HmvdDqzdQKwh0Yq30bv2mCYM8Unc6IbjK9263l8hGGBn1GRtgGGMYmeaUb9E6w0MSj3b3l2HVrbo9x1uOjCScwLeEJYDbgHipPRdXu6O0WLJZsOxZmWLlwlSVYgMewOYWMjImq2CNM9oWngPec+TETbJJhvqsDn3xVm0C22Zku2zt8wlHRFkK0YAgzkLun2kZpt/A4xrZwLDXks3Ax9TkWrZUlmY59SiFUbZbmFBxTfWdFtagWbDOH3S6eWpDIGOTkECCpnn75q16fRly7WyRbX0W2AUuzMks7OGAEW4b1Y5xNRtnRgX1IQM7FkQBiNrAS1tZOxgWk/c4qdFETc+Et+7M6lMXPKgLMKTMfMvy7Z/NdX/hlqyVuWTZTYxRizuGaMEj0lQIEwD961PQaZQRbmWNxmx7gS33jdFeatdls4PqZiBiZ9j2kcTWyeMmMopeGY2vAGoNl1uNaSE2oLbzLFhAYwMNOTVasaNjbZU+fcJBHG0kFSPz/atZ1LN6TAthrgTa5lgVb1AkSs44FQXinw63r1lvIJHmKBlcCbixyJ5B+9S9fTsI12plO6YoYBXlG9x9/rXt/pTW2IGZ7ftafacDHY1ZrugS5aV7gCtEJcWIYezY575/vTjQdIS1bm6xuqVLAiOeI28/+LAmubs3lHTdbKhrbdyyu5bxUiIAUArBwT2fJ/dkVBallW4AU8uDHmK5dWbud/Ck/wCEYq2ahAzCHJnIJXIPtnn8xTvpvQlUE3WVTcgBDb9Lif3ITBxmcZ7g1S5OqyKcLeCD6Z0jVpZvCzYRxcClyxHy5JKruEDGeeMVVut+ILip5NtiqMvqgiSpyEJH7B2B+lWbxP1Bf6ml6ebi2ULC5DSLjeyt823EEscccc51qtOyOyOIYGCPaujjXbLMnS0Snh+0zB1QEuxEAdwsswn7U4fpVy2u5rbbYVzPHMDdx9cUv03SBUt+kMxJYAkjJjaMGOM5rvqNralxjd33AFttEwZ9sfLEifp+aty+rBl1Uskhe05fTKCQCELBQRuO4HdgkEiIjmDPtUdpdRIVgeFHoHAIU/X68T3qVcBVTBJNmPk9IIEglxn/ABYHtnFMbChmS2XJSDsX9oBjcY9yfepi92Oa1X9f8PejpcFsoty4AGK4cxlfaSGnHY4rS/hx4kOmtA3RIZytwC5uKiJUi2sgZkE+n7YrOdIxtLOZtlsA8x6QJFSmn0yvae0ibEKjfdXO4jm3wZPDZIiJqW8lxWF8n0jauhgGBkESDXdQfgi0V0GnDNvItjP+Q/Ax+KnK0KK54x8YJobO75rhO1VycxMtHAAz2rL+q9Sv65Q/6gNZUgTc9IYsPWwsgeoKBCgkATySTVk8TfqBrby3bdvydQYtFm/baRXckcDcVjIOPam3hu15YZxsKwHUMZAAcbrh7yeFAwAe3FYT5KdDUeysa37Asadn3rcuhCtld6stsNjCMIBBMkhQcUjZ0XlKlxHk21t7CCC3pA+UGIUFm3D3InivX6na8xL5tyS7lrhXiPlU3CTLGT6eIQe1WbqXhc27dx9iPsE+wKASSse0mRFQrei8DcXdLrLgaDkFWVgQVByrTkel+IP+dQXVtCqus/tba6FUbcQcNmQBtPE7hNPOndPvOwvKh27GuWrlu43zj07bnpwMcDHMGm3iRAAptKNl5RfbuRvBJzyOCPyaqvgm/GK+CCmn6klu07eXcV1yJUn5goO4wQwnJJ44pT4hdFjVPtz5qi4omPVwe2JIHfuapo1TWL1q6RsUbSpMn5YwBOCCPzNav46B8uxeBU2wwDGf2vAx+dpq9oS3RmNk3Lif/WJ8tlUGWH7SIzPaTmCM4qYsX0VEOxlcW9hRiWzHJXdnJJziQKjupaK5a1geyy29yRvcEKDICtgHbjB+0VzZ1qO1wLBKNDxwfZ0nlT2+9RKTq0EErpjfQauze1pXUbmRVc73GQSvqbdMlsfzSunsC2iOI3qZmc84Agc98g8GoLxVYC3LF0INoubWmIM8f5VY/Btg3uoWAcoLm5e2FBYt/pFJK4poqX0yaZeOg6BxoUtBAlzaxXchXJJIHzSSeM8jn2qI1WhXzH8wJaDoLtq8FabbiJ7wFFwMe/YVcfFXVPIuJu2FHVjFxoVSmQ3ykx7/AIjNZjr9TqiwJdtSbV0BXcrsKkbh6TgEkiFBkASYNVVEtmgdH8QbzvNr1oq7huIywngiAfTPfDDNOPFJ8u0Ge6ttbe+47EThjgD/AJoMD6xSfha8NWDfNuGbDT3jEg4nEZNIePr21rc23vkS6WEUsblwCEkARsQksSxAmOeKHoZDdb1tq02nuXHKWw7XQXBWF8sFZzJYd/cn61CN8S7t5Ta0NrbvLF714SADiEQ847t/FIt8Ouq9QPn6zaHX5EusBtH0Cg/TJ9qsfhn4UPtJ1blO2y22T937fYfzTprQuqf3aKpZ1QtDYCH24yPTJ7heJpRtQSwIdgwjaU9Oe/3mrv1b4b6MlLVgMl0+oneSFUcswJ78DiT9qqNrwVrUZk8nzQDi4kbXX3B3zP0IrF8bNYtHeidrmXCGPTJGT9DxPHbj3rzXdRItOG8siGCqRJEiJ3ftPtXWt8PauzaLNa2hQCQbiAwTExP9qp+p1d9bZuXotgkbEUBpk7ZdjI7yB9KlRm9g+qDR2Vuna9u2mnWCqqDJjkSTMe5OTiqv4x0Rt6k4+bPftjv+Kt2h1JlN/ABTjAkfT61EePbc+U/0j+R/uK3hJ96E4rpaONBd/wDh7AWCzvDZIPpEDj6dqbasGSp3CTiFyPSDyx47H/1pPREfp1XcFxcYEzPMcgH2/vXi9RYiFdlDkkqWJnKLz9TPPArdJ2cjqiY1HUbEolzz7VyyRDWwjq+PZisTx3HNRti7ue4xLsiqQswp5ESASAZ5A/FP+p6NSxXcVdfUx5gbSCfm7E/fNI2eqQDbIXyLo9RCCRIiQZDMfSeeKmLwVOOaY5NtmtAE9zGe0n8mpnw5qrT/AKjTkXdzgSUUFQBmIPqkEAkqciftUZ0q8t2yrutxypM8AAAiMkkxmIiuLFxGubmm0r3PmXtEKAPbByTU+l1hG1fDDrrXLT6e6pS5ZO4DsUfKkMDBzOMESMVeK+evCGsTRay2ym4ii6Bdi+WDKZBJUDaQDBx7cmvoQVadjprZQvGWnP8A0hpGvNbNmSEV1mGIhgRPqBwczBH8xF3UeWpuSbhuFQYi3u4hQZJCZ7AnPaauPje8EsqxQOQ/pG7aZIIG33aYx96q2l6M92WDWkhl80RJUH1MFj0qB8oC5AmczXNyW5FxVClrw8n6K9bD72up+oHqlEKmWVYHAwPczVl8PdW83R2XaMf02+udhH0xBpO50u3auoEAW2zFCBxF1AAB7DfbH5NRPgPUHbe07EB7bkjiCQShH1yBWsV4Q0tj/wAJWyF1Omds27hCkHO1xuBIHBEf6VROsah/IQuwW4l27pxuUj1Bt64jggkD7CrjpXNrqbHtqEke04aOZJENmO9QPiPog/Ua22Zhmtay2ZJMghWI9hDMI9hTvAs+FauakXbV1NpN5fUwxkKcgDttXvzg8xWgdIsfrOkC2WBZBsO08FDIz2xtqkdPM6k7xBvKUB9nWYnORPacgmrR4D6uBe1Fm56MK5XEEbdrMNvaSv3ip7bKKzrb42FWkllIEsI3dx9wfUM80noRYs2ENuNrpLXCpLkqACGO2cQYVZFOvFGkdWe1bAYWLm7JG4h8wuJHPf2ptolNoIxi2ZlSJOwn0kz2kyP71CaKayRHjR1/S3FVSQSMnEZVgIPGPoDVi+DWj3anzC+4raIAiefTzwKjNbpzd0122wA3KQJySRgEHgdsTVn+CrgaVzgHyxx9NxmrjSVL5FK3JN/DO/iFryNSrALCrsEZJcQ5BHHpLKxnEe/aK6FomNxrl5Vdgrl4KkAsDAAkRJO4R7Uh1q9fV1tEW21bb8FYDKrC35rzJLXOFWMxJplb0b3rZ3XQgDBmLERKZZQuDJBaCQBgDk1DBM07wRdVxcZCTDbZaZJ7mD27e+KnLdub7MI9IiO+Y7/6VG+CdQl2w122pUXLjkg8zPf7iDA44qu+NfFF7p94lQjrdGfMbaBHZecxHIzBqo4SsHs0FbmY9qbdV1otWzcYmF7ASWJwFH1LQKxu98SdSfUL1tSYnaTn77bJmK46j8TtaWRSbJkqygWX7NiWJB7TwPxNHfwWTWLOguBN1z1XLhBuhR2j/hqeQo7kk9/epYvGIPHYVh7/ABA6hJHnOAMYtWEj7bi5H5/iubfjnUkQ+pv/AJe2P/xRRQpJIrpJ+F98c2blwbI8sObaFzth/nYW+ZncFyYArNPEOjBtN/Tcf1GO9l/dG2Yb5UmO2SJpLqniLeUDPduByFbzLy7FA+kziaRRboWXttcVQqGSWVtxJ3O5EYI/NTdqx1Tpkdp5RmkhiCZjIn+KV8SWvM0bMJYqQZJOO8+0c0vdtBGIjaLhDcgj6fXmaW0mn327lsxDKVz7cfzFEn6XCOGikHTkJESVRTj6mff2NO10iC5bNtt6llP1EmYI9+34+tSnVNFkwRCASAB6gnHt6hPOZimHT79sXVwcRAXiR6sE/wCo5rpjO8o4pcdOmOdRftDVOw8zeGafljjtAk8AxUZqdc7QwJkCDAYARMkg43EHt7mpS/0Mtde7KOhc7RukmTAUgQQQfeO9O9QyeW1tLSoXkbjuJEc44EwBMHBqE0q9NZptvxHHRB/QtqMy27aRu7wGjtkGl9R090Y3Ha2zBmAAIJ9REDZ2iI4xFe9IDlUtqCp2gbgDIxukH2zGcV7pNGyMYVrhBgiD/O8H0nvInipltlR+1KgsWySQSM8j/Sa3/wAD9T/UdP0105LWwCfcr6Sf5FYYtxwERkCBpA3LnMHfuOTnt3rbvh6hHTdKDE+X24yScUcfpc9I58faPfpC0SbLC7xPy8/bB5+lV3wtqli9ZBMCWAxOQCYB/wC8a0S4gIIPBEVmOi0zWNTpvMYMSPJuEYmdwX7ypAk91qZ4kSizJf8ANs23JPqWOe4hlkdsg1HnbY6qrAwuoG6d3uBgDGCw5zk/WnfSdCw/UAuxVbuF4QDmVJGDEzH0qE8RXXVdKSAQtxrJY8gzuQ7j2IFCbsTJDxNpYu2r0sHViFIGBB3H8xu/H2rzq1vdf0r9nD6a5nmQVH5Ez+a78UXGFhrmSPQ5UdpO1o+sE00bWLd0QcjINvUSDmVIUz7cZ+9Np2S2imDSi7tDPsZTIJJG4gGRgThsf/ypno2stJqEuqFIebbQHhS6xljC8xB7DtTbqdq157M14IisXEHHr9SgAARB7Cm+nuyALdxFLLuDbhtJHIP+ExwDk4qfSrwT/ia0BqQ5HpuW9sk4DiYzIJOD9Miq0ujWVV7qgkMs5JMmSXYmA2ARUr4m8TeZbW0DaF0Bbqlm5kbTjhBO4S/JPFRuk6b54IYhWhflnB29v8WZ9+KmSoad5PNwZpmCs8cekwxJ+x/tVy+HumS1YdACADBbkNJMY95k9sVX9L0lGYCXUsvqZZCwRtaQYOc/SpPwoDZteWm/JfYSBscwIAnh8dz3NNeMbkRnWEXzVN/crG7Iu3bqqba7iSQRLONm3aAcEjHemHW7iW33stt7l9d1wWmwSzDYoK8kqAccz9ZrjqnTCjpcIVvXKEqTtJWFhiYkgAjkYxxTU2QXU3hvZNrMzPn0gAlRyRtkzilhiVrRsHhbTXLdorcUKNxKgdlOQv4GD9QarfjbpQ1mn8wCXQXNuMShkfSDDLP/ADVb+m6qbAuOTDDfnsCN0fgVVNbqpS2wUkFWhQI2DaWcmO7GI+pFOeIoa2Zj03Si6422bzLG4lWtoPqd9zArzX2mAGyxc3HHq1Vm4xxOVUekfapqzr9Lo0W7qNIuzUMxtwqMqEcqDcBIiRzHNF34n6PbttWGRwZRosDaw4YAIJgjilXwg7NekNpdG7gm9pbJ2gRcv3LkRnnysYOJgzTux08kyLXTxmMaXU3f7eXH80/f496jbjSWweDNz+TFMP8Arf1KlDbtqHEgs91m3fdSTEScCabjoFOyVfwzrOQtghcwOmW1C+xBcT+CBUTp7Fxrps3ijM27ejN6UZRIJCqUUAT6UzgV3qvH2t1SbSW5VotWnjBnLqoP4HNPOhdQbzB5iP8ANtUhSjFmn1eqCWIkAE+9DbGtFT1bYVhDMCA3cAFZXmCYgxPE1I6QiSQSVnmB3/0pTxU5NotcjcqnaIVSoVj6WAgczjmDimVvVQgU7QogoVx6TBIP1lopNWsFQdPIjrwAw3MQrSrbeSIKx7exmo7RdFNi6tx2GwEgEHJJnaIH+9THUE8xWCuN4hl3YicHkchh/nSJ1qrYeHJFsqGYKQF9YBEGCaqLaVIfWLdyIpbVwssyMyxEkzPvz35+9cdYuFdoh53OF3EkoWE7ft3zUhZ63Y3ja10AEswVTJHfk854pHqHl7luyVRWDLuDAlYAEgkmZgRmrTzlGc4JJqLsldPZcIFQsIwTuI3fQxg/Y1ydIwUgE7R6WAbkTgRxyaYt4ksOSFF0zidoj+CZqQ6f0y5qbx8oFIEkhZAgYECs2pemycFiOTvSoFQ7V+bkkk/SB2AEffFbh4Aeem6Xt/SUfxisbTwreQg7w5gwdkbZ+k5J71qnw5F39MQ7kqp2oDb27e7AGfUJOD9/xXG8kzS6/BYeudVXTae7eeSLaloHJ9gB3JOKyrT9fvC3bvahTcu3bjm0q7VXBAi6+VtgDdPJjiKsnxd0uoewptH+kvqeOd4INskRlZmfvVSTU27ti2xZbF6+8lN/oLWyS7lB8oggDsZbGaXJLJlQ6bx1qLDObl/p6qIIt2g77xxO6B3IEzmCc91OoeOy1tl1ula2x2m0qGVc/tuLuWSBzIOPaoLTaa45UlRqLRX1I6rAgengggDjkcU7uaPRrYVyWSD5V0OHKsGDQRuYhDIA9LTnjtQpWiXGmXXQ3hd07AEqVR1ZiIgQWW4QTx/rVZ0HjPT2bJVgWuAPb8uTMGGyP2jdHzRiaoeo6urKEsoySo3k33IJ9uAIGcQYmOa6S77kE5JY7snn5uTVOQQ472x8PEH6hrhvrcUBAtjbbLhtscknuO+BXvU+pgW1s6coYPzFZb7iM+ogc8VHsXuwIPcgdv8A396QRVXLczzU7NHFL9ElpNcQm50ClzI2qfWRiWcjJ7CPrgc0he6s2Zv3AgEQGIwPrHPIqK1PiDb8gE/Qcfk8filegaG5qbkt8mIGIyQCTkTAk5p9PyZPeP2xyTfhnStqC90SiLA9TsWYtIGCSdsiCfeKt/gjU79NddtpFq4+4cNJUbSpyRDDEZkc9qr6ahLGqNjcNrIREY3cx6Sf8OIOZqY6ZpzaueY1sPbYhmtISMDI9MZw2JP3ikQ/geXbBuWV8xHUiGJGYAJgshICyNwBAgZ96YJ07zmIG+FHLxsQM2yAxyxzIGeKcdW11kOlttWlpBtW5cUjcwlmQEAn05G4HjbFNNB1pD5casC3bBZUFxTJMjhVwSwwGP7u1DQoyr00vqDBdKygkDYVDRkYifaRVI6recbtm8BLDjcVIgwFjH7vVM1Dv1V3ur5ly67yGVUU7QGDAtjH1JAznuanejgm1qBdgyBawd45wxUd8T/NE5KTQ4xayK3dNZOh06XraXEVW1LIVlSFMkD6x29ppW11XpZtbbXTywKwdmhwJEfOVAx7z2qY0NpRqFVTNu3plVRtjbvOTjuQJImqWzdUVmRVG1C1uf6e1oJBM3C3P29qKcVY1Ky02uoKoiz0dvSMllsW4jvBYkDvVd1PxdD2X8jTiy4jYxUMp9gRAMHiREVXOqXXZRbOoW4HADW0uMAAPlUkBZK87ZMR2qP1t7YPMUHepA9BLbQf3nM/T8jmh8lYRouNvLZdenfGN2tqLlq0LkepmveXa/B9RiPtT3qPXHJt6i6unv8AmKU06W7jvBJliHIA3RAB5xiOazsuBMgs3p3biwJg4w0zGQR9aX6No1t3hc/UuLr4yoUEmFAVwxIUTPCwJp97M3xtKx3e0qXVI9TDzGRwTPrLekCTmCO/OZqu9MDG3a3ghl9LDj0iIb68AGPeas2rJKbVKAna8HjcHjc0RwJ47Ee9V7U68IYZSYiP2gyPbtwQI9hSV6RePTu80XRJDbiyme+ZB/k070umsXJW8so4Vzt5kED8fWmfV9QrLvt+qQD6TEMvOAO6leacdM1ILBhndbOM+wP+9DvrYKu1EnqtLY0tncFVACRuEAzxnv8AmqZ1XxctxWt7A6n8fn71Nddvq1kWrs+v5XiQpB9M9xI/yrP2Qh4PIMf6VXBxxeWXycjj9KLd0LRBdm0EEkSTBmZb2xwK0noy7dK91PL3b1A3dxwRggzLD71nPh65uuEjgAnP1hRn7D+9aHa6i1qzas2wN0b7kFQx3GVUTEiIz3xUc33C4fswL3OtXEE3LabCAxIuECImYYHgdhWneHn3aa0wUqGUMARBg5EjsYrO/C3QDqb4F/T3EVV3F9/pMGFWJMHJ4kECtVAp8MfQ5H4iO8RdJ/Vaa7YDbDcXaGiY+sVkWv8ADp0eqa2HTzyRcS5tzHMCT6Z2wTnv71t9V3xf4ZOqthrRVL9uSjFFacfKdwOD79jVcsOywTF+GW6nTq7vfFk3NkFgBsYEfMfLjb+Y78VD6zxNcuWDZaRbJKxeuAiIDLhNoEEdwZ96V1Gg1NrUP5l1zcAHmI/7owIHDQM4kUjo7jtAUSAfVsWWziIg/wAx9q5ovqvk2fH2IcXAvtP7doAUd+DmuGuyZ7wBkycTkDAE+0dqldZ4ZvruZ7TWVzsJtt/UiSFVT6gxEc9gTVcsu9wsLVu7cI7IhMRyDExmuiNMwnJrA+OoPYkHuZz/AOmKS2A9/wCaWu+H9Wpl9PdVSNwZgIH2Mx/Jp7a8OqwEaiwLnJQuZ+0EKv8AG6aptIyTciKPQw0sCdvcjj8A5pze0u0QG2gY5iR7x3rzVdL1VnLWGYdypBI/AptotWDfRLtloLR6wwP+gpXemWqj+JIW+r+lFvDzGt4V1cIYz9JnPNNLx1F5RtNwW7YkIGA2jOTEFjiScmrDe6JbVibdsCcFoxwe57VA6npS7vl4yPxUxmm7LlxSoZWOjCCdkxy2SPyTTnTdNU5BtoR2ZthP2MRn680/t9OEdz+SO3sKV/6FtsoZnIMY9f8AoaHyIa4mRulLWxNm5dsXBMtbbkHtODkxPb6VP9O+JOoSy9prSXGkOjP3/wAYJDCC3YjOTUM/Ry1827VwMFQMJ7gyMwMERT1PDtwZu2h5YWCVLEg/4toIJEdpFHeJL42/C19L+L4RnbVaK5a3xuYMQo2jasKwjj2PtSPjDqFjUsup0Oq8wNC3LA3HPIbYcfQmDmD3qO6J4PS/aW9au2kWSBvssxBGOLl6AftUpb8O3lIQdRAAEgqEVOPlkMc/2qnyYozSSdkFo9BcZi3lahd5kMtrcg/5RaCgtu4w380rf0qFzcF1luAbdty35YjO6ZbG0/Q81IWulqW9ervMVIGHtrnvtY7gR9jSi6HSbpfU6hJyrTb9B7KSLRJ4PqP8Vls07UQ9zpzuHgb3AyB6t0wQwLMYMQdwjFMOo9D1VpUGoUgkBrbqyvuHY7gQMQJ+4nmrSlnp1shFuPeDtACs5LKc7dwQAyZGOM1E63VD0rctPiTb2MCEWcoVYjaBiIzjIqq67F3cjt+rA291wGVtMjwPSASTuU+89sx+arOv0k6g2p2LClSBPC7uwnc0xxUp0/qE4n5GDbXEFhJO7eCRIgQhG088ikuplivnABHsXtjKY7MfmJ5EN3qounkT+rBxodZ5+lQAtvU+VjgDY3vn1Rn+aR8OXFMD1AlDz9JMf+U/2pxo+mKumS/aZ/LF7d+0DcWYBVUHPo/ceIxg0w6EpXUqvYgFATiCpGD/ADVOqdCTfZMsWu2tp2UrFppXjLMeGn6NBk+0VnHUtM6tkCVgGP7GtD651I+XtUnsMH6e/wDtVe1/RnuqsekgbCGCp3LBoMFskyYxFZ8D6rJtzK2qEvC4Y22CiWc7B+RH+dakvSlCqFdSQAphpgqIxIms88C6VGuW1cMCGMMpkE5Eg8YPf81f73Sc83AByfQ4Pb/vCftRzP6hcX2l1+H/AE8p57FY3FQD6c4J/b9T3q4VXfAmnKaQAkk72y3PP0qxVtD7UTLYUUUVZJybQJkgT7xSVjQ20JKIik8lVAn7xzS9FKkFkf13phv2HRG2XIm3cidj/tYfY+3aay3qPjjV9OJtdS05AIMXrHyXD37CCZzwa2KuLtlWBVgGB5BEg/g0US4pmJ6L4m9OuG2rG7amRJUQv0JHM9zk8U46n0fR3iXdBqUS15zwwU7eFPmQG2gzP2q1eJPgxoNWxcK1hzybJABPuUIKz9oqq9R+DOusWnt6HXFrTyDab0Er2XeCQc88ColFPRKi46Iq/o7Glto1lyrOm5lF93CycbcFeMeok4rjTeOwqjzVV1/bciSpiACCIIBzHeohOi67QA29Xo772wCFa0ZA/wDEoII+8c1Xm1VncwUNbJPBbaMnmCMfiKz/AI7eS7SiWvqGthfQwdmB3MHBCgyPl/aTnBimmuvII2sCY9S5lT35HfmvV6hYVVJsvau7QQWK7LsnJGB2JzkyKR63rTbidrttLEFBndgMY5b2M1KWVg07UtjK91xbOGBOAY+nbPaldNrVceYqiDzxIPfmq1dtPdbEScnNT/QujMq+YzLAORtMQJ5OBzFbSjGKt7M+PklJ4POtZUXFBDIQuMyDJgxxHNRtoXbrCCw3cSxIqw9R61YDi07HYfUzbcerkmMniB7A0+tvbGYCjaCM5z7D7YH3FRGTjHRc4LklsjdP0QklSocjMm8LaHPEt+48x7U7XoO3n9MI/a2s3/XhRB/3rjrvVhbtJpzt3XbiswxK/WeRmB9QK5TRaIQjajUh5AZQEwPaVUj/AN8Uk7VsJXF0enpyEkhrIA5/quBz7bAeaUbR2woLHSie5e42c/iK9Gj0jZ3awcxKc+0RbjOO9KnRKow+3iUO5m9+Qo/0qH+zSMrGzWrdsB7f6V2kEC3ZvsR7etyEUfUHvint/wDqjdbDegbmS4T6eDuYifSCeTzimiovyyeRALbgPrBJgjOO1LWtFtZmFyBt/qIxgON2Iz6ow2eM0nTKUHFWNbmmi/vJUG3G4YIcRPHBAmnfTAb1/U2zbZVuA3SjwIVcnn90Rwc1616291VUh2hdwX904IBYgz+Pam9zU7djplZ2nfDKN0MsHiBEkc4+tVFvREq+5bOF0a2VQEubrp5zoQIV9xVRtbj0Yj3ptrLfk6vTG4w9ARmA9rgDhfYGGKzwKnPDcXNQTd2mL6DceHd2LLuIn0kosnmCKrvUOv6nVh2dbZ2ptDKsF1tsTMfRZ4itV8mV/ih/15RaKrcZTdEuLY4sg8eYwwXiP9hUbqdS93eo+fAL8FYhiZ4huBwZ4pprtKr22utc27iTDYLGAZ28mcifpXmht3bSi7dR2tsy8sMkAlcE/T+1JRSX9j7tvOiZ8MWfJvumVCEbjA9II9ODG+W7COKudrUOWIF2w8YONh+hwM5zVKFu84W8bdveW80ncyNG4nkgKWUAgc4zmtS8K/DcXbKXbz3ba3CX8lnDkKSCv9TkEjJAnmMVk4ym7LTUcFx8FoRpEkAEsxhSY+Y8SSanab6DQpZtrbtrtRBCj2FOK6oqlRmFFFFMAooooAKKKKACiiigDyKj+peH9PqAResW7k49SAn+YkVI0UVYEDZ8C6FeNLZPcSgaJ9t0xUd1L4T9NvuHbThSDJFtmQH7qpAq30Ukq0GzNuofAfQuZstfsfRH3D/7wSP5r238C9HgPf1bgDKm6AD9cKK0iimKkZqvwC6d/i1B+huj/wDWnmn+Cugtg7PPDERv80k/TBG3HbHar9RQ8hRkF34D3GuFjrpDYZjZG/b/AN7dE4Haktf8Of09xrdy7ddGh7fl3PLGMOHXiZiDPf6VslZx8anuWtPYv2whCXCr7gOGGBJIwSII4M1ElgmSwVe90DS25uXRcG3/AB6ssSPooaZ496hbWlB+QG2JkbtxJ7hd24q3pyDj2phpuv7mDXrduBG3/hvtAMyEZlxzwf5qTsdeu3lhbVu4FjNttrCDIBE7JbIPvAFZvQ4XHImVZmFop6+wYSxMfKvfNR+iYuYAZiASMYI759wcEHindvV2WuwzXbMFRFxtpQEepvUCsScBSCJmutfpmW+qXQyXVKsGDAb54uoVGxwxgFhmeZrPrSN48jwNr67wu19hRluErk+kgiCOCDXXU76adgVVTbgqEkkndEyoxukTI9z9KUTQuQTbQKP+0YxuVs7gy4kyJx27ijSdEv6httoXL91rT2iy7AAZBEjdKASRuPY4oj8ByZ+odeKdJqNO1oDcwuqWChfmuI3yluR/SgzI5NQK9ctI7C4zuWcglAAdrIFGwDEKCRHfFajqPh1rNR5D37oUWVAS2CGOVO8sxEbizRiRCjNUTq3w711piqaBrigt5d0MpYLIiVVyNwAx7zW/W8Uc6bWWMNdp7F+wLSvbS9Y4a820G2sz5Z/eWJEgiRkCaj/1D6m1p7dkXriytvUIBjduIQKQJhhJmJkman+jeEeo+onRXrgdQhS6FTPJYZG2AAB2JJ71p/w2+HA0Ad7hlnghCAdhEjdOfUQYwYA96EqdD2K9M+HTFLC6i8WW1DBFUDMDDMZmAIwBImrwqxxXtFUopaKCiiiqAKKKKACiiigAooooAKKKKACiiigAooooAKKKKACiiigApHVaRLilLiq6nlWAIP4OK9ooApeu+DuhuOXUXLU/ttsAv4BUx+Kjb/wL0p+W/fGMSLZg+/yCiipoVHh+DAGV1t44gi4iMp95GMH2/wBqjL/wq1i2r2nV7V6yy7rIcR5dzcJ2ggm2NvAUxj617RS6oGSPhv4TMPXr7vmOIAVGaME5YmN5IPt/NX7pPQ7OmUpYtrbUncQO5PJM96KKaikMf0UUVQBRRRQAUUUUAFFFFAH/2Q=="/>
          <p:cNvSpPr>
            <a:spLocks noChangeAspect="1" noChangeArrowheads="1"/>
          </p:cNvSpPr>
          <p:nvPr/>
        </p:nvSpPr>
        <p:spPr bwMode="auto">
          <a:xfrm>
            <a:off x="63500" y="-915988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hQSERUUEhQWFRUWGB4XGBgYFx4fIBsgHx8gHB4dIBodHiYeHSEjHB8dIi8iIykpLSwsHiAxNTAqNSYsLCkBCQoKDgwOGg8PGi8kHyUsLCwsLCwsKSwsLCwsLCwsLC0sLCwsLCwsLCwsKSwsLCwsLCwsLCwsLCwsLCwsLCwsLP/AABEIAMcA/QMBIgACEQEDEQH/xAAcAAABBQEBAQAAAAAAAAAAAAAAAwQFBgcCAQj/xABBEAACAQMDAgQFAwIEAggHAAABAhEAAyEEEjEFQQYTIlEHMmFxgRRCkSOhUrHB0TNiFRdDcoKS4fAkU2OistLx/8QAGAEAAwEBAAAAAAAAAAAAAAAAAAECAwT/xAAmEQACAgIDAAEEAwEBAAAAAAAAAQIRITEDEkFRIjJCcRNh8MGB/9oADAMBAAIRAxEAPwDcaKKKACiiigAooooAKKKKACiioHxF4mWyjLbZWvGQohiFPBLFQYiRj3IFJtJWwqyT1/Uksrucx7AcsewA5JJrN/FHxL1LgJ09UtsJLtdUkqJgQACv171V/GC3NQyvdvqt+3BIuW4B7AgifqfQO3E0x8Ada0V28Rq72ot3TCqy3WVARiY9z9RH0qYylLKJm1HZG9S8a9RNwXP13mMrAMik21BM42kKDxEieRNPf+sLqCvcf9Y7BTKhQuycSuVO4D3H1qd8SfD9L/n3b7NKuE8533NEBlUEegwpEsR3/ik6PqnllTp3W0J8tRbVmdu0yxiOcgDE+9Wm2ZSSWjR/DXxmuNtF5FvKSAXQbdnuSThyBGFA571rem1K3FDIwZTwQZr5a63o9YdRt9EP/wAM/wBJARxuKj5ZPvGaldP17V9MsqQzpJbaVfzEdgoBBIfbzkiDgig0Tp0fRet6nasx5t23bkwN7hZ+0nNdXdfbVdzOir/iLAD+SYr5b6d19r9y5d1FzcCSTvgsZEbZOSO8TgVF9S1aqIVwxlgQAYHHE4zxj60eicnWD6e03xA6fcc201dlmHID/wCvB/FKHxzodxX9XZkYPrGD7E8A/SvkvRKzPuEgAE4nIHIxUhZ0rs3yKxJHoj8xPb08mqol8jWD6j1XjnRom9b6Xe0WmDk/wY/k1H6b4k2bsi1auuZwo2gn6wWmvnwdIfS3Vu3IttukWrcMQxkqPL3YAEGT2NTGv8VMxDazR3G5UOt+8jD3M7mQMD9PpWUm/wATWMl6bRr/AIieUQDo7+RugtbBj6AtDd8A046J8RNNqN24XNOVMEX12/3kj+Yr580mquqS9nVXdyDII8zaOwn5foYqwHxLaYqt7N6Z85LcXC5g/wBQYBXB4MkfapuSHcXm6N/0fXLF0gWr1pyeArqT/AM0+r57Gt6MQr3LYSYY3LPmhtw77WAhffb3qzdH+JC2v6VnUJfM+gO7H0+0kBg33MCn/Iq0yur+Ua9RVc8OeNbWquNZKtZ1CSTaeJKiPWpGGUyOOO4qx1os5JCiiigAooooAKKKKACiiigAooooAKKKKAI/rvVBp7D3CcgQv1Y4UR3yRWP6nxddKp54deQodLZRieHPJZi2TmMfirL8WOtXFZLNpipTbe5EMZMKZz+2ce/1qhabxf5rk2kRWXPnOin1RlFUwoiSBMiRNZTTbonvQ6BTzLjOSXUFllyW9Xq9IiUhjOe0gZIqirpWvW/NALXQpJJE7iPmkDk855xV1WwC5uN/xvku+qfSfUC0Yn6D7VEdN0226QhEWzMHAPtPuTkxmiLabClJIW03RNbetgJb3hENwWHuMHA2xvRDySO8HAxVQs3lN1LYQBh6ZDEGePmJ7D+4q6Dqt3TWTes3Id2N24dxL8wAzkHkHj8UxseG9Kly21xrxJILeSAWSAJMGIBJ5z3rWMkQ4UqGL9R32sWre9F27nhmIHZvfHaOfepnrt06tdFYcBQ+/wArYqmGbBUgmQdwmMRTa9f09m87WrF7UacOCqF2VVAyfVAckN9hHvzTrXaHzRZvadXuFbZZUUAFTDSzHEBVA/3zU9kmhqEqZm2rssjsjfMjFT9xj/SntvomoW2t5bVxkIneqkgZjJAgHFWvq3hxX1g3jywtpDe3MSTc2SVJwA7SDE8ferF0zra27LWma5B3F0EhdgX5dy5UzGACTMSKqU6VLZSV/ozC1rrgxO5V9+B3/GakNPqkaCjMz7CWDW1AWPZt3bkmP5qwjwNZuwUvLbt3CCoO4spgSI+Vv8xUB1rot6wptrZcJuM3SM3IyOCQFAz/AHpppk/xjnR9Zu2Gky4M7g20qw7CCCI7nvj81Kabq6OgiwtvGTp22TPPmNc3M0ETyoFUu3f2ptCj3LcxPEdgcc/WlNL1UpMFgTjHt9QaTgmQlJMtXW/Data/UWVuLmbiu6uds/8AEQhiT9Rn3o0nhyNpDoEf1q7bmDhSITcglHA5B9x2qC0PW7yMWS6QDgg5Uj2jtP0qT/XCyreSxHnD/hhlZUz6iYJx7Kc5NTUkqLuMnevkfdbVF2SHueSu1rU8KZhoAwBgQe2aS6f0kBkuC/aVhckWZUBQ6yIjEk/t9u9Q2l6mwtjad7sTuO6IBIAHvyeM4muDYtM8XSbfqACKvIJzLRjMxIJpRg4qip8inK6Lx0zxaNLqrN//ALNXZYEBVMEXFmZYEfuyAQOa3Hwt4t0+vs+bp3BjDKfmQ+zDt9Dwe1fOD6G1bdwVtuocAMrFkRewkIN31P8AFSnh7q9/ppt6vS2fMUj/AOI8t2ZGQftYESjCZBk8fcURqOCuzlk+laKYdD6umq09u/b+S4oYT29wY7gyPxT+rBZCiiigAooooAKKKKACiiigAryagPEHjjS6Pd51z1KJKKNzDiAQOCZETzVS/wCsfX6sx07p7lZxe1B8tT7emZIj2alYrGHxgQDU2yDb3Pa2lZ9fpY5IjIho/BrNNAFm/bNxNu/5Svv3zgcmrn436VrbS6e7rr1py10rtt2wqJKnEhdzE/ngVWLeja4Gtq9q2fMW4GIAPGZc8LwI4/iotXZnT1/vSW1l+2ltHNzalokEKJ3EkR8qgTjHMVXtJ1AvrLnmDBI+UxAYADnGB3+tOzoFUPb9DruJd9+4GcgC4MFjHbESaiup2nXVJchSlzacfKSIxIxwAR7xVJqTDq4xx+yfvWl8lgsx6pMg/c5xiKT013drGCncDaRgZn+0/nFJ9Os7rTBsgl5B7gk849qY2tTF7Tt826xwJhis+nPA4/islG21/tHTKVQi/wDYaJY6thebyjIVv6kcndEZjAjvS/UOs3rN0NZtNvAIW4G3AYgwsgtHAJPtioZty3LTJaCsFIKb/wBy/LJH0JIEUs1gq1u7qfMAVw20js3DKN0kY4A96pQSpkT5XK0La61ZtLpITa21t4Mkl95DMzE5I9PA+lS2q6cUWWb0kFmClVbsQd2d2QCQajjrh+sU3DbuQqIsNKQBjasTG4xnIJPenOs1KakNaJ2NJkFx2BBWZHtiTnArOSfZFQapj7w/51wm5gi1b3MWt7ViSGCfUrksSDXSaK5qtPd8tGUshFtwiMHAmCzsylOAvB5EzNQmjufp7a2XvXtzgts87AQj0pAkIX4Jbhe1ddC6mg1Oy8iswwHYE7E+bMtt2++MzW9IwuXpnmu0d2z6bttrZ/5gRP1zz+Ka8VqN/SNqRc0l0W9q7mRktMChnBESCNsGREgnms56l0i7Yum1eQo47Ef3HuKuMrLoZq+acWtVggjB7xkexpvFL6bRM52rBMFuQMDmScUxNIW1OoX1C1ugRDHn6/34popIz706bprlAVG4RuIXJUdi0cU2u2isT3E/7UyVRYvDXU3N2yLZW21oMd7NCjO7eRwSM8zOKe3boN1yo/U2i58xlcoAGkkbcAZJhzINRXTOlO1jzFUFC0PJj7AYn/y0rqtI2nKshV0dfS1tjyCM7YkQ3AbmKmVWTnNI+nPh8bf/AEbpfJ+TyhGZ95yPrNWKsr+DfiG7ca7p2tsqW13SyhSrEjEABRuGYA5z3NapSNUFFFFAwooooAKKKKACmHWusJprLXrnyr2EST2Ak5JpXVdRt2w291G1S5BInaOTHNYzr/GGo6u13y7QXTWWV0S6p2scgPcuLxyYUYmJ4pPCtk9s0hLRsram5qtar21us1xQoVoJPo3AepdoIJ7yMU50Pj7VWr1yxauW74J9F0gsATzEkNzIzjA4qJ0o1Vu/+nvW1F5lO0yFIMgK0ACBGN0mRNONTprWnNy7fYu6giXBwFOVtqoVQJOWbMQawvI0sYFuu6p9Rut63Uea4O7ZbJPlbczCKbQjg+onmoq3aIZlV4nlE9QJPyz3wJyYHNWPUdSueUCFuTBiYYBezRIxnAMTmoO74XlXa5et3yVwqhQqiNw3XcCTgQJ5OKP7YLA1t9MLAsY3WSWO47kEYkeobmIPYE5gUrr+jEWlZ1upZOVBRhP4OFIwQBPFN16Va2jeUuAyWVSwCXDjBbBKwstGakdD08gbEV77jaH2t6EPPqJP5JHfFW6oUbsY9N0vlhkJJDMCrcz6QJPYZmq6uo2LpA6hhLjj1AhiOQZ98cVbNf0W5bHmso2hgrZJ2nlTHMEcHjtVd8VWxtsEf/MP2yJiPv8A51MH9WfTSaT43XlnbSuoKbxtUjZu2zJ9gJyf96fdV6crEm6CMhgxcwu8gAAe4/zNQbuovFiAFKiIBjDGf4kSal7OvFq8hi2/rWUA9QBMMeOY4IM/xWjWUYRlh2deIUW6fMt3FKbmVWUQVG0AiSOS0H8n7010Vvym2MJLQGU8RGJHvz3xRqOnhiEtgFRJG2Pm3HM9zgdzApYACCSGYyT9Pz3pSa0jTjVu2OLz7fSykgNI3wwC8QGGTH8/emF1NybQVG7uqy3pOA55aTnn8VJreDJBBI/vTLU37mDZYWsbSZDB5wQZEoT9MZrNP5OhxW4nFhrlq6BlGIz23DvGQJxwakbeps3l8i+qsT8guFmglpOxlEq8cidue5qIuW2IZwrjy8uDPpzgsACNs43TSj65LoTzS6XEJPmgA7ZMhin+qg1VGLkvxIXxD4eW0imwRdtiS1wK24ZI2tjb+BJwZiorQa1LeLi+Yp9UAgZgiDIOM1d31xTcDcO24VJuW2JVysfMvEn3P7qT6p4Kt3bKXbQW3uAhcNdY4BDoh2W1iTv5nmK1UsZMt4ZD+FdSNLqDfUg2x2DCdrYIyMHtmKaX9PZu3Wuki2rMW2CIA9h7DsMe1dhlt+ZYWSgIF07gdzbgMEDAEHgmc5ivF0+lKMTavSuGK3QRHZgCO59zVXWSNvZcdfqNL5VuL9tFK/KAuc94JAP/AIftTLVeLFtWjas37R8w7PTuHlLGGU7V49iTmoodBtWkFxVv/wBQ7RHltAzkgiDOMSI96ROissyEOq3TEbrRKuIIO5VlOQfUp45jmsYwXrOiU/EvDVPgmlq1qNTbXUpqHuIlzcGYkxIIgqFJEjIJ5rXxXz94S0v6DULqEMgGWeWFvYfSV2qrALGQWPIFbzoOoW7yB7Th1MiR9MGtbslf2OaKKKBhRRTfX6wWrT3CJCKWgd4Ex9zQAs7gCSYA5qj9f+K2ns7RYjUMQx2oTJjAjGZPfgAE1C3/ABO2psnValRbtsvl2rJ9QBMFi5I2M3IC+ymozp3S0vXVd1Cpc3eShhiVBMEtIAUmYUCMZrGXLlpAot5eCrdG6Lc1Zv6u85v3FgMskjMsdo4cBcfeeasen15KKSZZlw3MKy/L/hAAyMf2qxLogoUbPJ9AXapX5hvJUJMbmIXjsYxVc6xat2j/AFL29wFKjeBG7hZMjA7YOI4rNyc3n/wtJRTJPxB4FS5pbOs0jOt22m995J8xTlgTmCCDECOaZ9I2olzcA2oYHaIlQuJclzD5HA+3erN8Ndd+o0t6w7btrMPaFcEfnM1S7+mu29tssbT2yVbcAZYHBM5CnBxWkloiPyIi4zi55rsWaGZGwDHGJiASccV34Y1iFNrbRcRlJ4JkHBXEqeVJBz7HmvdDqzdQKwh0Yq30bv2mCYM8Unc6IbjK9263l8hGGBn1GRtgGGMYmeaUb9E6w0MSj3b3l2HVrbo9x1uOjCScwLeEJYDbgHipPRdXu6O0WLJZsOxZmWLlwlSVYgMewOYWMjImq2CNM9oWngPec+TETbJJhvqsDn3xVm0C22Zku2zt8wlHRFkK0YAgzkLun2kZpt/A4xrZwLDXks3Ax9TkWrZUlmY59SiFUbZbmFBxTfWdFtagWbDOH3S6eWpDIGOTkECCpnn75q16fRly7WyRbX0W2AUuzMks7OGAEW4b1Y5xNRtnRgX1IQM7FkQBiNrAS1tZOxgWk/c4qdFETc+Et+7M6lMXPKgLMKTMfMvy7Z/NdX/hlqyVuWTZTYxRizuGaMEj0lQIEwD961PQaZQRbmWNxmx7gS33jdFeatdls4PqZiBiZ9j2kcTWyeMmMopeGY2vAGoNl1uNaSE2oLbzLFhAYwMNOTVasaNjbZU+fcJBHG0kFSPz/atZ1LN6TAthrgTa5lgVb1AkSs44FQXinw63r1lvIJHmKBlcCbixyJ5B+9S9fTsI12plO6YoYBXlG9x9/rXt/pTW2IGZ7ftafacDHY1ZrugS5aV7gCtEJcWIYezY575/vTjQdIS1bm6xuqVLAiOeI28/+LAmubs3lHTdbKhrbdyyu5bxUiIAUArBwT2fJ/dkVBallW4AU8uDHmK5dWbud/Ck/wCEYq2ahAzCHJnIJXIPtnn8xTvpvQlUE3WVTcgBDb9Lif3ITBxmcZ7g1S5OqyKcLeCD6Z0jVpZvCzYRxcClyxHy5JKruEDGeeMVVut+ILip5NtiqMvqgiSpyEJH7B2B+lWbxP1Bf6ml6ebi2ULC5DSLjeyt823EEscccc51qtOyOyOIYGCPaujjXbLMnS0Snh+0zB1QEuxEAdwsswn7U4fpVy2u5rbbYVzPHMDdx9cUv03SBUt+kMxJYAkjJjaMGOM5rvqNralxjd33AFttEwZ9sfLEifp+aty+rBl1Uskhe05fTKCQCELBQRuO4HdgkEiIjmDPtUdpdRIVgeFHoHAIU/X68T3qVcBVTBJNmPk9IIEglxn/ABYHtnFMbChmS2XJSDsX9oBjcY9yfepi92Oa1X9f8PejpcFsoty4AGK4cxlfaSGnHY4rS/hx4kOmtA3RIZytwC5uKiJUi2sgZkE+n7YrOdIxtLOZtlsA8x6QJFSmn0yvae0ibEKjfdXO4jm3wZPDZIiJqW8lxWF8n0jauhgGBkESDXdQfgi0V0GnDNvItjP+Q/Ax+KnK0KK54x8YJobO75rhO1VycxMtHAAz2rL+q9Sv65Q/6gNZUgTc9IYsPWwsgeoKBCgkATySTVk8TfqBrby3bdvydQYtFm/baRXckcDcVjIOPam3hu15YZxsKwHUMZAAcbrh7yeFAwAe3FYT5KdDUeysa37Asadn3rcuhCtld6stsNjCMIBBMkhQcUjZ0XlKlxHk21t7CCC3pA+UGIUFm3D3InivX6na8xL5tyS7lrhXiPlU3CTLGT6eIQe1WbqXhc27dx9iPsE+wKASSse0mRFQrei8DcXdLrLgaDkFWVgQVByrTkel+IP+dQXVtCqus/tba6FUbcQcNmQBtPE7hNPOndPvOwvKh27GuWrlu43zj07bnpwMcDHMGm3iRAAptKNl5RfbuRvBJzyOCPyaqvgm/GK+CCmn6klu07eXcV1yJUn5goO4wQwnJJ44pT4hdFjVPtz5qi4omPVwe2JIHfuapo1TWL1q6RsUbSpMn5YwBOCCPzNav46B8uxeBU2wwDGf2vAx+dpq9oS3RmNk3Lif/WJ8tlUGWH7SIzPaTmCM4qYsX0VEOxlcW9hRiWzHJXdnJJziQKjupaK5a1geyy29yRvcEKDICtgHbjB+0VzZ1qO1wLBKNDxwfZ0nlT2+9RKTq0EErpjfQauze1pXUbmRVc73GQSvqbdMlsfzSunsC2iOI3qZmc84Agc98g8GoLxVYC3LF0INoubWmIM8f5VY/Btg3uoWAcoLm5e2FBYt/pFJK4poqX0yaZeOg6BxoUtBAlzaxXchXJJIHzSSeM8jn2qI1WhXzH8wJaDoLtq8FabbiJ7wFFwMe/YVcfFXVPIuJu2FHVjFxoVSmQ3ykx7/AIjNZjr9TqiwJdtSbV0BXcrsKkbh6TgEkiFBkASYNVVEtmgdH8QbzvNr1oq7huIywngiAfTPfDDNOPFJ8u0Ge6ttbe+47EThjgD/AJoMD6xSfha8NWDfNuGbDT3jEg4nEZNIePr21rc23vkS6WEUsblwCEkARsQksSxAmOeKHoZDdb1tq02nuXHKWw7XQXBWF8sFZzJYd/cn61CN8S7t5Ta0NrbvLF714SADiEQ847t/FIt8Ouq9QPn6zaHX5EusBtH0Cg/TJ9qsfhn4UPtJ1blO2y22T937fYfzTprQuqf3aKpZ1QtDYCH24yPTJ7heJpRtQSwIdgwjaU9Oe/3mrv1b4b6MlLVgMl0+oneSFUcswJ78DiT9qqNrwVrUZk8nzQDi4kbXX3B3zP0IrF8bNYtHeidrmXCGPTJGT9DxPHbj3rzXdRItOG8siGCqRJEiJ3ftPtXWt8PauzaLNa2hQCQbiAwTExP9qp+p1d9bZuXotgkbEUBpk7ZdjI7yB9KlRm9g+qDR2Vuna9u2mnWCqqDJjkSTMe5OTiqv4x0Rt6k4+bPftjv+Kt2h1JlN/ABTjAkfT61EePbc+U/0j+R/uK3hJ96E4rpaONBd/wDh7AWCzvDZIPpEDj6dqbasGSp3CTiFyPSDyx47H/1pPREfp1XcFxcYEzPMcgH2/vXi9RYiFdlDkkqWJnKLz9TPPArdJ2cjqiY1HUbEolzz7VyyRDWwjq+PZisTx3HNRti7ue4xLsiqQswp5ESASAZ5A/FP+p6NSxXcVdfUx5gbSCfm7E/fNI2eqQDbIXyLo9RCCRIiQZDMfSeeKmLwVOOaY5NtmtAE9zGe0n8mpnw5qrT/AKjTkXdzgSUUFQBmIPqkEAkqciftUZ0q8t2yrutxypM8AAAiMkkxmIiuLFxGubmm0r3PmXtEKAPbByTU+l1hG1fDDrrXLT6e6pS5ZO4DsUfKkMDBzOMESMVeK+evCGsTRay2ym4ii6Bdi+WDKZBJUDaQDBx7cmvoQVadjprZQvGWnP8A0hpGvNbNmSEV1mGIhgRPqBwczBH8xF3UeWpuSbhuFQYi3u4hQZJCZ7AnPaauPje8EsqxQOQ/pG7aZIIG33aYx96q2l6M92WDWkhl80RJUH1MFj0qB8oC5AmczXNyW5FxVClrw8n6K9bD72up+oHqlEKmWVYHAwPczVl8PdW83R2XaMf02+udhH0xBpO50u3auoEAW2zFCBxF1AAB7DfbH5NRPgPUHbe07EB7bkjiCQShH1yBWsV4Q0tj/wAJWyF1Omds27hCkHO1xuBIHBEf6VROsah/IQuwW4l27pxuUj1Bt64jggkD7CrjpXNrqbHtqEke04aOZJENmO9QPiPog/Ua22Zhmtay2ZJMghWI9hDMI9hTvAs+FauakXbV1NpN5fUwxkKcgDttXvzg8xWgdIsfrOkC2WBZBsO08FDIz2xtqkdPM6k7xBvKUB9nWYnORPacgmrR4D6uBe1Fm56MK5XEEbdrMNvaSv3ip7bKKzrb42FWkllIEsI3dx9wfUM80noRYs2ENuNrpLXCpLkqACGO2cQYVZFOvFGkdWe1bAYWLm7JG4h8wuJHPf2ptolNoIxi2ZlSJOwn0kz2kyP71CaKayRHjR1/S3FVSQSMnEZVgIPGPoDVi+DWj3anzC+4raIAiefTzwKjNbpzd0122wA3KQJySRgEHgdsTVn+CrgaVzgHyxx9NxmrjSVL5FK3JN/DO/iFryNSrALCrsEZJcQ5BHHpLKxnEe/aK6FomNxrl5Vdgrl4KkAsDAAkRJO4R7Uh1q9fV1tEW21bb8FYDKrC35rzJLXOFWMxJplb0b3rZ3XQgDBmLERKZZQuDJBaCQBgDk1DBM07wRdVxcZCTDbZaZJ7mD27e+KnLdub7MI9IiO+Y7/6VG+CdQl2w122pUXLjkg8zPf7iDA44qu+NfFF7p94lQjrdGfMbaBHZecxHIzBqo4SsHs0FbmY9qbdV1otWzcYmF7ASWJwFH1LQKxu98SdSfUL1tSYnaTn77bJmK46j8TtaWRSbJkqygWX7NiWJB7TwPxNHfwWTWLOguBN1z1XLhBuhR2j/hqeQo7kk9/epYvGIPHYVh7/ABA6hJHnOAMYtWEj7bi5H5/iubfjnUkQ+pv/AJe2P/xRRQpJIrpJ+F98c2blwbI8sObaFzth/nYW+ZncFyYArNPEOjBtN/Tcf1GO9l/dG2Yb5UmO2SJpLqniLeUDPduByFbzLy7FA+kziaRRboWXttcVQqGSWVtxJ3O5EYI/NTdqx1Tpkdp5RmkhiCZjIn+KV8SWvM0bMJYqQZJOO8+0c0vdtBGIjaLhDcgj6fXmaW0mn327lsxDKVz7cfzFEn6XCOGikHTkJESVRTj6mff2NO10iC5bNtt6llP1EmYI9+34+tSnVNFkwRCASAB6gnHt6hPOZimHT79sXVwcRAXiR6sE/wCo5rpjO8o4pcdOmOdRftDVOw8zeGafljjtAk8AxUZqdc7QwJkCDAYARMkg43EHt7mpS/0Mtde7KOhc7RukmTAUgQQQfeO9O9QyeW1tLSoXkbjuJEc44EwBMHBqE0q9NZptvxHHRB/QtqMy27aRu7wGjtkGl9R090Y3Ha2zBmAAIJ9REDZ2iI4xFe9IDlUtqCp2gbgDIxukH2zGcV7pNGyMYVrhBgiD/O8H0nvInipltlR+1KgsWySQSM8j/Sa3/wAD9T/UdP0105LWwCfcr6Sf5FYYtxwERkCBpA3LnMHfuOTnt3rbvh6hHTdKDE+X24yScUcfpc9I58faPfpC0SbLC7xPy8/bB5+lV3wtqli9ZBMCWAxOQCYB/wC8a0S4gIIPBEVmOi0zWNTpvMYMSPJuEYmdwX7ypAk91qZ4kSizJf8ANs23JPqWOe4hlkdsg1HnbY6qrAwuoG6d3uBgDGCw5zk/WnfSdCw/UAuxVbuF4QDmVJGDEzH0qE8RXXVdKSAQtxrJY8gzuQ7j2IFCbsTJDxNpYu2r0sHViFIGBB3H8xu/H2rzq1vdf0r9nD6a5nmQVH5Ez+a78UXGFhrmSPQ5UdpO1o+sE00bWLd0QcjINvUSDmVIUz7cZ+9Np2S2imDSi7tDPsZTIJJG4gGRgThsf/ypno2stJqEuqFIebbQHhS6xljC8xB7DtTbqdq157M14IisXEHHr9SgAARB7Cm+nuyALdxFLLuDbhtJHIP+ExwDk4qfSrwT/ia0BqQ5HpuW9sk4DiYzIJOD9Miq0ujWVV7qgkMs5JMmSXYmA2ARUr4m8TeZbW0DaF0Bbqlm5kbTjhBO4S/JPFRuk6b54IYhWhflnB29v8WZ9+KmSoad5PNwZpmCs8cekwxJ+x/tVy+HumS1YdACADBbkNJMY95k9sVX9L0lGYCXUsvqZZCwRtaQYOc/SpPwoDZteWm/JfYSBscwIAnh8dz3NNeMbkRnWEXzVN/crG7Iu3bqqba7iSQRLONm3aAcEjHemHW7iW33stt7l9d1wWmwSzDYoK8kqAccz9ZrjqnTCjpcIVvXKEqTtJWFhiYkgAjkYxxTU2QXU3hvZNrMzPn0gAlRyRtkzilhiVrRsHhbTXLdorcUKNxKgdlOQv4GD9QarfjbpQ1mn8wCXQXNuMShkfSDDLP/ADVb+m6qbAuOTDDfnsCN0fgVVNbqpS2wUkFWhQI2DaWcmO7GI+pFOeIoa2Zj03Si6422bzLG4lWtoPqd9zArzX2mAGyxc3HHq1Vm4xxOVUekfapqzr9Lo0W7qNIuzUMxtwqMqEcqDcBIiRzHNF34n6PbttWGRwZRosDaw4YAIJgjilXwg7NekNpdG7gm9pbJ2gRcv3LkRnnysYOJgzTux08kyLXTxmMaXU3f7eXH80/f496jbjSWweDNz+TFMP8Arf1KlDbtqHEgs91m3fdSTEScCabjoFOyVfwzrOQtghcwOmW1C+xBcT+CBUTp7Fxrps3ijM27ejN6UZRIJCqUUAT6UzgV3qvH2t1SbSW5VotWnjBnLqoP4HNPOhdQbzB5iP8ANtUhSjFmn1eqCWIkAE+9DbGtFT1bYVhDMCA3cAFZXmCYgxPE1I6QiSQSVnmB3/0pTxU5NotcjcqnaIVSoVj6WAgczjmDimVvVQgU7QogoVx6TBIP1lopNWsFQdPIjrwAw3MQrSrbeSIKx7exmo7RdFNi6tx2GwEgEHJJnaIH+9THUE8xWCuN4hl3YicHkchh/nSJ1qrYeHJFsqGYKQF9YBEGCaqLaVIfWLdyIpbVwssyMyxEkzPvz35+9cdYuFdoh53OF3EkoWE7ft3zUhZ63Y3ja10AEswVTJHfk854pHqHl7luyVRWDLuDAlYAEgkmZgRmrTzlGc4JJqLsldPZcIFQsIwTuI3fQxg/Y1ydIwUgE7R6WAbkTgRxyaYt4ksOSFF0zidoj+CZqQ6f0y5qbx8oFIEkhZAgYECs2pemycFiOTvSoFQ7V+bkkk/SB2AEffFbh4Aeem6Xt/SUfxisbTwreQg7w5gwdkbZ+k5J71qnw5F39MQ7kqp2oDb27e7AGfUJOD9/xXG8kzS6/BYeudVXTae7eeSLaloHJ9gB3JOKyrT9fvC3bvahTcu3bjm0q7VXBAi6+VtgDdPJjiKsnxd0uoewptH+kvqeOd4INskRlZmfvVSTU27ti2xZbF6+8lN/oLWyS7lB8oggDsZbGaXJLJlQ6bx1qLDObl/p6qIIt2g77xxO6B3IEzmCc91OoeOy1tl1ula2x2m0qGVc/tuLuWSBzIOPaoLTaa45UlRqLRX1I6rAgengggDjkcU7uaPRrYVyWSD5V0OHKsGDQRuYhDIA9LTnjtQpWiXGmXXQ3hd07AEqVR1ZiIgQWW4QTx/rVZ0HjPT2bJVgWuAPb8uTMGGyP2jdHzRiaoeo6urKEsoySo3k33IJ9uAIGcQYmOa6S77kE5JY7snn5uTVOQQ472x8PEH6hrhvrcUBAtjbbLhtscknuO+BXvU+pgW1s6coYPzFZb7iM+ogc8VHsXuwIPcgdv8A396QRVXLczzU7NHFL9ElpNcQm50ClzI2qfWRiWcjJ7CPrgc0he6s2Zv3AgEQGIwPrHPIqK1PiDb8gE/Qcfk8filegaG5qbkt8mIGIyQCTkTAk5p9PyZPeP2xyTfhnStqC90SiLA9TsWYtIGCSdsiCfeKt/gjU79NddtpFq4+4cNJUbSpyRDDEZkc9qr6ahLGqNjcNrIREY3cx6Sf8OIOZqY6ZpzaueY1sPbYhmtISMDI9MZw2JP3ikQ/geXbBuWV8xHUiGJGYAJgshICyNwBAgZ96YJ07zmIG+FHLxsQM2yAxyxzIGeKcdW11kOlttWlpBtW5cUjcwlmQEAn05G4HjbFNNB1pD5casC3bBZUFxTJMjhVwSwwGP7u1DQoyr00vqDBdKygkDYVDRkYifaRVI6recbtm8BLDjcVIgwFjH7vVM1Dv1V3ur5ly67yGVUU7QGDAtjH1JAznuanejgm1qBdgyBawd45wxUd8T/NE5KTQ4xayK3dNZOh06XraXEVW1LIVlSFMkD6x29ppW11XpZtbbXTywKwdmhwJEfOVAx7z2qY0NpRqFVTNu3plVRtjbvOTjuQJImqWzdUVmRVG1C1uf6e1oJBM3C3P29qKcVY1Ky02uoKoiz0dvSMllsW4jvBYkDvVd1PxdD2X8jTiy4jYxUMp9gRAMHiREVXOqXXZRbOoW4HADW0uMAAPlUkBZK87ZMR2qP1t7YPMUHepA9BLbQf3nM/T8jmh8lYRouNvLZdenfGN2tqLlq0LkepmveXa/B9RiPtT3qPXHJt6i6unv8AmKU06W7jvBJliHIA3RAB5xiOazsuBMgs3p3biwJg4w0zGQR9aX6No1t3hc/UuLr4yoUEmFAVwxIUTPCwJp97M3xtKx3e0qXVI9TDzGRwTPrLekCTmCO/OZqu9MDG3a3ghl9LDj0iIb68AGPeas2rJKbVKAna8HjcHjc0RwJ47Ee9V7U68IYZSYiP2gyPbtwQI9hSV6RePTu80XRJDbiyme+ZB/k070umsXJW8so4Vzt5kED8fWmfV9QrLvt+qQD6TEMvOAO6leacdM1ILBhndbOM+wP+9DvrYKu1EnqtLY0tncFVACRuEAzxnv8AmqZ1XxctxWt7A6n8fn71Nddvq1kWrs+v5XiQpB9M9xI/yrP2Qh4PIMf6VXBxxeWXycjj9KLd0LRBdm0EEkSTBmZb2xwK0noy7dK91PL3b1A3dxwRggzLD71nPh65uuEjgAnP1hRn7D+9aHa6i1qzas2wN0b7kFQx3GVUTEiIz3xUc33C4fswL3OtXEE3LabCAxIuECImYYHgdhWneHn3aa0wUqGUMARBg5EjsYrO/C3QDqb4F/T3EVV3F9/pMGFWJMHJ4kECtVAp8MfQ5H4iO8RdJ/Vaa7YDbDcXaGiY+sVkWv8ADp0eqa2HTzyRcS5tzHMCT6Z2wTnv71t9V3xf4ZOqthrRVL9uSjFFacfKdwOD79jVcsOywTF+GW6nTq7vfFk3NkFgBsYEfMfLjb+Y78VD6zxNcuWDZaRbJKxeuAiIDLhNoEEdwZ96V1Gg1NrUP5l1zcAHmI/7owIHDQM4kUjo7jtAUSAfVsWWziIg/wAx9q5ovqvk2fH2IcXAvtP7doAUd+DmuGuyZ7wBkycTkDAE+0dqldZ4ZvruZ7TWVzsJtt/UiSFVT6gxEc9gTVcsu9wsLVu7cI7IhMRyDExmuiNMwnJrA+OoPYkHuZz/AOmKS2A9/wCaWu+H9Wpl9PdVSNwZgIH2Mx/Jp7a8OqwEaiwLnJQuZ+0EKv8AG6aptIyTciKPQw0sCdvcjj8A5pze0u0QG2gY5iR7x3rzVdL1VnLWGYdypBI/AptotWDfRLtloLR6wwP+gpXemWqj+JIW+r+lFvDzGt4V1cIYz9JnPNNLx1F5RtNwW7YkIGA2jOTEFjiScmrDe6JbVibdsCcFoxwe57VA6npS7vl4yPxUxmm7LlxSoZWOjCCdkxy2SPyTTnTdNU5BtoR2ZthP2MRn680/t9OEdz+SO3sKV/6FtsoZnIMY9f8AoaHyIa4mRulLWxNm5dsXBMtbbkHtODkxPb6VP9O+JOoSy9prSXGkOjP3/wAYJDCC3YjOTUM/Ry1827VwMFQMJ7gyMwMERT1PDtwZu2h5YWCVLEg/4toIJEdpFHeJL42/C19L+L4RnbVaK5a3xuYMQo2jasKwjj2PtSPjDqFjUsup0Oq8wNC3LA3HPIbYcfQmDmD3qO6J4PS/aW9au2kWSBvssxBGOLl6AftUpb8O3lIQdRAAEgqEVOPlkMc/2qnyYozSSdkFo9BcZi3lahd5kMtrcg/5RaCgtu4w380rf0qFzcF1luAbdty35YjO6ZbG0/Q81IWulqW9ervMVIGHtrnvtY7gR9jSi6HSbpfU6hJyrTb9B7KSLRJ4PqP8Vls07UQ9zpzuHgb3AyB6t0wQwLMYMQdwjFMOo9D1VpUGoUgkBrbqyvuHY7gQMQJ+4nmrSlnp1shFuPeDtACs5LKc7dwQAyZGOM1E63VD0rctPiTb2MCEWcoVYjaBiIzjIqq67F3cjt+rA291wGVtMjwPSASTuU+89sx+arOv0k6g2p2LClSBPC7uwnc0xxUp0/qE4n5GDbXEFhJO7eCRIgQhG088ikuplivnABHsXtjKY7MfmJ5EN3qounkT+rBxodZ5+lQAtvU+VjgDY3vn1Rn+aR8OXFMD1AlDz9JMf+U/2pxo+mKumS/aZ/LF7d+0DcWYBVUHPo/ceIxg0w6EpXUqvYgFATiCpGD/ADVOqdCTfZMsWu2tp2UrFppXjLMeGn6NBk+0VnHUtM6tkCVgGP7GtD651I+XtUnsMH6e/wDtVe1/RnuqsekgbCGCp3LBoMFskyYxFZ8D6rJtzK2qEvC4Y22CiWc7B+RH+dakvSlCqFdSQAphpgqIxIms88C6VGuW1cMCGMMpkE5Eg8YPf81f73Sc83AByfQ4Pb/vCftRzP6hcX2l1+H/AE8p57FY3FQD6c4J/b9T3q4VXfAmnKaQAkk72y3PP0qxVtD7UTLYUUUVZJybQJkgT7xSVjQ20JKIik8lVAn7xzS9FKkFkf13phv2HRG2XIm3cidj/tYfY+3aay3qPjjV9OJtdS05AIMXrHyXD37CCZzwa2KuLtlWBVgGB5BEg/g0US4pmJ6L4m9OuG2rG7amRJUQv0JHM9zk8U46n0fR3iXdBqUS15zwwU7eFPmQG2gzP2q1eJPgxoNWxcK1hzybJABPuUIKz9oqq9R+DOusWnt6HXFrTyDab0Er2XeCQc88ColFPRKi46Iq/o7Glto1lyrOm5lF93CycbcFeMeok4rjTeOwqjzVV1/bciSpiACCIIBzHeohOi67QA29Xo772wCFa0ZA/wDEoII+8c1Xm1VncwUNbJPBbaMnmCMfiKz/AI7eS7SiWvqGthfQwdmB3MHBCgyPl/aTnBimmuvII2sCY9S5lT35HfmvV6hYVVJsvau7QQWK7LsnJGB2JzkyKR63rTbidrttLEFBndgMY5b2M1KWVg07UtjK91xbOGBOAY+nbPaldNrVceYqiDzxIPfmq1dtPdbEScnNT/QujMq+YzLAORtMQJ5OBzFbSjGKt7M+PklJ4POtZUXFBDIQuMyDJgxxHNRtoXbrCCw3cSxIqw9R61YDi07HYfUzbcerkmMniB7A0+tvbGYCjaCM5z7D7YH3FRGTjHRc4LklsjdP0QklSocjMm8LaHPEt+48x7U7XoO3n9MI/a2s3/XhRB/3rjrvVhbtJpzt3XbiswxK/WeRmB9QK5TRaIQjajUh5AZQEwPaVUj/AN8Uk7VsJXF0enpyEkhrIA5/quBz7bAeaUbR2woLHSie5e42c/iK9Gj0jZ3awcxKc+0RbjOO9KnRKow+3iUO5m9+Qo/0qH+zSMrGzWrdsB7f6V2kEC3ZvsR7etyEUfUHvint/wDqjdbDegbmS4T6eDuYifSCeTzimiovyyeRALbgPrBJgjOO1LWtFtZmFyBt/qIxgON2Iz6ow2eM0nTKUHFWNbmmi/vJUG3G4YIcRPHBAmnfTAb1/U2zbZVuA3SjwIVcnn90Rwc1616291VUh2hdwX904IBYgz+Pam9zU7djplZ2nfDKN0MsHiBEkc4+tVFvREq+5bOF0a2VQEubrp5zoQIV9xVRtbj0Yj3ptrLfk6vTG4w9ARmA9rgDhfYGGKzwKnPDcXNQTd2mL6DceHd2LLuIn0kosnmCKrvUOv6nVh2dbZ2ptDKsF1tsTMfRZ4itV8mV/ih/15RaKrcZTdEuLY4sg8eYwwXiP9hUbqdS93eo+fAL8FYhiZ4huBwZ4pprtKr22utc27iTDYLGAZ28mcifpXmht3bSi7dR2tsy8sMkAlcE/T+1JRSX9j7tvOiZ8MWfJvumVCEbjA9II9ODG+W7COKudrUOWIF2w8YONh+hwM5zVKFu84W8bdveW80ncyNG4nkgKWUAgc4zmtS8K/DcXbKXbz3ba3CX8lnDkKSCv9TkEjJAnmMVk4ym7LTUcFx8FoRpEkAEsxhSY+Y8SSanab6DQpZtrbtrtRBCj2FOK6oqlRmFFFFMAooooAKKKKACiiigDyKj+peH9PqAResW7k49SAn+YkVI0UVYEDZ8C6FeNLZPcSgaJ9t0xUd1L4T9NvuHbThSDJFtmQH7qpAq30Ukq0GzNuofAfQuZstfsfRH3D/7wSP5r238C9HgPf1bgDKm6AD9cKK0iimKkZqvwC6d/i1B+huj/wDWnmn+Cugtg7PPDERv80k/TBG3HbHar9RQ8hRkF34D3GuFjrpDYZjZG/b/AN7dE4Haktf8Of09xrdy7ddGh7fl3PLGMOHXiZiDPf6VslZx8anuWtPYv2whCXCr7gOGGBJIwSII4M1ElgmSwVe90DS25uXRcG3/AB6ssSPooaZ496hbWlB+QG2JkbtxJ7hd24q3pyDj2phpuv7mDXrduBG3/hvtAMyEZlxzwf5qTsdeu3lhbVu4FjNttrCDIBE7JbIPvAFZvQ4XHImVZmFop6+wYSxMfKvfNR+iYuYAZiASMYI759wcEHindvV2WuwzXbMFRFxtpQEepvUCsScBSCJmutfpmW+qXQyXVKsGDAb54uoVGxwxgFhmeZrPrSN48jwNr67wu19hRluErk+kgiCOCDXXU76adgVVTbgqEkkndEyoxukTI9z9KUTQuQTbQKP+0YxuVs7gy4kyJx27ijSdEv6httoXL91rT2iy7AAZBEjdKASRuPY4oj8ByZ+odeKdJqNO1oDcwuqWChfmuI3yluR/SgzI5NQK9ctI7C4zuWcglAAdrIFGwDEKCRHfFajqPh1rNR5D37oUWVAS2CGOVO8sxEbizRiRCjNUTq3w711piqaBrigt5d0MpYLIiVVyNwAx7zW/W8Uc6bWWMNdp7F+wLSvbS9Y4a820G2sz5Z/eWJEgiRkCaj/1D6m1p7dkXriytvUIBjduIQKQJhhJmJkman+jeEeo+onRXrgdQhS6FTPJYZG2AAB2JJ71p/w2+HA0Ad7hlnghCAdhEjdOfUQYwYA96EqdD2K9M+HTFLC6i8WW1DBFUDMDDMZmAIwBImrwqxxXtFUopaKCiiiqAKKKKACiiigAooooAKKKKACiiigAooooAKKKKACiiigApHVaRLilLiq6nlWAIP4OK9ooApeu+DuhuOXUXLU/ttsAv4BUx+Kjb/wL0p+W/fGMSLZg+/yCiipoVHh+DAGV1t44gi4iMp95GMH2/wBqjL/wq1i2r2nV7V6yy7rIcR5dzcJ2ggm2NvAUxj617RS6oGSPhv4TMPXr7vmOIAVGaME5YmN5IPt/NX7pPQ7OmUpYtrbUncQO5PJM96KKaikMf0UUVQBRRRQAUUUUAFFFFAH/2Q=="/>
          <p:cNvSpPr>
            <a:spLocks noChangeAspect="1" noChangeArrowheads="1"/>
          </p:cNvSpPr>
          <p:nvPr/>
        </p:nvSpPr>
        <p:spPr bwMode="auto">
          <a:xfrm>
            <a:off x="63500" y="-915988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052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2" name="AutoShape 10" descr="data:image/jpeg;base64,/9j/4AAQSkZJRgABAQAAAQABAAD/2wCEAAkGBhMSERUTExQWFRUWFxoYGBgYGBgYGBgYGBcYGBcWGhYaHCYeFxojGhcYHy8gIycpLCwsGB4xNTAqNSYrLCkBCQoKDgwOFA8PFykcHBwpKSkpKSkpKSkpKSkpKSwpKSkpKSkpKSkpKSkpKSkpKSkpKSwpKSwsLCksLCksKSwsKf/AABEIANAA8wMBIgACEQEDEQH/xAAbAAACAwEBAQAAAAAAAAAAAAACAwABBAUGB//EAD0QAAEDAgMGBQMDAwIEBwAAAAEAAhEhMQNBURJhcYGR8AShscHRBRPhBiLxMkJSByMzcpLiFBUWU2Kio//EABkBAQEBAQEBAAAAAAAAAAAAAAABAgMEBf/EACARAQEAAgICAwEBAAAAAAAAAAABAhEDMSFBEhNhUSL/2gAMAwEAAhEDEQA/AM7RIzAGmoH4nihLb9yrcCADrNN9KqvtUme4n58ltARUgjjuVvAuJBAqN+5R+KbjKJO+tu8lWFvt3B32QUDQZUrvS2mk8u670ezffXsqnCOsqi9mKmlYjnZCW086C34TnGgJAk6z66x6pTjNTMV0pnBUFhxAnvohESbedcwUw5CsZ7pz4IGsrWlL+/nKoEAVNZMeh9wgY6tbCvwj+9leb8q38uaNx2wAAKfNyc8kCmkXBMCJ1zCpjhBnnqVbm2GpjLh7qmvI6b6oI5oPDhnqphv2Z4b9VUE1NJvwsYULv23jidYt0CqKP/d6QhtQqfcMX7zVXvr2UEbiEEkQKRbKIIrnCqk70eGb6U65+SvZLDXU1Geve9BQkEHPdefyhw8OJ0PcjojOLJtY904qYsE0EAUpwE+aCvtyJ0Kp2Gad8Z0ROH7Z5CNdeSoupv05DvmggbOtM+G7qVN4FfKB+UTWQa+vL5QkQYOVTHkO9UEGIazOvPfqlNTXuzGRyFab0LhEDPgqK2c5v38JmI7LUTzJ+EDwIrcd+6mI4wJvCC2bMVPmohe4TW/AKkR1MQARUz2UrCxoJgTb2NJ4KEfO7eDoqe3Lvv4WWkdqd1J6971eG7oIkU3IQPx1CoYo33EdPwgZIA0IvVCWT5TvpX5Ubhzf0VMiJvf4kb8kE2pAvHzHwgJFYRF0ZkfnJVsUnPSEAkmtVPuGIpNc8ppzRjDpMVrTIAa+qDMzf3QW01zr8jyohc4xH+VONR7x0RYgnhNrUyEqnGRwQDsV9N29R7a0sg2TQe3dEWHrlQd6qhwxg0y0iTTW4tMaQlSCSKG/kZ+Qo8VsJmiF7azp5yJHe9AzFbW1L8d/kg2pBnOQChNRE07zUpFf4PYQLD4+K+2aa0yNYEQlsOXfmjw54cUQO1BiOKY5xgE51McVTRBhU5uuXpMoqOd+0TbQW1FNT7IgcwO9/kjZWlptNBuryVYmHrO/nVAg4pytwzPfmptSSQMqjvJFna1BpPuo0RGuft3uQTaGeY7p06qnCT3HVXSOajMUC96UVRC4iRQVr2VHtJkjKup3Ky+ZzmDPmqDxHryyTQXIzPVRWWg3vzUUHS26wResbrg/HFBIaZMz31VNcb0n15dAoW5xxkjh0WWl7ZANLERyFVUSBTnYCP5Vh1DlMc5vCrEAPX+AgoYtDsydRSs0lTDfAoKm/krGHWLGnt8q2aSK9jzVQkX3Tf3R4ogNrNATrWo8lb2bLa17tvQFs0Fj6iyAm4m1GRElAGyJ6n1tdW7hwOsQjfMNyk/FkAPNqacN3P4QnFmgmleHzcItoCskbppMnzol7Ji8W500QG1n56xTml4jcuHCUxraGLk56Xy4KOMkn23qhbjeaE9/hGBnr6R/CrEgmnMmmfso11Jz9TAIpwQAG9PdWRNqcwa+yskyKd29VbWzIpTeghYG0kToMueapjqWF4/jkrDR5c87KwNm1I7zQVs37vXpRAX6UyKbiE1E0vukgeZslEzWIMR5KCYboMQCrDokGvlGi2fTfpzsbEDGjeXRIA1PxwXo/DforCc4y95ymmV8tylzkX415AzwoAqrYigt6nivR/Xf0t9ln3GOc9oiQR+4ZA0uK1XnMYkbreVSeqsu0sWSNmQRTd+EtsAHW/pRUXCf/jJjviPNEMrd9ytIjzTj147lbDrFPNWBNMt/CiVHH8dwgOmVv+YqKfZbrCig2lkU1tr0Qlk0y9UTGbW4iPZFigV9ueulFlQuG6givlbuyXEWruTMUaVbA0OQJCJoF6ae3yikzTjnFaeqgdP56981C056wKJm0SBE6eciFUC94J0oBpNI9vJCBmMgBrUU13K9iKZ25+9FQNI6/koAa7IwLKbRNMvmBmiLjlUcL5KgwzQ91M+SCYmGGmot1tf3QutWhNfyrOIbxe3uqABdVAbGzn/GaBzawBGabiVHTrRAzE2SQL52vp1QDs9c/wA81AJGfcKPfPCnXT1PNUGmvlxiI8lRHYNaeouPaayox1CAK5nd2UzEaGlw0pI1iJ6pOGTmf5QW1wFd/KZoixSSRla/KFTAJE2F+/Jdb6Z+n8THg/0spLjNRuGdlLddk8uZ9hxcBcnIVqabNM/heh8B+kTR2NE/4D3Pwu14D6bhYJ/YJdaTVxPtwXSLYvf03Ljlnb06TGTtl8L4RuCIYA3cLLX4fFJAMR8Jb8GU7BflH8rlvy36Kx8MOaWGsggyNQvm31DwDsLELXXFQciDYhfUaTK8v+sPp8tbiAVbINMop0Pqu+F055R4wt4+3cIiRNu47oqezfbLviqGLG+TuXVzMkSZgaz+M0IEmKzW2kIThTXU9lNDZJ4T3xCKD7+5vMKJbXxpzAUVR1ILTNvimeX5QOEdaj4z1RuFLCIkep50S8PHIJznyWGk3EV0Fv5AVYYyEflQuk3p+E3AwC+DMNGZ6wBrPqpllMZurMbb4Lw8F1wJvGq1D6e7c3jc1NYFuaa3GgbOGKanP59EsskVMxxj/pb7ry5c99O+PFPaf+Dwxd+7+0euVVBgYMUcRO9hOZt16K8LBDiAIaDusgOCTMVgSeGp6rj9uf8AXT68RO+l1piTucCLXkidCseNgPwzJEC00ioIvabomyLU8u7BPw8VwoItBBsRvGf43yt4899+WbwxzZg7p13+maj3QTSNPKq2eJ8DtVw6OirNf+X46LBhY0ye+6L24ZzKbjzZY3Hs/DJtWvDvJQN31Pz6/CBj++KknIUi1+a0yNuFUDIE3txRNAAuacI+TWEDYMb5Bmb6dPVBiGOR9vwqLO+YFPJaPBeCOISGgkyM6ZTWwWIvpx75r1X6b8F/tF7v2hzpvcCgAH9xmbnSVnK6iybP8F9Bw2Q58PdkP7NbZ8TyGa7IxNOQHoAs2GNtwMUAoMuJP9x8lsw8MMJFznuXC+e3SeB+F8Ps1N/RaC1V4dk06JmLSiypLt3VXguzmUt2KJhKbiqfHztrfhsAQeP8MH4bmmxFedPcK8B0rRjgERqPVb2zXyv6j4M4WI7DcKjzFxG4gyshOzlvXsP1Z9N+5hfeFH4UB29kxO/ZJ6SvFOx4p2NTOi9GN3HG+DTiQLQd9twQB0i87/44whOMbE38koD8/K0hhxDr5KI24JH8qIOllaguJ1v5qOw6VHe/yRWE6AW855+yV4h/p1p5WHRYaM8H4cvdmGirta2A3lasTE2qUDBYax3zV4uEcNgws7v43I5WSm1rllXSy8HJn8q9eGPxhhIv04U+ELHS4jW4iiQ9ydgYdJ19Fw266TayHl3REJiG0yPxvTGYYsO6ZqnYXRUoHBpAAFRMnI1pTLNA9uwIdIM6TQgnrMKE9ENCKyXZZC+aks2aqMxATeM63nckfVvCyDjNAltcRosR/wC4N9a9cimBkS43tvtMRpAWnAfQG8XF5aaOHKfMrphn8buOeWO5pwcLGB71WlxpS8da+l1k8Tgfax3YYqJGzvaf3N8j5LS6LZgVO+F9Pe5t49aGX20JBj2lASXCls94FvYIMYCkTacqGTRRryKDSJi9R8BQBiY/7cp9J7yXu/oPhXHw+Ftf4yBxJInkV4bw2BtPawf3OA/6nBs7gvr3h/BBg2Wj+kADcBQeQXO1qMf2yBS+qn24Fr3W84SRiGpyCmlZcHxP7huK043iJkrOcOPL4W5uFSc1nS7c3xDQG7RBi1LmZ9/RcjxGI0VaXAi1e5XU+sPJcG3DQRvk+w+VxMVhcd61o263hPGZA7RyMQujgfUNqWwuL4bADWiskyd2nOy6Hh8OIOqzVF4sgFwIkOEEf5BwIcOdV80+pfT/ALOK9hsLHVpjZPNpC+n+OwZbPevsvG/rX6d+3DxhkPtujhtMO7+4cl046xk8ocUV7O9CMYzQoC6J7qrLRrPdl2cxOxK/nrmol7I7H5Voj0zHw6DQ2PPIQr+lYQd4jDaRQOl0z/S2XO8mnqgw/wB0a+8n2Cd9Dd/vDdhYo/8AxxPYLjn1XXHteNjy4uN+tTJPqlO40PnoVeO68TRwtwOcUCHEmBw7C+flNTb2Y3YGMlbcJ5oBH8ZoPBkQ4ESYoZgDN3Giax0WXLeo6F4baGnfcKMxqVVYlNyjjBihnIV4k6JER4zy0SS4i18v5RBxnSUBbpA4yp7X0c9jiDMukROpuBTh0SvA4m04NIgH9toEOpQHL4V4GGWuEkkyNwAygWHGqVhvBIGzBp1nqusYrD+pBTBxLHZex2/ZIPo8rL4fEpS89ytf6qxP9vDGuJiHoG/hcvwbpZTTpFvKF9Dhv+I8fJP9OgcSaEDl50Q427kc+/lBhme+aawxwy6rbAcLFc1zXAyQQRxaZHmvq3hv1AzEa17bOFvUcjRfK2iDAvEc9Au9+l/Hta/7eKYY51/8XE66H4WbGo92z6g2h1V/ca6uSx/U2QScoXP+k+Lh8G3DNZV3mYIJ91oxGUvzSHYUmWyLTp+Fh+pfUThuDbzXgMkC8fCMwRM934rl+JwSDOi6jPqwcLV5T0S8TEw3G5BOovKoztZIBkCluoXQ8O6wngKqeH8KNQt+H4MTRZqqxG0Xlf1ZiAeFc2P68RkajZDifZexcJBC8f8AroAYeGMy4no2CfMK4dxL0+fYuHE57793SxnP4/lasbzSHtESenvHRehypWxu8gotDMNpEknvkoqjruZWtDS2R19E/wCiYgb4vA2jDS7YdwfLCTpR/kszTeTAidVn8SbQTem/uFxynh0nbs+L8MWOe11262lp2SKnceqB7TsCkR724ZrbjeK+6zDx23eJdb/iD/iDn+13NYBAMEGtiZmNY45L52c29mPgf0/EaHguLgMy2+6OcIXeJaLTOUh3SoS3YfTI6rR9OH+4wHNwHmFx/HX9ZvuEmtk5s0jPRBiYf7tnintfsiNVFVjeHDYNzBM11jJIe10UMQZNOvytIcJg1m0+izYjdmxIuLA7uS6frHnoL8VwF9qKWHz7wr8O520JFq2yFs0MXmdxkjjx0RnEDGuc4wACSaUaKk+XcqxHA/U/iv3Mw9GEni8/DR1WXwYoBOXpp5rn4ni3Y2I55EbZto2wHIAdF08ERp2V9LCfHGR4srvKtOGcyifNK/iAic6IEC07+7Ifu99fwqh4FZz79kez5BJ2vIcOM7kbB6nn2Ug97+lvqf3sP7TzL2ChmrmD3FBwXbw/DMtAnLvNfNfBeMdhPGI0w5pBGY3jeMl9T+neJZj4bcVliLG7TZzdxBopYuz/ALQa3jcei4PjMLa/qqZrYxuqvTDBEVNVh8T9JAO0M7qSJt5r7TK0E9PQwiwmEjMjeujjfSzIpIPdU/w/gdkalLGtsuF4M0iRwT8LGcKArWzAK5f1D9Q+G8Odl75f/iz9zueQ5rOl26mEbzn3dfP/ANbfVW4uM1rCCMMEEjNxNRygJX1z9aYuP+xkYeH/APY8TpuC4G1SufxX0C6YY6Zyqsak98Egu8xFZ60y+UT8Qd5d2QOxR68O/wALq5lOxGzXa8vhRH9yM/IKKp4d0NpWPTilY7AR3NOxROxHETG7iMvVABbsrk2H6T4/7RLHz9t8G0waw4cMxmDwXRf4et5BE0tB0OhXK8XhyJsBuzinFL8H9TdhkD+pty2kgm5aT6WXl5ML3HowznVddziWx5ac0fhnhv7jWDYAk9Ag8Li4eMJw3DeLEcRcIxhllSJm2nHevHcbt6ZZorGxn4kn+gHUAuOcgCjecocTEO6kwajdMflOxHQRa14JrIFd90R/qoMhw3m0BEZA15kk1O6gA0r57kbYiL8c+qfiY37jstuRaogArP4nEZht28VwYN5V1TcTDaTQgRr/ADzXlv1H9a+644OGZaP63CziLNBzAvxSfrf6pdjzh4ALWWLrOcNBoPNI+n/T4EGBTvzXr4uL3Xn5OT1Dvp3h4Mmu7ppC6bGgU4b0OBgw3ppvomNBJFMvTuF6q4Q2RNNMqm4jhCU12YIQkm9kLWbIpET6cFlTA+YyuPyrbi7+72Sg6nef4QbWzWeVLEbrImm9r65nPqvS/o/9RjAxSx5jCxDU5MdQB3DI9cl5H7+ucZ6/yE4Ymc0jz0Wh9sgzN01mPOVPdfNfo368dhtbh4rdoNo1wjb2YP7T/kABThmuzhf6keGbc4hp/T9s8xIOqmkewxcTYNRQ5rL9R+qYHh2F+K8NGWp3Nbdx4Lwf1X/Vtz2luBg7Byc87RG/YAieJK8D4/x+Jiu2sR7nuObiSdeQ3Ba1/R7f9Qf6i4mJLPDj7TD/AHH/AIh5ijOVd68cMXOb581kDzStx+EQdPqrota2v4ZI/uUhZ9mgzNUwAxJFx+AtMmExrU/PslPcNefT5TcNppp7Wp3mluwu9xRAsYYueo+VEQG8cwog7xH7pi+vGFWK8a7zx1VudtV0A5dkqnaRNhHD+VhsIZMT3FjvQY/h2m1QLcTn5KOcZkayiY0ExbUJocnxv0+HS0w6TDmmCK6jKipv1/xmEK7OIKxtCHU3tiV1iyb6U76+SA4YdlGQ607K55cUrc5LHN/9ckUf4Y00P/ahxP8AUQZeGceJ/wC1ddvhWTJbIgU6ysjvAYZs0U97d7lj6cWvtycfxH6z8XiUw8NuENYk+dPJc3/y3GxnB2K5zjepy3aL1g8MBWByCLEEGBfdSi3jhjGLnb25fgvpLW7M/nctzvDRyEWWkCDYfmOmiFo55HnWe9y6MkFl5439s0TMCM6EHJNIB0tl5oAIjv8AhRSNmwn4QfancON/5WhzQCCZPKKcMs1TsIDOTEkiwzA3n5UGWKEWMzOtu+agA5xPeshW49O/wjEAHSkZIpWJAzqPesFC859B8aonNmCJOvKEwPqchERwMxKaA4doMxIPfeaFuHQ8PVOD6UEazc6BKBJmM+PL1RA7LZI1HTfvqlu8OJ65zknDDpz+MuYT9mlo537+FpGL7UU8tZtwUPhxuI8+HJanszkxJMmm+3NRmH+7hfXyVQrYgWv1jsJgEHzVvwjbp8qyytRp6LSFB2eemczKjhfdHXL0Kb9sUnn5q6GRcUOe8e/qgRCi2Owx/irU2je7xFY3WmIm+8q2vobDLgNUp+JMnLmha3fA9TGfeiy2YJqRb59glinqJ3WEeyJw0vPr+VbTFxY9+vmgpjrm8W70hQb5By/KI5ST+ckDjc6dZr7oDps0uB3wogDYFr9z1CgYQdeOlz/KstJjO1OVEEa79uzapOSEmtBXJG3MmwHqAB5kJQJy5GutuNURRAHpT13WVwSTtcOGqNuv56ofEu9vS/e5FLxctbdjVC8bqVPXL2RsFdxFptfzoo1l7RGnP19UGctFZylVOViM651T3viOMe3ohwsEEumAb7s6KBbsXQUI66eaVhsl1b8e7Jhyi1q0pwlXMGmQ9pPfBFKDLCYnygzKDCpXca6kiFoLZEi4I87z5IZtnXpBsiFBmlePkiLQXQAYy5C/uiBgEcK87eab+21Ymw4+dEAMZR2QETunNL4Ce801tn0qRJE6RXpKFximg7lWAwKc+QvryQgwYykHSdLI8ZgAGznJ6zHogeK0MZc+/VWIJutMj0R4uHUyazFe9KckhrwIvO8GnyKp2HYk67t/RUBitBk2+P5UwGxWIt/BHAlGXRbhbu9lWHBy3df4QM2tQ7lEeqizEnswoiOm7BJicxN4yEUCWWg8u53q3YwnS2+5+Fbmxre0G34WWkdUk6TfOKImg0bNSc4oO6qnsgVuodRSfivmgB5JcJnslG+JpB7H5UcJGRPtCpzagxfyugYzXcQOndUgtNu+Fd6c2Nki82yiZSy8TtAGhz8vc9FUDhNgHrXODWeh6ImNnXXUzysraZrJ/kEWVB0GkUmm4crUQWT0vyHwkiukRwp768k3GFwRrXOe8uKVsAbzFBapMT5oFNfO7+PRMxMSTM0pXhWOsKHCGhNOt0wgQdbbo7pzUUvFaBJH+VBlHHigcRbuUeKSaCntU9FT2DWaaVoe+qBdvenGqCcyKCeeiPEfA4cxT+VRdQd8eKAcRkCs1170Q4ZIpEQb97kQAiTXuit2IBaeNrcUFARDcq57vlVIvUDerIqa1NPkq9gSLEXOgi/oiLwXftM1mnoK6peI+4OvYTmtlrjNBAjjtEcv2pWHhXLu5r6BATn0vl1mtuqBjzdprSOtDKt8z30UFAJHHlnwWhQFia+0/wApz2bMDWT7R+UIrXyibC/BU/0HO5J9UBOgi1hI71UDst1v5VCtRP7YtxF1JNMqddPbqgv/AMHOai0M8RQQCOnuVFUaGRIJEfivsgBkg5n1NhBRxM5iaRTKqKlNeukDisNKOEQK2z74ISw6W16803Ea0OMTANPRFjP2hrw307G9AnEeZmKUNLed0suNSTFjwrbinOtNREn8cp8lnLZEOEAG34QC0XdNb8rQqbhWmsmwnvsI24cObERvNKT8KYz5Mzc00/ARFObG4T+bom13TE2zHUK4kVHXlCW403cLbo1VBPxprbO2ZJpOV1X3dQemdZ4IAdRyVh1DS2t9b8gihcLAbhxlDi4lDFALpjn8b0KVO/4+EQYwoAnMT5SFTXC/L5Kr+2+7j3CrBad8QSOd/RBHsEiDMzTMSl4n7RCazDzPpnWqmOajkD7VyogpkFsk105UI5m25LbcZcRv3qG8RbuNyLY1voKwEAYcyYoO6Jz8QRGQHrXnVVtz+0WNuRp5IQ6a6ZeSAnNhrhMTWKRe/SeqGmda2ncItwJVg/uoRW5sPSgQRetLUQU8C/ekqsA1FbfNRGiIek2vGSrYIvnP8b1QRkzAHTIe9EOIDzj0Asra4ybcZ9jvRvbX9w7O9AgOrA7CY8A+YzQihMzW3TsKn4omomtu+KIY4tzny+FFZwxrCiK//9k="/>
          <p:cNvSpPr>
            <a:spLocks noChangeAspect="1" noChangeArrowheads="1"/>
          </p:cNvSpPr>
          <p:nvPr/>
        </p:nvSpPr>
        <p:spPr bwMode="auto">
          <a:xfrm>
            <a:off x="63500" y="-954088"/>
            <a:ext cx="231457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52578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 pitchFamily="34" charset="0"/>
              </a:rPr>
              <a:t>sulfide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343400"/>
            <a:ext cx="194109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657600" y="60198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 pitchFamily="34" charset="0"/>
              </a:rPr>
              <a:t>Halides (CaF2)</a:t>
            </a:r>
            <a:endParaRPr lang="en-US" sz="10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Rocks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Physical combination of one or more minerals</a:t>
            </a:r>
          </a:p>
          <a:p>
            <a:r>
              <a:rPr lang="en-US" sz="2000" dirty="0" smtClean="0">
                <a:latin typeface="Verdana" pitchFamily="34" charset="0"/>
              </a:rPr>
              <a:t>Most are silicates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Classification</a:t>
            </a:r>
            <a:r>
              <a:rPr lang="en-US" sz="2000" dirty="0" smtClean="0">
                <a:latin typeface="Verdana" pitchFamily="34" charset="0"/>
              </a:rPr>
              <a:t>: Based on how the rock formed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</a:rPr>
              <a:t>Igneous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</a:rPr>
              <a:t>Sedimentary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</a:rPr>
              <a:t>metamorphic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phsc001, chapter 8, </a:t>
            </a:r>
            <a:r>
              <a:rPr lang="en-US" dirty="0" err="1" smtClean="0"/>
              <a:t>yuc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8674" name="Picture 2" descr="http://t2.gstatic.com/images?q=tbn:ANd9GcQdUzKohkTTjcYi1cl5jFr-vLyc6y8cyUHK0BRoHcS2v4shF1jq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81400"/>
            <a:ext cx="3000375" cy="2568224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QCTbnxUey8XV53mOMG19ztuQuNgs8Tm5R4HtS0PsgdB4i6yq3p3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838200"/>
            <a:ext cx="3357119" cy="2514600"/>
          </a:xfrm>
          <a:prstGeom prst="rect">
            <a:avLst/>
          </a:prstGeom>
          <a:noFill/>
        </p:spPr>
      </p:pic>
      <p:pic>
        <p:nvPicPr>
          <p:cNvPr id="28678" name="Picture 6" descr="http://t2.gstatic.com/images?q=tbn:ANd9GcQ8y1tx7Ur-lCmRizh-c130rw3upWuix3MiN9jDSxD6JMJpvn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6677" y="3505200"/>
            <a:ext cx="3327009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7800" y="57150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Verdana" pitchFamily="34" charset="0"/>
              </a:rPr>
              <a:t>metamorphic</a:t>
            </a:r>
            <a:endParaRPr lang="en-US" sz="11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Igneous Rocks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419600" cy="5135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Formed from magma above or below Earth’s surface. </a:t>
            </a:r>
            <a:r>
              <a:rPr lang="en-US" sz="2000" b="1" dirty="0" smtClean="0">
                <a:latin typeface="Verdana" pitchFamily="34" charset="0"/>
              </a:rPr>
              <a:t>Three stages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</a:rPr>
              <a:t>High temperature to melt rock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</a:rPr>
              <a:t>Formation of magma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</a:rPr>
              <a:t>Cooling and </a:t>
            </a:r>
            <a:r>
              <a:rPr lang="en-US" sz="2000" dirty="0" err="1" smtClean="0">
                <a:latin typeface="Verdana" pitchFamily="34" charset="0"/>
              </a:rPr>
              <a:t>recrystalization</a:t>
            </a:r>
            <a:r>
              <a:rPr lang="en-US" sz="2000" dirty="0" smtClean="0">
                <a:latin typeface="Verdana" pitchFamily="34" charset="0"/>
              </a:rPr>
              <a:t> of magma</a:t>
            </a:r>
          </a:p>
          <a:p>
            <a:pPr>
              <a:buNone/>
            </a:pPr>
            <a:r>
              <a:rPr lang="en-US" sz="2000" b="1" dirty="0" smtClean="0">
                <a:latin typeface="Verdana" pitchFamily="34" charset="0"/>
              </a:rPr>
              <a:t>Examples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Granite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  - </a:t>
            </a:r>
            <a:r>
              <a:rPr lang="en-US" sz="1800" dirty="0" smtClean="0">
                <a:latin typeface="Verdana" pitchFamily="34" charset="0"/>
              </a:rPr>
              <a:t>Light colored, less dense</a:t>
            </a:r>
          </a:p>
          <a:p>
            <a:pPr>
              <a:buNone/>
            </a:pPr>
            <a:r>
              <a:rPr lang="en-US" sz="1800" dirty="0" smtClean="0">
                <a:latin typeface="Verdana" pitchFamily="34" charset="0"/>
              </a:rPr>
              <a:t>  - Made up of quartz, mica, feldspar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Basalt</a:t>
            </a:r>
          </a:p>
          <a:p>
            <a:pPr>
              <a:buNone/>
            </a:pPr>
            <a:r>
              <a:rPr lang="en-US" sz="1800" dirty="0" smtClean="0">
                <a:latin typeface="Verdana" pitchFamily="34" charset="0"/>
              </a:rPr>
              <a:t>  - dark colored, high dense</a:t>
            </a:r>
          </a:p>
          <a:p>
            <a:pPr lvl="2">
              <a:buNone/>
            </a:pPr>
            <a:endParaRPr lang="en-US" sz="1800" dirty="0" smtClean="0"/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2895600" cy="365125"/>
          </a:xfrm>
        </p:spPr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9698" name="AutoShape 2" descr="data:image/jpeg;base64,/9j/4AAQSkZJRgABAQAAAQABAAD/2wCEAAkGBhESERUTExMVFBUTGRcYGBgXFxgaHRwaIBoXFx4bGyAZHiYfGxojGx0cIC8hIycqLS0sGh4zNTAqNSYtLCoBCQoKDgwOGg8PGiwkHyQsLC8wMiwvLCwsLSkvLCwvLCwsLCwpLCwsLCwsLCwsLCwsLCwsLCwqLCwsLCwsLCwsLP/AABEIAMYA/wMBIgACEQEDEQH/xAAcAAACAgMBAQAAAAAAAAAAAAAABQMEAQIGBwj/xAA8EAACAQMDAwMDAQUGBgIDAAABAhEAAyEEEjEFIkETUWEGcYEyI0KRobEHFFJiwdEVFjNy8PGC4Rcksv/EABgBAQEBAQEAAAAAAAAAAAAAAAACAQME/8QAJxEAAgICAgIBBAIDAAAAAAAAAAECESExAxIiQVETMmFxsfBCUoH/2gAMAwEAAhEDEQA/APDaKKKAKKKKAKKKKAKKKKAKKKKAKKKKAKKKKAKKKKAKKKKAKKKKAKKKyFJwPNAYorcWWJgAz7RQLLex/gaA0orJFYoAooooAooooAooooAooooAooooAooooAoqzounXbpi2hY8Y/1PApxpvojUtJO1AokySYH/AMQRP59qxtI1RbOeorrOn/Qdx13EPBJHCrkGDySf5eK6A/QOlt2+8FnkDtueYJ2kn8GQD9qlzinRShJqzzOius/5VtztctbO47gBuKwdsZI8+4n+NdIv0PasLuFv1WXNtshbogSYYQFBwCSd0GMEUc0hGDkeYBav2eg33/QhcTEqQRP4Nds/0614W7NxV05G8hlULK7ZCyQOZ/ejz96g/wCC63RCCweyxVQF3cMZ3QBAyNsk+cTVKS0Q00rOP1PRL1sSyECJ5GMgZ8jmrWj+k9Tdti4iblMeROTA5r01bTXA3davm6TvZwrhFUNEBhMkZyCJBxOau6ax+yVbUFVgAQBO0gRO2QIEfcVzlyUXCPY89tf2XawiZtj77/8ARM/iar3f7PdQD2NbuDwyMWBMkEdoOQeZ48xXrzhmWd72zJMK5jntbPmCJHiTVf8A4d2LMlwSG2QcSSN3EiO3Hss8Co+qX9P5PEh9O6mdvouT7AZ/+qa6b6HvSPUASfDOo8En39v6V6rdtse9QpRkVSxjcWJCkkeQoHOZ9hGVXWNLqhfdlDXLO1WCAwJlUYrI5I2naOfxRcrN+mvk5/SfQGlVFa5eLbzGRsjcuGgmcE8GPsRT/SfSen01wsjKGUDuABzkTidox8fNTXdOly2DflFGf2gKwQAxkT/EjzjxV2/qbNuy9w3PUUhmHpksW3eYjknge3vUOcmrLUYp9Tn2vXDeZjtIUbg1zuIYcndg8HgRIqa5pLjJu9Q2gZK5V9s+4AmAZOPB95q02o9W0rBNhYSDcSGgqRkAQDB/2HBqxY6cxUO0M/6cDEZBk8A5M+Ij7071kfTt16+RH1To+lubj6frRH7QQjHEzuBgzyCR5zXHavpFsMbaW2O79NyWIWDkGF2sI5jg+a7rRKqAqwK72YbeRGfPyBI+KSa661yVtH0/TlyWO1SiwpGeIPggDFdOOTbonkgkrs4PWaN7TbXEGAfBwcg4qCuo670myNJauWtpKkq5UkzJPcZyMiPyK5euydnBqgooorTAooooAooooAora3bLEAAkkwAMkmnWn+mWmLhCHBjmBMGSpwece4jFAKtNorlydilo9hXXaf6DKW7d1iGIJ9RT2qADH6mgR9pnEU4+kHewTY9EN53AbZnjduHcCIiDMfipPqfUM25dgdFOY3EBo3ggjEhSceCM1zcpdqOnWPW7yaXfpM7E2gW/T8KYLz7iPucnzFX9Dr7txVsXE7NwUAqTuxBIdSR5ngGRzmt+k3LuqRj6j20RUWQ5AJHM7swQTJ4xx7MOn9MU2m2XDttxIC7Rlf1ScGV2kjEYrk5VvZ0UU6rTKWg6o63l0wtO5wWZe1FGc7iNwE+M8Y5xO+ra9cB2gW1UnaV5xI8/qjPvGPOA9BLXIAMd27bAGACBkk5MmAMEtPIq/p+jMFVhchFJYC2sGQGkT8GRmZxxNQ+u1std9PRzvUrS+tbbawByVLSI5loj94zGPxwb/TybO+63qH1Dub1YJgDtRYOABMSOTnFT6y3asbrrruJ/7mbcSAQDBBOZ/wBDyFnSenO2pul23qpYqRc3DOQrTzAjI8DwapytfgyMKeNlpuvpcuhbdl3JLbdyMqiAQSS47Rxge8Vm3pWNsi9fNxlHaBMHdgCBG4ROSSI8U9K7R2ANv2hcctzjd7nyfbxSrQ3Awd1tvaZRsEhJUlvBE5iIIxBNTGSWhOLf7Kf0yrhSlxNoJIBlgSPM5gjEfwptpQLeAuCICqAIxHaQOJ+MRWCyIrPGTEu0yWkf4sgA+fvV+YJJBVQvP8TI8lZ4P8qjkts7cTjFZZMNaUKkBSqsVO4Ax2jz5bkR9oqvo2uB0P6p3AkcTIbuMSOYB+BXOp9QK+qPp+oy3Dt8zbMBJKmVI+8ct+XN7qARwjOEe6e0E8yAJUYJyo/9ZreriskdlJ4+SxYunvtlRCtAIEH33NnO45ge9bXF7bieoRGVYAduJjIyMiJzk581HYu20JVkK7NzSRuBBO4lSSTEtwf/AKqXVtbIKwQQ0jHIB3YI5HuOfcVDebZVeNI5XrnRW1J2szQ57mUSBHMDhQSZ+fvwwTSjSWLFtZK8biZj98kgfJIAB+1M7a7QCzBS52AEqJYkYWeZ5x4Nb6oAhbZ3KCfnxB8cCcePFU5t0qEeNJtp5Ob6j1a4pAs6e5cS2SztA7hmQoj3+SecGuhvXLe0MF44XEBvn4xz4xUWr1dm0PRltrh8hSATDAiR5MeOMTFU7GsDDaVVNkFSJKtwOQZxiYP9K3q2rozslKuxEl8G4e3Ky8eSfdQIMgGI+/PmpqxdN3ZKBLoK7thAmQCkRAUwYJ5jxVhCiFLxQli3ftYxuACyckFcER/m+avarUI1vcDKq22VIB8GSTwJqsLWiVb3sQXrNu2LgKgKqlmwrF/JJXB8zOcD8V5jrCPUbaNo3NAPgSYH4FexXtOt4W2V0ZCx3Eru37vAJPuQR/4K8h6np2t3riP+pWYN9wTNeiDTbPNJNLJVoooroQFFFFAFFFFANvpZiNXZgqDvEFpgGCAcfMZ94r1TqP0tZ7VRSQudzPk5yCAMzjJiTXlv0lbVtZZVphnjETJBA5+Y/wDqvaddoFv7bazbdFXdBLMUAXcAMSTu5Mxk1ymvh0XCSTyrFekZdoae0OTDRIIDD9QxPP5EipbHT1tEkWlt27Y+e4Fe5mHsVZoHiar/APLnpacpbZWuqGKMVB7mjER/lyOf5zmzqbzWxIl/3jIg4PGPZSYI4+2eMn/qd4xb+40v2VuadbVq2PQdixHG47gwDljIHEmc7Y4px04ejaRLfbbQY/wgA8kx+DPknzVW1pLd9LmnFsbWMtJIzhogAduB8Y4ioOo7LVo/sS6W3YFUO2JA2xAwok4xBX5FQm5OjpKMYq2Xb5Sxce6SXt3wmFkxEjt8ZmYUiSZrneo/U98NuslBZtm5bZXcfqkMSw8kRiDJnnMVaJW8gvrvZEYldzR3RBWc7V9h8D5rN7ohX09lsMphmciSSP8AEAIbBBAjxmqjSeSZdnGzPRQdSzb7gZU2uBb5DFYwwiQZOT7807vW7SAHeFXb9gJmCMQTPt5I96XavSsv7Ww6WbxILo5TAiBgYzAkcxwRAo6b0rWXbpu651VFAZUUlBbeSAAPePJM9w96yXV59GRc44ey/rF32goYpvkFuCAkkwJDEdsGPE8eItHaspbe5vR3fHAUbl3CYkw3Jx8+K1br1pS3bdm0RIKzhioBEYI7uJzJ5iaQXtWr33eFtqighTCGSB2ZOGOZMZ88VnXDLvKHeqCGx3yd6lyTkKRHaPiO4CPetxojsVGJLBxkCRw2Y4Ht+PIrmejX9XaZ11JZis3FJMsF4Y4JJG2eJiDJNdHZvz6Ny36m2Ghs7SOFVjwCxGPvW9WlRndWmhX07Xm1qxbIDPA7QMlidxMkALiZHzOfHUazpenYh7yo5TguoYjk9sySJbA4mlPSen6Z3OpKXGYMeXYEfqXOYPdPkfjirl8FVDerKyTBKKu39Mk4A4Jn3YmYxUzpNUbC5J2iSxqAPTQktIAEiCIAIlQAJgg+IJqrfZsGSSrlpHcQQY2j/EM0v6T1MvfuoZbYJBUkg5yJ24GQZniMeKt9XsXr37G1ttlt3eSeBzlYIJHkD94yBzSUUmkOOWGyvqNoddzlkdgVgxDKMBpPBzx5jiSKsdM6hfuG6bw2tvcWsCQuYJxlSv8A/Jqj0pMvZZ7b3LSqVYGS3IYFf3TgTHv5g0/NkN6agcSOc7dpEYxEwPz4pJ0qZvGrlawL7ty2YDXN7kFwJgeBMfukkR8/eaoXek3VuJ3K1sqwCGGZSJclCOSMmTMT81Pr+iKHJFtn3PuZS0Alj3lXaQVOMCfxFRdR6Kt+/p7tm4LfoEntk9vJWPBgEHEndFXFUcpy7EVvWrthwUZtpUCSCCYkzHAIJFTach7Vy3pyCFJiVkGIJAk5BkiDn+tWL5s+tbN112XAWUkYG4LPGSZA/GM0Xrzb7slSqwQ27tYr4UQInbiP8IxWrKdIxvK7MoXBa3i4ig4t+qF43qAS4UZMNHcBPHjjhPr/AEGzVG4CCL4D48Nww/jn7MK9F1h9W24Wbd0rAIljwDEjzjke3BGK4v65tf8A69klWUq7IN3kBQCffkeYnmukHbsiaSVHEUUUV3OIUUUUAUUUUBPobxS4jDlWUj7gg17/AKzQKHe7v2OQAW5AEAcRgn3/APVfPS85r6Ma8Tba5bO7sVuJmRIPiSRj+HFceW6VF8dXkrX7ji4sJKwdxWFzwOSTzOZ4I5gmtOlgNbA2kbyzHcZhtze5wJJ844+1vpPUPWthdjJg9rnAONylQcRI/n70dH0a2mulcAAMCWPGR2g/aPt/CvPJrTR6YJrKdlHqGoYXBDkMpUxjKg5n42lp/PBqTWruFwIoBZW7myBEyYBAMAEfH9VfX9W3rWrdtAwcnc647SGBU4IGcz7e00zu3AttgTtkYJMGGiTGWJgkyMmJzURg8HWXKqaOYu3rWlX0la4zXYZVALuSMbmWII7SP9xTENcuOTadgQc7p9u5QowygxEwcmTNSajXW1UemJIhVkQACZO3yJOeeZ5xS769u3rtq1atAodxYnK9hAKgn3BnOOK7pp4+TztNZvQyuau5Z2JatjUNdbvPaDIG3fBHEiTx+mJNMtXYuCV/Um5W/VH+VoycAADbESD7kCr0nUBLdtFZX2qqFo7nAEg/ORzP+9XGuMpUI4JMAh923xBBEx5wOa4tvR26peQq+pdFqDZVbMWyzEOxJ/RIyAZG5sQCcGQKs3eii4ttm72Ajce6CRBPjiYke1bXtOL6Gy4OxwwLhv0qAAAvliGM7jyBW69X9K6lgozq/LiWVQFMSSIBaDA+MnNa266iKXZzNrentW5Zm3uwFoMzLuEnKLIwCMx5iM4pT/fLaXBp0uHa4W2QCFEEBVAXBxEFf4cVVvdKvLqLateVbS3Q5kBVUYIQTIJ3MBuY/vfiui1vSdOX9VrSypKh2yVYMT5kghs5E+PGKb65fsilPCxRporIt2wJYkBwA5k4n9JEgLExHgRzNV+vNauK9hm7mUtEgyAZGY8kQP8AbNW9Zq4tt2G6yiApEdx4ndwCYzH3pKeiS6/s2Vc3HZFJIBMbN/JaAw+wkVkUm7kbNuKqDLHT7K6e9tt7RZ9MORtJJbdHc0xEAmD7DECq/Uul6p9S1+2wQN2yRuIwwnaYDRzMjwTMEVSXU3G1391ZLdtLijaRvUlMEqATBMicD+MU86R05La3Gt3PWLvLLMBZjt5xAztPn2qp+P7J4n2x6KHS+j3NPO5B6hhWZWMuNytuBAHaV8SSMYpnZ1J/VsdAC0AkZzzglsjO2fxS3VXLvrq0Kr23JO1gSbfMFJIOB7E4HFN73qs0Wyh3BCQVgH5jwSQTHOeKyXk/yFcE/grv1Z7QnvcKWYKCvMEsp3ERMyBOKpP9S2PTu3SCUZQzMCCfYCAYnKiRPvV25bZQSWiAWMTOR5PgA+35ioLfR1EF7Fvcxc7bc7SDH+VY/hIMVipfcMvMBcnXtG5ZWG9U2FmZCywSpk+Ijx8cYqxoHtXSXZAbd24RbuLIWC0bgPB3DJx+o/lnbS1d9RRbVVDJ6ilRnBgieTt5H+9c5o9HfW5cXYfRILC2sdp9wDwJBGMjtx7WmksbMpyku2hl1Xo5bakn01aGCmCR2lYPiCOfI/jSb+0bpZfSLdDSLLkRP7rEDH2baP8AzPT6C8b29sgACSMSAuSJ5BmRz7VzX1Pde6urBRwEtjbP6Sf1GIwCI/IzSDbkmJpJNWeW0UUV6zyhRRRQBRRRQGRX0D9EPcfRadw3a1oCRzKzb5BxBU8z+Ir59r1z+yXqj3NK9ie2y8+Zi4DjHMsD9sVy5ftLh9x1OqtlHBUgAEg7ZHIyT+fb3qjc0Ru2tq9h3NuIJkfIzxz5H86aXbR2B1AHc0ASRM7W44ESYxxSjSdQNu3F1QqtLFxAjgSR+JLExg8zXmUbyel8lPqaf3g2nKhCwUqAc7mICgwYMySeYnafmpeoIbtm4zMqgFVLgE7SBkGMMIJgD3PPFMrOlttkbW3MSeSDnIHtjHt/Guc69129ozaWzaLC8yoiDhWUgQAMAuIIHP6j5rVT1sluSdeh2b3pWoVFlVBIkIWyTMMRtEbiJ8fal+ovDUqQhAWJVlzBkiR+6YaSCD/WmnU9NbvXF3gQkjdmcggoWjCnj7t+aXi26KQjAJuMDwB8YwOfnPzUSwlL2zrxq5OPwUFZtM2wTdF12KGZ2SIIMk4JjAETup7bsenPJEFe4du6OcQxIMwAMzzmtejLH7Ve4XMGAVK7dxkSJmWj4k+5rbqZL2mNgq77hxtAPmCYj/z5zjdlJU/x8GlvQtzcdiUEliu3JA4AwDj+XtW+ruOLlu0unuPbgM1xWELDZmc4gNg+3Pjbp6bAAQzttkyQ2N23aIwRkmQPfmp79y2roxLGAwxmRK/0McVn+WQ5eOBILPdcuXLriQbKYUwHkjJBnLTmfz5g6horz7rBJewUDDdHqM4iFaIkHaSD9wZMEszYZmdW2+kX/ZhSScAiXxIIJ48RVy7BUNiY7vMRLEEg4Pifk1abREureMFXoWiuqsEQdoTuLMTAGc8YnHmfEVct32RWWA4gSk7iDznAkkiBj25qpa6tevMy2wVCNHepgSAYAEzEkSZA5oTVZIlgxU5GJ25b44Ig/ArGvLIjLxK+t6oiOHtadTcvIAXuxuT05BSCJQZYdvP4rHS7t9tRfZmVrZ2+kQTDryQASSGVcSRMhsRxrYsJeNs2rzXPU7mViP0rOAAB2TGB8nPNWOraXUIxNpBlUAgD9XcxEYwYXmR9qpu8fyQlWf4BrhwQVaC36BuhTI2tnkRJJ5JPwDV0DXCwupfPpkAkjaQJzIkHYJABiIn+FrpnTXT/AK5tgsd1tQzTAEEDImBtGJWBxHG+n6cq3WCgWi7TiQJ2qT2ntkkTiDmfistReC6lOORD9R3dXvVbZVVuFtzFAwO1WaADMnknjjnBphoCz2Qvqsj53MqgEgkHgjjaBmPB8zTbXJbYbJ3kBcQOJGfA248H380n6jrkDJYRG7yZG07dpnuyJMEzB8T4qk7jVEUlK28DxLW3uBUkNwYypBx7GSFzSAHffiCpRRdmNyE5ZUHvJgkTHImmd+xb2LLLIVpyQZxujMxPj5FULuicsptlQFDIvyBOADgAEeFn2nwjSViV9qRRv9ea1qRZcwqgEED9QOG89gMnGRyRFUOo9SS6GCqfTti4LjEEFv2ZICj7sM/HzV76iS0qgjZvJOSMt4MYHZk+f3qz0bRbkZbqnPcsRADLAJ4mOPHAj2rY1tCd1Ujx41itnEGK1r2HkCiiigCiiigCvQv7Hrv7e+kRutht/wDh2tx/8t0Tzj5Nee13P9j2vFvqCqeLqOpPtA3D+hH5FZJWqF1k9e0lz07DkruNtmI4HIMATjljz7+1c7qL1tWdbrEK4MSfGVHJ5JYHwM5yDV3Wa8LLBgQDkDuMfABwfk/w9lvWkum04U5eAhX3YrBkeI+eK8kH6Z6eSF5juyJ9dbWShCsh2h1BBZFyQQSfkEH/AEFXL91GMAGLRG4sPJkKoA4bG2ckTUPTOkqisNoYbWUjOSZ2gTiGbnHHHijQqbGpcO4JukvbVZWADtYHOcmRMzyIrntnofgsIl1xFxFe8gKbke2QDIntAJP73PA4J+Kr3+stvvKpWEhWUg7gCCVJMjYnv/pzTPqOpRldTb3Op2lQCctMAFgB+nmDHNIR9P2/UuPcX9JQEAE/ugEqcbjgSSPODmip7M1rIzfqdpEZHuKkhTIhBt/eIY4zIE5qPoHTPTUgu1xC7lVLF4zutksYyJBkATtFR2r3qLtiVDkiVJ7IAxvGRj9UDnHAq/09cMDG5z/hYyMif5Z5+/itqlRDlmyzoLrEyIll7jE5GPGIMEe32gVGuiDujuyjUKrJKAx3EkQHBIWSM+/mKvW02bQVyRuLSO0jbg53EGT+eeahCoQ7ho3EruEiIxP2mPvg+ZrneTp19jDW6XTkBlKFgJIQ7iDtBIPufv7VzPWNQbbNbtqzudpYAQAMewyTHPzHjFvS6Y2nuSDt7Dv5BjmB4OQPxR1PW3Q4WwoZmQkljAReJJMw5aIH39jVJ5M69VZAhu2dO990D3E3HY0KpaV2s4E5Hd7/AIxCVOo3lL6g3EturgNY271YsqMoBncuCYmfNdL0SFtobp/aM7iCQS1yW424BBU4HEZMzU3Uempf3Bht3AyZHMFZ9jAIg+3tV90sNHNcbllM5ToXTb1zULfsstlQQ3dtkqSd6oCsLiARAiRxT611pm1dzT+kQUVWDzzIPJUyJMx5GfcVR0HQhZO/dvS0C2Z3AkKMQcgkE8eAJroFsBtrLiO6QT3DA/h8+wEU5ZJs3ig1GrFH1F1S3aurvRhIVTcyVXcfJySJjHNNLzKLbXCSSd2G7RwR5/0/9Q6i+GcWygd8uTswqAyJ3TmIH3qL+5NcDK/BBCqOInbwD9jHPvFQ2qV+ioxy6eyPTXEayWVvWYAxtJBPkA7v/BmPNIfp76i/vVm569oJctKXBUsGIU7RA5BGQZxxim1rV7AdiemJYHacyOJz+ngj248VVtaIaZbkK/6Vg/qZml9yAGAOABn78VSazWzJRaST0TL07TsVe2gkkt6m3IwA0/5fBz/tWirD9vp2x/iZslsqdgbJAAHvzgxWeoawBRtUjYNwMSNsggGDt8kj3iqesX1bbXnGFBiUJ24HBEmec4wYqknLZLqOEZv3HusGDIfAjcIAMdxMQceOCPNT9WvMkIgRwdmcTIGIjBmck+1Y0yMwSVt+kyk9u4MGkERAEc5n5mKRsh9cBrhNwMwBkEBcyJ5IgLBz/IVsY5MnJNY2ebX3lifck/xM1HW91IJHsSP4YrSvYeQKKKKAKKKKAK6X+zvUKnUbG6IYsmfdkZR+ZIrmqsdP1Jt3bdxW2lHVg0TBBBn5iKA9q6npLdhlYtlzBYbT2rLSSfbdAPuYMxiHpu8CC4vklT2ym1O9gY4LYgqsc+M1E6N/eLas4ZgFxtYLv2hSQDwGUKc08VVAG0BHKgD3IyBng8+TXlm6VM7cabfaIstdW2CHUhlxzuByqgkD2jPjPtWz6hDuuFCVEAMFJaYOBiTEzjicmKR9cuD03N6V9QkbsSVZyjACSMA/xA9qu/T3SDa0gNxwbZm4xeQwUSVBKnI4JmcGIyImklZ1cpORd6F0sab1Lpuuy3cshUAbt0giCTiYnyCPxXt9cjWG1cujNlSh2mZjBMmJ2/EzTJDZuWbYEKvKGSdqnAAM5Of4+1a6m1ZtOtxtoOIYqJOTCzEQCZ5x7VO3kpvqsDBtKgAKxuubTuLH9QBiCf8AKx4JpX/xC5a1Nu0WJRywWMHunaWPkTjGBAx25xd64txBbC7SSF3uSJEEh12gzwJHz8Uo0vR7iayzcBZ7O1tinLKI7yZAABaYGfzOajx9cyOb5XyeMR71DXsrlDysQJndkAiF/wDf3q7Z1wYEhLm0kiChzwsyOQJ45ifxDdtsVV1VWZWLZPdBEj5xOJ8gDniTU64iQnpvcUCV37e4s22ZllBwZjzUy6tJpFQU1ak2UnW/bF3YikrcYjczOXBlm2w/ao8CDG7jJmHXdSvXbNy5pyttrbruFwZPa3aNoIgkxnEL8in9q8Cwts4VyB+pufAAJiTukR8ZFSm6gDI1sgmIG0xySA08nMfx9qmDV20byN1SeTkdN0dFFvV6l5ewrXW25USS8gCTg+RzIn4bWPqnT3dy2w29UDbJCMSSABBOCAVMTOeMRVW1caxZdLOm3M1wh+4sDIk+SwUDhZ49qGVyA7WVXdybcSwwRIySPOfmPE3Om7kZx3VRLjdFukMbl6FQLCyCTBGZPbk+I5n4qTWaspaZsjZkkHlRnnwAefj81i2xKKZD+xYzuxIPAmcGfiqvVdTZa2FuFXZyoVAT3cbhwCSBnPt+a5/c0dMRT+Sn0rX6hoe3eS5uJBBAUp5loyI7RjmaavYV3F0XiCqPb7bhC7pLGVIgtEHPEmeBUV4tCpYHowCkgAlSQDgDElSxzOV8kmrT9EtXNqs3qbYEOTkGByPMefeK1tWYroXKo2gAm6CQ23bODMSQcn97jABqLqPTr10tAUywLEuQVyMgKIOfAI58eGLC3bCrbQqwiEGZUyDBzuIyRMDmeahu7Vt7ouE/eJHlTyOc4zg+ZNE/ZruqF2j0152C3BbhUbdbOTJdSGMYyfAGNpHBre/qQLj2mcliSRbzIUYDedo/SR8niqfV9LfZNttxcLsxXeUVtpCvCjd4KkyM8xWxJ06b2Fu4wK2lYjb3FpiTGBDGfAUfaujj8M5qbrKHljVqDbT95lBKmR2yFnJE+OD/AErmb2nU6ltwthS+1ATGVlSABifbzHjFdVo9TbbUWWXuCQymM5w3MY/HgVyvX/SvXHVyNwLspzKmSAVIx4JHkR4mnHXoybbeTy3WiLj/APc39TUFS6pSHYMZYEyeZM5NRV7DyhRRRQBRRRQBWRWKyKA9sNw3tHp7yoC/o24J4DbQIHtJBE1N/cReVPWtncFnalwkCcYyIHeQfmfvSz+zvqBfQAEibRdFyMR3yAcGA2fiukv6hVuSwABKzHvJ/EGvHNtOj08cU0c/a0Nm0EuXwotIxRQwJO95kEGAyiJB5xTfqbE6doX9m6sASfJghTzgwB/H7VW/4ul0sC3/AEY7QcBmEAmfO1ce26rD6o/3b0ztm421QTEIeVlZgxIWAAO3NHllLxRT0UGwqKFVBtDKJI9yfJ5Mk/NC6ZrpVSha2RBJIgATAUHO4gyMeI8zW2s0C+olwFVQEKyk8zEnGJkcf6VN1MXHVRabe2GjtIOCwkEZG7tH4qLydqfVlrS9HSzbG2P2akKWMx+rBzxMn4ge2J36goaQrXXdA8L2wB+7ubCgniZ/pXP9E+odTev3LGptG0SuNqkqR7STliT8eZroLXTRbuLc3lkKemFMZna8kgmThhn5rJRazIiMk8IoW31dq/ca96ZtP/0l/eBMdjFZOMy2ZjxIq6urtI9tgCTcYqWgAq2Fhi3dGQIMc1bu65YTdbI3hjcbdAUruQiCSTuIER7j4qjqNELdzbtJubmZWkkCAIVzAgxAEyMfABpxWCVOVtMrp0Znuuz7kk7hlsnuCltplRx+k/aPOddevILYd9vaGUrAGJBA/eLbfM+RgSauvp3je7O/BACxE7QF7c8wPuMVv9QdOs3bO2+3pE74bcQcj94T3DIBWOCPvWxn6ZM4XlFPolyy9n1wS+4yx5yJCseCVyOZMCKj6xrb1sXr7/tERQSi8qME9qiFAU54GKr/AEp0UaZX2vdcYt92RG8t6qCYUEzHxu98sOvdT2TtIIgbk4BQ4liR5AgZwAMc1k2nKjeNSUTmPqTVL6Je60YCG2cMd8H9JME7e7/tE4Nb6XqtnRajYl4atX2qm5SbiEnjcFhl7lHNM/8Al3R33d7qJcICfpDARAifG6PbIAAqfrPVdNpYuugDQgFwbd0mYtqcmBBJaY45zWqUa60HGV97LfStMHJOSpG4ndHk4xlWGPmKqW7YskqDgsGIJJklog+wJMmPYflR1O9aa22oF3F7aFQQdzErC8wTu95j7Cn9jpbosSdwRZYgHgbf4yOP5ioa65steTZS6reuaa6otqX9UfrYLA25IDDI7ZgGAcfltbFy4rHaCyyEJ/SW2zPuIYwfOD+FWs0uouKtm+obcQRHHnblYgge3vUipeUXLQuem1ydo8BQ0kz8mT7iY8Vbgmc1yNLBzfSb2pvPqBMtbuAl1XtAUkRbHhtvIncMZp3a0tu6dp3W1DNBcjaTBlgGz+9HzHyKt6vWW7GnC+qbzuNoAcMWIEEgjMDznFctqet3LrFLjBXTJKkTngCBxEZnyPmtT7eqDhXu2NerdKNu6AHd/TJbtbbukbsleNowQf8AXPHWuvt6zghgoDTuywUQTPOZ8+JNPOn9V3G4d2VPcCeAJIOMxtBHEwI5rPUNLo19U4u3WUksAREsB4iADHwa6QW0znN1TWzz36gQDU3YEDdMfcA/60upz9W3t+qdsdwTgQJ2KD/MGk1d1o5PYUUUVpgUUUUAUUUUB6B/ZtcDWNTbLQQ1m5EfqA3ggGRtM7TOR4PNdTZX02JvM4Hqb+9Tt2swgHPALKv4H+GvLvpfr50l71NguKysjo3lG5j2YYIPggV6ytpNUhcXFuWbts47vIiIGJnEcyTXHkdF8cbLN62Bc2Mo2i2hA2g5mTBOCQoP2/IgsWmtKV3C4oK7fBEMSeRmRAj594pX9RarW+rZ9O3v07G3LK0MJAkH/CoiZM+JOasdU6SouWVgXG9QmSZItkEbhPBxMgYII9q4KNrZ6ZTSesmnVNAL+0qWKD1CVJPcDwv6uBMwc8cRVzSaollE9ybWZMTB3ASAcjmPeBS7o3S7ltriC87KzFkRjhVI7QJk4ODERA5BzY6d0j029VlD3DOVkSdrKCAWIBAPI9z4wImlqzpBtZrIxtWbRuhhhyv6gYkcAN/iAkxPFY6p0aTZFpkt7WIbJn08MVAB48/c1t/drgtbV2qy7pJHEyxJxnIk+8feoulaG5bX9s5uZ7WIJ2+MZJifkRWR8XsqdzWjRC9l1Lk3AsydktJOSoBgAQRx75qxomW3euXWuFTeCFUMjZyIMsQSInA/oauoRO6cqSJkRPOABO4CRUWut2m2FgSM7WXBEGTBz8H5ge1b2vZzceuv2YXV3bm9XEQWEwIIGSRk9wJHvx5zHP8A1Da9JiHv3WR5K2wm4rjbg/qgMCY8A4B4pub3YFDENBLbn/SDI3KQB2kkmYjmknWejNfUF7rs1sCAoGQSSoPgQIFXBrteiZxfWtlsdasm0oDeoSoBCnaQuBOMeMAfFUW+pdOCqu5DKJKkQAAGyZgHEED5mlg0OoQugNy0hdQoAO1wIIGR+kkMZmfGBW9i7p21jJcshriGRKjaIWYbJ3Z4HjyDJq/pxvBC5ZVnH/B2nVPT1BsWllbv/UO4YYgkOM8EHPBIB/FD6k+kkuLZY3AoQIpQxsEs0kFRyxhROeM4q103UWlusbj21ZCApwGZWMgEkkMoxtMyADVzqfVlAHpXbXawLq6l+3jBBkZzPwOKxuSkkZFRcW9lax0DTvaFhQX9EICplSHEkMYyP1T7RuiZp22/Cqs7xEgEQBtKxMEmIz8far+hZGcAFsw8sRxjjJ4Jj+PFQ9S+pNOLcoGw0dylcx+7iD5MiQftUdW8lvkWIrYm1ButqrVjYXtopZ3gEBu7aGzj3/IHE1v1HVWbbKrEh2DRbcbhtCqGMGSwxgeSarXfqUnc6dtwmGItw0HIEmR7meZ4BilVlC4Vy4ZmZy3aQWEEAHd8Z5IkGPNVlfoyk3+RRotVaW9dVLJZdxMjCgzM8iJ9h7RVkaVSxdXdjdI3wVkDjGIEfNVtZbVgxB9K2GVX/TG0AcQQZGOPjilf/MNi1BE3bkEE9205MSCeQvnNdVG8oiUqwzp06aoDFeyTt2yIuHIBcydx8RMRnHilq9La0qqL7FypJQtHZ/lWMkcZHxXOaz63uOUIQD023ASSsxH6eOJzzk0v639R3dURvgKOFXj7nyT961Ql7DnH0Q9c6gL99rg4O0D8KFn8xNUKKK7aODdhRRRQBRRRQBRRRQBXU/Q/1Gunc233bbpSCv7rzEkexBMx7CuWrIrGrVM1Osnvr+jYQ+syr2kAsfEGR/DEfb3pRoraMTft3ATLKAuwkTkwIDRIkE+80k+lvqRdbZOl1UFlSAxYguOBMZ3AQJ9s8zVvSaNdDpyzOQyx3Kd8DdAVSIj9UE45n2rydeqr2euMu7t1Rds9NvtfEjdaVHKKGgligUhoGJO4wMTtrTT9Qum9sSy5LAljuP7Mx/mEA4/QDx7GZb2LQu2rbq53jaQwJGSf5CMZPMVYaUJbBaTnxtJHge2SR8ZqL9MusuUWL+t9Zu6a2Lhti6AygwQDDYBA/eO5oj/eacrqoEONokCCIj4jyQf9aoXw5ZgcqrICkmMicfHuZ/pitrOnG4xltrbWOIOQCiGDzBjniAcTWJRk69mtyjFusf3Q60d0OwBVVLfpIM908j54/wDDU6PZSxdQBdqMW7RBXHMxjAB/AzXOaPUtddPUKwFOVYAbztjEzjjxlx71L1zqoW2/pLbYn/qAsxI7zOBJJI8ffiIqnBrBzU09aINf0dbuy6Nuxd270xMrk7IGDPOQftjM5uIlnaGZFKMowNxb3EZBBkiB4/Fc/d6pbQgjVLbtKwm0zbt6gQAQJMzyPMCtrX1VofTVTqGLBWUHv3DcI3TAAbjPsJ5MVVPWzLTd6JOq6vUXbotWe5Syeo1ztAaCNiK4BVmGT8xxBqbQPbJa4UIuIPTJfuIG4Ag+Ijz9uaTWfq3QWECjdqGAUC4VO4ARMBiIk594Az4pV1X+0E3AURDsJzuYglRMDtPGfM10UPwcnL8j6yjXGupZC3C7IGkBVXmZDGWIEH7+IqDWXyvdcsQFaSS1pTEkSvqHjBghYM+a5TW/V95k9O3+xTmF5J+TzHmBGSeaSPdJMkkn3Oa6dWc7SR6Lofq6xsG68E2+IYmZ5G1SAYjIP4NKOofWFmIRWubcrv8A0g8SZktiRmIrj5rFb0RveR1P/wCQtSGDKtpWHBCE/wBSRxjiq+t+ttTdjdsBHBVIj7Adv8vJrnqKqkR7ssarqFy4Zd2bM5OJ944mq9FFaAooooAooooAooooAooooAooooAooooCbS6p7bq6MVZTII5Brqn/ALRbly29u/aW56mGK9mMRgA5nMiK4+isaT2anWjpbX1q9or6C+mqgCCQ2BGOB7RPNXbn9qOqKlQlpZMkwxn2GWjGePeuNorHFPaNUmsJnXH+03WlYlJJBnaJEcAeB98nApJrfqTU3TLXnz4BIH8BiaWUVqilpGNtm5ut7n+Na7z71iitMMzRNYq301ELEPHB27iQu7EbiMgc+2Y8UBVmsUzuacWlLPaBYuVCkttUAKx4aTO4Rnj3mpNDo7bm0So7zekSQO1QyiZwAfM0AoopvY0SOXBCg9ioUYlQxmMkmZIAOcT8Vrc0qW0LlNxi0u0kxLKWJMEHxET5PtQCqimaWkNovstyWcZZhACqRtG7OSffxVq1pLJa1b9PN22CX3HBIMEDjkZmfxQCZ7DAKxGGmPmDB/nUdPtKttl0qOm7fuWdxEA3GEiPP3x8VVtWbaJbZ03+qWnJEKDtxH70ycz4xQCyKxT3VotuxcTYG23mTcS3hTDYMT/KtLuitbrtkLDWkYh5MllEmRMbTmIHtk0AlopkNGn94tJHa3oyJ/xBCf6mp9LoEa0CVEkXTO47pUdu1Zg/OOJoBNRTjUaFBZ3bRPp22kMS25jncJgLE5gZj3rS90uNOH2tuG12MGNrSAB4kdp/+fxQCqinus0dm33FBtDIO1iSQUlt2e1vI44OKodR0yW4QHc36i2YgwVAH/bk/wDdHigKNFFFAFFFFAFFFFAFFFFAFFFFAFFFFAFFFFAFS2LoUyVVvhp/0INFFAWR1Zs7lRwxBhhgEDaIgiMYj4FYt9VcFTC9pcxEDuEEQIxHtRRQEdzWSCAqqG2yFnxMck+9TP1h2LFgrbgoIIwSogNgg7uc/JoooDQ9SJBUohEkjBEEgLjaR4Aq7ruoMgtBQs+ioDR3AEEGD/H7TiiigKFvqDKbZEfsjK4/zbs++a30/VGRQIRtp3LuWdp9x/AYMjFFFAap1JwjIdrbyWJYSZIIJE+SDW93q7spBCywCs4HcwEYJ/A+TGaKKA1PUzuRtqbreyGgydoAE5jwKLXVGVQAFkboaMjdzGY/lWaKA0PUG+MoLfH7oII/MgUHqLlmbHeCCPEERAHxiPsKKKALvUGbfMd+2cf4cAj8f1qLUagu248wox8AKP5CiigP/9k="/>
          <p:cNvSpPr>
            <a:spLocks noChangeAspect="1" noChangeArrowheads="1"/>
          </p:cNvSpPr>
          <p:nvPr/>
        </p:nvSpPr>
        <p:spPr bwMode="auto">
          <a:xfrm>
            <a:off x="63500" y="-909638"/>
            <a:ext cx="2428875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hESERUTExMVFBUTGRcYGBgXFxgaHRwaIBoXFx4bGyAZHiYfGxojGx0cIC8hIycqLS0sGh4zNTAqNSYtLCoBCQoKDgwOGg8PGiwkHyQsLC8wMiwvLCwsLSkvLCwvLCwsLCwpLCwsLCwsLCwsLCwsLCwsLCwqLCwsLCwsLCwsLP/AABEIAMYA/wMBIgACEQEDEQH/xAAcAAACAgMBAQAAAAAAAAAAAAAABQMEAQIGBwj/xAA8EAACAQMDAwMDAQUGBgIDAAABAhEAAyEEEjEFIkETUWEGcYEyI0KRobEHFFJiwdEVFjNy8PGC4Rcksv/EABgBAQEBAQEAAAAAAAAAAAAAAAACAQME/8QAJxEAAgICAgIBBAIDAAAAAAAAAAECESExAxIiQVETMmFxsfBCUoH/2gAMAwEAAhEDEQA/APDaKKKAKKKKAKKKKAKKKKAKKKKAKKKKAKKKKAKKKKAKKKKAKKKKAKKKyFJwPNAYorcWWJgAz7RQLLex/gaA0orJFYoAooooAooooAooooAooooAooooAooooAoqzounXbpi2hY8Y/1PApxpvojUtJO1AokySYH/AMQRP59qxtI1RbOeorrOn/Qdx13EPBJHCrkGDySf5eK6A/QOlt2+8FnkDtueYJ2kn8GQD9qlzinRShJqzzOius/5VtztctbO47gBuKwdsZI8+4n+NdIv0PasLuFv1WXNtshbogSYYQFBwCSd0GMEUc0hGDkeYBav2eg33/QhcTEqQRP4Nds/0614W7NxV05G8hlULK7ZCyQOZ/ejz96g/wCC63RCCweyxVQF3cMZ3QBAyNsk+cTVKS0Q00rOP1PRL1sSyECJ5GMgZ8jmrWj+k9Tdti4iblMeROTA5r01bTXA3davm6TvZwrhFUNEBhMkZyCJBxOau6ax+yVbUFVgAQBO0gRO2QIEfcVzlyUXCPY89tf2XawiZtj77/8ARM/iar3f7PdQD2NbuDwyMWBMkEdoOQeZ48xXrzhmWd72zJMK5jntbPmCJHiTVf8A4d2LMlwSG2QcSSN3EiO3Hss8Co+qX9P5PEh9O6mdvouT7AZ/+qa6b6HvSPUASfDOo8En39v6V6rdtse9QpRkVSxjcWJCkkeQoHOZ9hGVXWNLqhfdlDXLO1WCAwJlUYrI5I2naOfxRcrN+mvk5/SfQGlVFa5eLbzGRsjcuGgmcE8GPsRT/SfSen01wsjKGUDuABzkTidox8fNTXdOly2DflFGf2gKwQAxkT/EjzjxV2/qbNuy9w3PUUhmHpksW3eYjknge3vUOcmrLUYp9Tn2vXDeZjtIUbg1zuIYcndg8HgRIqa5pLjJu9Q2gZK5V9s+4AmAZOPB95q02o9W0rBNhYSDcSGgqRkAQDB/2HBqxY6cxUO0M/6cDEZBk8A5M+Ij7071kfTt16+RH1To+lubj6frRH7QQjHEzuBgzyCR5zXHavpFsMbaW2O79NyWIWDkGF2sI5jg+a7rRKqAqwK72YbeRGfPyBI+KSa661yVtH0/TlyWO1SiwpGeIPggDFdOOTbonkgkrs4PWaN7TbXEGAfBwcg4qCuo670myNJauWtpKkq5UkzJPcZyMiPyK5euydnBqgooorTAooooAooooAora3bLEAAkkwAMkmnWn+mWmLhCHBjmBMGSpwece4jFAKtNorlydilo9hXXaf6DKW7d1iGIJ9RT2qADH6mgR9pnEU4+kHewTY9EN53AbZnjduHcCIiDMfipPqfUM25dgdFOY3EBo3ggjEhSceCM1zcpdqOnWPW7yaXfpM7E2gW/T8KYLz7iPucnzFX9Dr7txVsXE7NwUAqTuxBIdSR5ngGRzmt+k3LuqRj6j20RUWQ5AJHM7swQTJ4xx7MOn9MU2m2XDttxIC7Rlf1ScGV2kjEYrk5VvZ0UU6rTKWg6o63l0wtO5wWZe1FGc7iNwE+M8Y5xO+ra9cB2gW1UnaV5xI8/qjPvGPOA9BLXIAMd27bAGACBkk5MmAMEtPIq/p+jMFVhchFJYC2sGQGkT8GRmZxxNQ+u1std9PRzvUrS+tbbawByVLSI5loj94zGPxwb/TybO+63qH1Dub1YJgDtRYOABMSOTnFT6y3asbrrruJ/7mbcSAQDBBOZ/wBDyFnSenO2pul23qpYqRc3DOQrTzAjI8DwapytfgyMKeNlpuvpcuhbdl3JLbdyMqiAQSS47Rxge8Vm3pWNsi9fNxlHaBMHdgCBG4ROSSI8U9K7R2ANv2hcctzjd7nyfbxSrQ3Awd1tvaZRsEhJUlvBE5iIIxBNTGSWhOLf7Kf0yrhSlxNoJIBlgSPM5gjEfwptpQLeAuCICqAIxHaQOJ+MRWCyIrPGTEu0yWkf4sgA+fvV+YJJBVQvP8TI8lZ4P8qjkts7cTjFZZMNaUKkBSqsVO4Ax2jz5bkR9oqvo2uB0P6p3AkcTIbuMSOYB+BXOp9QK+qPp+oy3Dt8zbMBJKmVI+8ct+XN7qARwjOEe6e0E8yAJUYJyo/9ZreriskdlJ4+SxYunvtlRCtAIEH33NnO45ge9bXF7bieoRGVYAduJjIyMiJzk581HYu20JVkK7NzSRuBBO4lSSTEtwf/AKqXVtbIKwQQ0jHIB3YI5HuOfcVDebZVeNI5XrnRW1J2szQ57mUSBHMDhQSZ+fvwwTSjSWLFtZK8biZj98kgfJIAB+1M7a7QCzBS52AEqJYkYWeZ5x4Nb6oAhbZ3KCfnxB8cCcePFU5t0qEeNJtp5Ob6j1a4pAs6e5cS2SztA7hmQoj3+SecGuhvXLe0MF44XEBvn4xz4xUWr1dm0PRltrh8hSATDAiR5MeOMTFU7GsDDaVVNkFSJKtwOQZxiYP9K3q2rozslKuxEl8G4e3Ky8eSfdQIMgGI+/PmpqxdN3ZKBLoK7thAmQCkRAUwYJ5jxVhCiFLxQli3ftYxuACyckFcER/m+avarUI1vcDKq22VIB8GSTwJqsLWiVb3sQXrNu2LgKgKqlmwrF/JJXB8zOcD8V5jrCPUbaNo3NAPgSYH4FexXtOt4W2V0ZCx3Eru37vAJPuQR/4K8h6np2t3riP+pWYN9wTNeiDTbPNJNLJVoooroQFFFFAFFFFANvpZiNXZgqDvEFpgGCAcfMZ94r1TqP0tZ7VRSQudzPk5yCAMzjJiTXlv0lbVtZZVphnjETJBA5+Y/wDqvaddoFv7bazbdFXdBLMUAXcAMSTu5Mxk1ymvh0XCSTyrFekZdoae0OTDRIIDD9QxPP5EipbHT1tEkWlt27Y+e4Fe5mHsVZoHiar/APLnpacpbZWuqGKMVB7mjER/lyOf5zmzqbzWxIl/3jIg4PGPZSYI4+2eMn/qd4xb+40v2VuadbVq2PQdixHG47gwDljIHEmc7Y4px04ejaRLfbbQY/wgA8kx+DPknzVW1pLd9LmnFsbWMtJIzhogAduB8Y4ioOo7LVo/sS6W3YFUO2JA2xAwok4xBX5FQm5OjpKMYq2Xb5Sxce6SXt3wmFkxEjt8ZmYUiSZrneo/U98NuslBZtm5bZXcfqkMSw8kRiDJnnMVaJW8gvrvZEYldzR3RBWc7V9h8D5rN7ohX09lsMphmciSSP8AEAIbBBAjxmqjSeSZdnGzPRQdSzb7gZU2uBb5DFYwwiQZOT7807vW7SAHeFXb9gJmCMQTPt5I96XavSsv7Ww6WbxILo5TAiBgYzAkcxwRAo6b0rWXbpu651VFAZUUlBbeSAAPePJM9w96yXV59GRc44ey/rF32goYpvkFuCAkkwJDEdsGPE8eItHaspbe5vR3fHAUbl3CYkw3Jx8+K1br1pS3bdm0RIKzhioBEYI7uJzJ5iaQXtWr33eFtqighTCGSB2ZOGOZMZ88VnXDLvKHeqCGx3yd6lyTkKRHaPiO4CPetxojsVGJLBxkCRw2Y4Ht+PIrmejX9XaZ11JZis3FJMsF4Y4JJG2eJiDJNdHZvz6Ny36m2Ghs7SOFVjwCxGPvW9WlRndWmhX07Xm1qxbIDPA7QMlidxMkALiZHzOfHUazpenYh7yo5TguoYjk9sySJbA4mlPSen6Z3OpKXGYMeXYEfqXOYPdPkfjirl8FVDerKyTBKKu39Mk4A4Jn3YmYxUzpNUbC5J2iSxqAPTQktIAEiCIAIlQAJgg+IJqrfZsGSSrlpHcQQY2j/EM0v6T1MvfuoZbYJBUkg5yJ24GQZniMeKt9XsXr37G1ttlt3eSeBzlYIJHkD94yBzSUUmkOOWGyvqNoddzlkdgVgxDKMBpPBzx5jiSKsdM6hfuG6bw2tvcWsCQuYJxlSv8A/Jqj0pMvZZ7b3LSqVYGS3IYFf3TgTHv5g0/NkN6agcSOc7dpEYxEwPz4pJ0qZvGrlawL7ty2YDXN7kFwJgeBMfukkR8/eaoXek3VuJ3K1sqwCGGZSJclCOSMmTMT81Pr+iKHJFtn3PuZS0Alj3lXaQVOMCfxFRdR6Kt+/p7tm4LfoEntk9vJWPBgEHEndFXFUcpy7EVvWrthwUZtpUCSCCYkzHAIJFTach7Vy3pyCFJiVkGIJAk5BkiDn+tWL5s+tbN112XAWUkYG4LPGSZA/GM0Xrzb7slSqwQ27tYr4UQInbiP8IxWrKdIxvK7MoXBa3i4ig4t+qF43qAS4UZMNHcBPHjjhPr/AEGzVG4CCL4D48Nww/jn7MK9F1h9W24Wbd0rAIljwDEjzjke3BGK4v65tf8A69klWUq7IN3kBQCffkeYnmukHbsiaSVHEUUUV3OIUUUUAUUUUBPobxS4jDlWUj7gg17/AKzQKHe7v2OQAW5AEAcRgn3/APVfPS85r6Ma8Tba5bO7sVuJmRIPiSRj+HFceW6VF8dXkrX7ji4sJKwdxWFzwOSTzOZ4I5gmtOlgNbA2kbyzHcZhtze5wJJ844+1vpPUPWthdjJg9rnAONylQcRI/n70dH0a2mulcAAMCWPGR2g/aPt/CvPJrTR6YJrKdlHqGoYXBDkMpUxjKg5n42lp/PBqTWruFwIoBZW7myBEyYBAMAEfH9VfX9W3rWrdtAwcnc647SGBU4IGcz7e00zu3AttgTtkYJMGGiTGWJgkyMmJzURg8HWXKqaOYu3rWlX0la4zXYZVALuSMbmWII7SP9xTENcuOTadgQc7p9u5QowygxEwcmTNSajXW1UemJIhVkQACZO3yJOeeZ5xS769u3rtq1atAodxYnK9hAKgn3BnOOK7pp4+TztNZvQyuau5Z2JatjUNdbvPaDIG3fBHEiTx+mJNMtXYuCV/Um5W/VH+VoycAADbESD7kCr0nUBLdtFZX2qqFo7nAEg/ORzP+9XGuMpUI4JMAh923xBBEx5wOa4tvR26peQq+pdFqDZVbMWyzEOxJ/RIyAZG5sQCcGQKs3eii4ttm72Ajce6CRBPjiYke1bXtOL6Gy4OxwwLhv0qAAAvliGM7jyBW69X9K6lgozq/LiWVQFMSSIBaDA+MnNa266iKXZzNrentW5Zm3uwFoMzLuEnKLIwCMx5iM4pT/fLaXBp0uHa4W2QCFEEBVAXBxEFf4cVVvdKvLqLateVbS3Q5kBVUYIQTIJ3MBuY/vfiui1vSdOX9VrSypKh2yVYMT5kghs5E+PGKb65fsilPCxRporIt2wJYkBwA5k4n9JEgLExHgRzNV+vNauK9hm7mUtEgyAZGY8kQP8AbNW9Zq4tt2G6yiApEdx4ndwCYzH3pKeiS6/s2Vc3HZFJIBMbN/JaAw+wkVkUm7kbNuKqDLHT7K6e9tt7RZ9MORtJJbdHc0xEAmD7DECq/Uul6p9S1+2wQN2yRuIwwnaYDRzMjwTMEVSXU3G1391ZLdtLijaRvUlMEqATBMicD+MU86R05La3Gt3PWLvLLMBZjt5xAztPn2qp+P7J4n2x6KHS+j3NPO5B6hhWZWMuNytuBAHaV8SSMYpnZ1J/VsdAC0AkZzzglsjO2fxS3VXLvrq0Kr23JO1gSbfMFJIOB7E4HFN73qs0Wyh3BCQVgH5jwSQTHOeKyXk/yFcE/grv1Z7QnvcKWYKCvMEsp3ERMyBOKpP9S2PTu3SCUZQzMCCfYCAYnKiRPvV25bZQSWiAWMTOR5PgA+35ioLfR1EF7Fvcxc7bc7SDH+VY/hIMVipfcMvMBcnXtG5ZWG9U2FmZCywSpk+Ijx8cYqxoHtXSXZAbd24RbuLIWC0bgPB3DJx+o/lnbS1d9RRbVVDJ6ilRnBgieTt5H+9c5o9HfW5cXYfRILC2sdp9wDwJBGMjtx7WmksbMpyku2hl1Xo5bakn01aGCmCR2lYPiCOfI/jSb+0bpZfSLdDSLLkRP7rEDH2baP8AzPT6C8b29sgACSMSAuSJ5BmRz7VzX1Pde6urBRwEtjbP6Sf1GIwCI/IzSDbkmJpJNWeW0UUV6zyhRRRQBRRRQGRX0D9EPcfRadw3a1oCRzKzb5BxBU8z+Ir59r1z+yXqj3NK9ie2y8+Zi4DjHMsD9sVy5ftLh9x1OqtlHBUgAEg7ZHIyT+fb3qjc0Ru2tq9h3NuIJkfIzxz5H86aXbR2B1AHc0ASRM7W44ESYxxSjSdQNu3F1QqtLFxAjgSR+JLExg8zXmUbyel8lPqaf3g2nKhCwUqAc7mICgwYMySeYnafmpeoIbtm4zMqgFVLgE7SBkGMMIJgD3PPFMrOlttkbW3MSeSDnIHtjHt/Guc69129ozaWzaLC8yoiDhWUgQAMAuIIHP6j5rVT1sluSdeh2b3pWoVFlVBIkIWyTMMRtEbiJ8fal+ovDUqQhAWJVlzBkiR+6YaSCD/WmnU9NbvXF3gQkjdmcggoWjCnj7t+aXi26KQjAJuMDwB8YwOfnPzUSwlL2zrxq5OPwUFZtM2wTdF12KGZ2SIIMk4JjAETup7bsenPJEFe4du6OcQxIMwAMzzmtejLH7Ve4XMGAVK7dxkSJmWj4k+5rbqZL2mNgq77hxtAPmCYj/z5zjdlJU/x8GlvQtzcdiUEliu3JA4AwDj+XtW+ruOLlu0unuPbgM1xWELDZmc4gNg+3Pjbp6bAAQzttkyQ2N23aIwRkmQPfmp79y2roxLGAwxmRK/0McVn+WQ5eOBILPdcuXLriQbKYUwHkjJBnLTmfz5g6horz7rBJewUDDdHqM4iFaIkHaSD9wZMEszYZmdW2+kX/ZhSScAiXxIIJ48RVy7BUNiY7vMRLEEg4Pifk1abREureMFXoWiuqsEQdoTuLMTAGc8YnHmfEVct32RWWA4gSk7iDznAkkiBj25qpa6tevMy2wVCNHepgSAYAEzEkSZA5oTVZIlgxU5GJ25b44Ig/ArGvLIjLxK+t6oiOHtadTcvIAXuxuT05BSCJQZYdvP4rHS7t9tRfZmVrZ2+kQTDryQASSGVcSRMhsRxrYsJeNs2rzXPU7mViP0rOAAB2TGB8nPNWOraXUIxNpBlUAgD9XcxEYwYXmR9qpu8fyQlWf4BrhwQVaC36BuhTI2tnkRJJ5JPwDV0DXCwupfPpkAkjaQJzIkHYJABiIn+FrpnTXT/AK5tgsd1tQzTAEEDImBtGJWBxHG+n6cq3WCgWi7TiQJ2qT2ntkkTiDmfistReC6lOORD9R3dXvVbZVVuFtzFAwO1WaADMnknjjnBphoCz2Qvqsj53MqgEgkHgjjaBmPB8zTbXJbYbJ3kBcQOJGfA248H380n6jrkDJYRG7yZG07dpnuyJMEzB8T4qk7jVEUlK28DxLW3uBUkNwYypBx7GSFzSAHffiCpRRdmNyE5ZUHvJgkTHImmd+xb2LLLIVpyQZxujMxPj5FULuicsptlQFDIvyBOADgAEeFn2nwjSViV9qRRv9ea1qRZcwqgEED9QOG89gMnGRyRFUOo9SS6GCqfTti4LjEEFv2ZICj7sM/HzV76iS0qgjZvJOSMt4MYHZk+f3qz0bRbkZbqnPcsRADLAJ4mOPHAj2rY1tCd1Ujx41itnEGK1r2HkCiiigCiiigCvQv7Hrv7e+kRutht/wDh2tx/8t0Tzj5Nee13P9j2vFvqCqeLqOpPtA3D+hH5FZJWqF1k9e0lz07DkruNtmI4HIMATjljz7+1c7qL1tWdbrEK4MSfGVHJ5JYHwM5yDV3Wa8LLBgQDkDuMfABwfk/w9lvWkum04U5eAhX3YrBkeI+eK8kH6Z6eSF5juyJ9dbWShCsh2h1BBZFyQQSfkEH/AEFXL91GMAGLRG4sPJkKoA4bG2ckTUPTOkqisNoYbWUjOSZ2gTiGbnHHHijQqbGpcO4JukvbVZWADtYHOcmRMzyIrntnofgsIl1xFxFe8gKbke2QDIntAJP73PA4J+Kr3+stvvKpWEhWUg7gCCVJMjYnv/pzTPqOpRldTb3Op2lQCctMAFgB+nmDHNIR9P2/UuPcX9JQEAE/ugEqcbjgSSPODmip7M1rIzfqdpEZHuKkhTIhBt/eIY4zIE5qPoHTPTUgu1xC7lVLF4zutksYyJBkATtFR2r3qLtiVDkiVJ7IAxvGRj9UDnHAq/09cMDG5z/hYyMif5Z5+/itqlRDlmyzoLrEyIll7jE5GPGIMEe32gVGuiDujuyjUKrJKAx3EkQHBIWSM+/mKvW02bQVyRuLSO0jbg53EGT+eeahCoQ7ho3EruEiIxP2mPvg+ZrneTp19jDW6XTkBlKFgJIQ7iDtBIPufv7VzPWNQbbNbtqzudpYAQAMewyTHPzHjFvS6Y2nuSDt7Dv5BjmB4OQPxR1PW3Q4WwoZmQkljAReJJMw5aIH39jVJ5M69VZAhu2dO990D3E3HY0KpaV2s4E5Hd7/AIxCVOo3lL6g3EturgNY271YsqMoBncuCYmfNdL0SFtobp/aM7iCQS1yW424BBU4HEZMzU3Uempf3Bht3AyZHMFZ9jAIg+3tV90sNHNcbllM5ToXTb1zULfsstlQQ3dtkqSd6oCsLiARAiRxT611pm1dzT+kQUVWDzzIPJUyJMx5GfcVR0HQhZO/dvS0C2Z3AkKMQcgkE8eAJroFsBtrLiO6QT3DA/h8+wEU5ZJs3ig1GrFH1F1S3aurvRhIVTcyVXcfJySJjHNNLzKLbXCSSd2G7RwR5/0/9Q6i+GcWygd8uTswqAyJ3TmIH3qL+5NcDK/BBCqOInbwD9jHPvFQ2qV+ioxy6eyPTXEayWVvWYAxtJBPkA7v/BmPNIfp76i/vVm569oJctKXBUsGIU7RA5BGQZxxim1rV7AdiemJYHacyOJz+ngj248VVtaIaZbkK/6Vg/qZml9yAGAOABn78VSazWzJRaST0TL07TsVe2gkkt6m3IwA0/5fBz/tWirD9vp2x/iZslsqdgbJAAHvzgxWeoawBRtUjYNwMSNsggGDt8kj3iqesX1bbXnGFBiUJ24HBEmec4wYqknLZLqOEZv3HusGDIfAjcIAMdxMQceOCPNT9WvMkIgRwdmcTIGIjBmck+1Y0yMwSVt+kyk9u4MGkERAEc5n5mKRsh9cBrhNwMwBkEBcyJ5IgLBz/IVsY5MnJNY2ebX3lifck/xM1HW91IJHsSP4YrSvYeQKKKKAKKKKAK6X+zvUKnUbG6IYsmfdkZR+ZIrmqsdP1Jt3bdxW2lHVg0TBBBn5iKA9q6npLdhlYtlzBYbT2rLSSfbdAPuYMxiHpu8CC4vklT2ym1O9gY4LYgqsc+M1E6N/eLas4ZgFxtYLv2hSQDwGUKc08VVAG0BHKgD3IyBng8+TXlm6VM7cabfaIstdW2CHUhlxzuByqgkD2jPjPtWz6hDuuFCVEAMFJaYOBiTEzjicmKR9cuD03N6V9QkbsSVZyjACSMA/xA9qu/T3SDa0gNxwbZm4xeQwUSVBKnI4JmcGIyImklZ1cpORd6F0sab1Lpuuy3cshUAbt0giCTiYnyCPxXt9cjWG1cujNlSh2mZjBMmJ2/EzTJDZuWbYEKvKGSdqnAAM5Of4+1a6m1ZtOtxtoOIYqJOTCzEQCZ5x7VO3kpvqsDBtKgAKxuubTuLH9QBiCf8AKx4JpX/xC5a1Nu0WJRywWMHunaWPkTjGBAx25xd64txBbC7SSF3uSJEEh12gzwJHz8Uo0vR7iayzcBZ7O1tinLKI7yZAABaYGfzOajx9cyOb5XyeMR71DXsrlDysQJndkAiF/wDf3q7Z1wYEhLm0kiChzwsyOQJ45ifxDdtsVV1VWZWLZPdBEj5xOJ8gDniTU64iQnpvcUCV37e4s22ZllBwZjzUy6tJpFQU1ak2UnW/bF3YikrcYjczOXBlm2w/ao8CDG7jJmHXdSvXbNy5pyttrbruFwZPa3aNoIgkxnEL8in9q8Cwts4VyB+pufAAJiTukR8ZFSm6gDI1sgmIG0xySA08nMfx9qmDV20byN1SeTkdN0dFFvV6l5ewrXW25USS8gCTg+RzIn4bWPqnT3dy2w29UDbJCMSSABBOCAVMTOeMRVW1caxZdLOm3M1wh+4sDIk+SwUDhZ49qGVyA7WVXdybcSwwRIySPOfmPE3Om7kZx3VRLjdFukMbl6FQLCyCTBGZPbk+I5n4qTWaspaZsjZkkHlRnnwAefj81i2xKKZD+xYzuxIPAmcGfiqvVdTZa2FuFXZyoVAT3cbhwCSBnPt+a5/c0dMRT+Sn0rX6hoe3eS5uJBBAUp5loyI7RjmaavYV3F0XiCqPb7bhC7pLGVIgtEHPEmeBUV4tCpYHowCkgAlSQDgDElSxzOV8kmrT9EtXNqs3qbYEOTkGByPMefeK1tWYroXKo2gAm6CQ23bODMSQcn97jABqLqPTr10tAUywLEuQVyMgKIOfAI58eGLC3bCrbQqwiEGZUyDBzuIyRMDmeahu7Vt7ouE/eJHlTyOc4zg+ZNE/ZruqF2j0152C3BbhUbdbOTJdSGMYyfAGNpHBre/qQLj2mcliSRbzIUYDedo/SR8niqfV9LfZNttxcLsxXeUVtpCvCjd4KkyM8xWxJ06b2Fu4wK2lYjb3FpiTGBDGfAUfaujj8M5qbrKHljVqDbT95lBKmR2yFnJE+OD/AErmb2nU6ltwthS+1ATGVlSABifbzHjFdVo9TbbUWWXuCQymM5w3MY/HgVyvX/SvXHVyNwLspzKmSAVIx4JHkR4mnHXoybbeTy3WiLj/APc39TUFS6pSHYMZYEyeZM5NRV7DyhRRRQBRRRQBWRWKyKA9sNw3tHp7yoC/o24J4DbQIHtJBE1N/cReVPWtncFnalwkCcYyIHeQfmfvSz+zvqBfQAEibRdFyMR3yAcGA2fiukv6hVuSwABKzHvJ/EGvHNtOj08cU0c/a0Nm0EuXwotIxRQwJO95kEGAyiJB5xTfqbE6doX9m6sASfJghTzgwB/H7VW/4ul0sC3/AEY7QcBmEAmfO1ce26rD6o/3b0ztm421QTEIeVlZgxIWAAO3NHllLxRT0UGwqKFVBtDKJI9yfJ5Mk/NC6ZrpVSha2RBJIgATAUHO4gyMeI8zW2s0C+olwFVQEKyk8zEnGJkcf6VN1MXHVRabe2GjtIOCwkEZG7tH4qLydqfVlrS9HSzbG2P2akKWMx+rBzxMn4ge2J36goaQrXXdA8L2wB+7ubCgniZ/pXP9E+odTev3LGptG0SuNqkqR7STliT8eZroLXTRbuLc3lkKemFMZna8kgmThhn5rJRazIiMk8IoW31dq/ca96ZtP/0l/eBMdjFZOMy2ZjxIq6urtI9tgCTcYqWgAq2Fhi3dGQIMc1bu65YTdbI3hjcbdAUruQiCSTuIER7j4qjqNELdzbtJubmZWkkCAIVzAgxAEyMfABpxWCVOVtMrp0Znuuz7kk7hlsnuCltplRx+k/aPOddevILYd9vaGUrAGJBA/eLbfM+RgSauvp3je7O/BACxE7QF7c8wPuMVv9QdOs3bO2+3pE74bcQcj94T3DIBWOCPvWxn6ZM4XlFPolyy9n1wS+4yx5yJCseCVyOZMCKj6xrb1sXr7/tERQSi8qME9qiFAU54GKr/AEp0UaZX2vdcYt92RG8t6qCYUEzHxu98sOvdT2TtIIgbk4BQ4liR5AgZwAMc1k2nKjeNSUTmPqTVL6Je60YCG2cMd8H9JME7e7/tE4Nb6XqtnRajYl4atX2qm5SbiEnjcFhl7lHNM/8Al3R33d7qJcICfpDARAifG6PbIAAqfrPVdNpYuugDQgFwbd0mYtqcmBBJaY45zWqUa60HGV97LfStMHJOSpG4ndHk4xlWGPmKqW7YskqDgsGIJJklog+wJMmPYflR1O9aa22oF3F7aFQQdzErC8wTu95j7Cn9jpbosSdwRZYgHgbf4yOP5ioa65steTZS6reuaa6otqX9UfrYLA25IDDI7ZgGAcfltbFy4rHaCyyEJ/SW2zPuIYwfOD+FWs0uouKtm+obcQRHHnblYgge3vUipeUXLQuem1ydo8BQ0kz8mT7iY8Vbgmc1yNLBzfSb2pvPqBMtbuAl1XtAUkRbHhtvIncMZp3a0tu6dp3W1DNBcjaTBlgGz+9HzHyKt6vWW7GnC+qbzuNoAcMWIEEgjMDznFctqet3LrFLjBXTJKkTngCBxEZnyPmtT7eqDhXu2NerdKNu6AHd/TJbtbbukbsleNowQf8AXPHWuvt6zghgoDTuywUQTPOZ8+JNPOn9V3G4d2VPcCeAJIOMxtBHEwI5rPUNLo19U4u3WUksAREsB4iADHwa6QW0znN1TWzz36gQDU3YEDdMfcA/60upz9W3t+qdsdwTgQJ2KD/MGk1d1o5PYUUUVpgUUUUAUUUUB6B/ZtcDWNTbLQQ1m5EfqA3ggGRtM7TOR4PNdTZX02JvM4Hqb+9Tt2swgHPALKv4H+GvLvpfr50l71NguKysjo3lG5j2YYIPggV6ytpNUhcXFuWbts47vIiIGJnEcyTXHkdF8cbLN62Bc2Mo2i2hA2g5mTBOCQoP2/IgsWmtKV3C4oK7fBEMSeRmRAj594pX9RarW+rZ9O3v07G3LK0MJAkH/CoiZM+JOasdU6SouWVgXG9QmSZItkEbhPBxMgYII9q4KNrZ6ZTSesmnVNAL+0qWKD1CVJPcDwv6uBMwc8cRVzSaollE9ybWZMTB3ASAcjmPeBS7o3S7ltriC87KzFkRjhVI7QJk4ODERA5BzY6d0j029VlD3DOVkSdrKCAWIBAPI9z4wImlqzpBtZrIxtWbRuhhhyv6gYkcAN/iAkxPFY6p0aTZFpkt7WIbJn08MVAB48/c1t/drgtbV2qy7pJHEyxJxnIk+8feoulaG5bX9s5uZ7WIJ2+MZJifkRWR8XsqdzWjRC9l1Lk3AsydktJOSoBgAQRx75qxomW3euXWuFTeCFUMjZyIMsQSInA/oauoRO6cqSJkRPOABO4CRUWut2m2FgSM7WXBEGTBz8H5ge1b2vZzceuv2YXV3bm9XEQWEwIIGSRk9wJHvx5zHP8A1Da9JiHv3WR5K2wm4rjbg/qgMCY8A4B4pub3YFDENBLbn/SDI3KQB2kkmYjmknWejNfUF7rs1sCAoGQSSoPgQIFXBrteiZxfWtlsdasm0oDeoSoBCnaQuBOMeMAfFUW+pdOCqu5DKJKkQAAGyZgHEED5mlg0OoQugNy0hdQoAO1wIIGR+kkMZmfGBW9i7p21jJcshriGRKjaIWYbJ3Z4HjyDJq/pxvBC5ZVnH/B2nVPT1BsWllbv/UO4YYgkOM8EHPBIB/FD6k+kkuLZY3AoQIpQxsEs0kFRyxhROeM4q103UWlusbj21ZCApwGZWMgEkkMoxtMyADVzqfVlAHpXbXawLq6l+3jBBkZzPwOKxuSkkZFRcW9lax0DTvaFhQX9EICplSHEkMYyP1T7RuiZp22/Cqs7xEgEQBtKxMEmIz8far+hZGcAFsw8sRxjjJ4Jj+PFQ9S+pNOLcoGw0dylcx+7iD5MiQftUdW8lvkWIrYm1ButqrVjYXtopZ3gEBu7aGzj3/IHE1v1HVWbbKrEh2DRbcbhtCqGMGSwxgeSarXfqUnc6dtwmGItw0HIEmR7meZ4BilVlC4Vy4ZmZy3aQWEEAHd8Z5IkGPNVlfoyk3+RRotVaW9dVLJZdxMjCgzM8iJ9h7RVkaVSxdXdjdI3wVkDjGIEfNVtZbVgxB9K2GVX/TG0AcQQZGOPjilf/MNi1BE3bkEE9205MSCeQvnNdVG8oiUqwzp06aoDFeyTt2yIuHIBcydx8RMRnHilq9La0qqL7FypJQtHZ/lWMkcZHxXOaz63uOUIQD023ASSsxH6eOJzzk0v639R3dURvgKOFXj7nyT961Ql7DnH0Q9c6gL99rg4O0D8KFn8xNUKKK7aODdhRRRQBRRRQBRRRQBXU/Q/1Gunc233bbpSCv7rzEkexBMx7CuWrIrGrVM1Osnvr+jYQ+syr2kAsfEGR/DEfb3pRoraMTft3ATLKAuwkTkwIDRIkE+80k+lvqRdbZOl1UFlSAxYguOBMZ3AQJ9s8zVvSaNdDpyzOQyx3Kd8DdAVSIj9UE45n2rydeqr2euMu7t1Rds9NvtfEjdaVHKKGgligUhoGJO4wMTtrTT9Qum9sSy5LAljuP7Mx/mEA4/QDx7GZb2LQu2rbq53jaQwJGSf5CMZPMVYaUJbBaTnxtJHge2SR8ZqL9MusuUWL+t9Zu6a2Lhti6AygwQDDYBA/eO5oj/eacrqoEONokCCIj4jyQf9aoXw5ZgcqrICkmMicfHuZ/pitrOnG4xltrbWOIOQCiGDzBjniAcTWJRk69mtyjFusf3Q60d0OwBVVLfpIM908j54/wDDU6PZSxdQBdqMW7RBXHMxjAB/AzXOaPUtddPUKwFOVYAbztjEzjjxlx71L1zqoW2/pLbYn/qAsxI7zOBJJI8ffiIqnBrBzU09aINf0dbuy6Nuxd270xMrk7IGDPOQftjM5uIlnaGZFKMowNxb3EZBBkiB4/Fc/d6pbQgjVLbtKwm0zbt6gQAQJMzyPMCtrX1VofTVTqGLBWUHv3DcI3TAAbjPsJ5MVVPWzLTd6JOq6vUXbotWe5Syeo1ztAaCNiK4BVmGT8xxBqbQPbJa4UIuIPTJfuIG4Ag+Ijz9uaTWfq3QWECjdqGAUC4VO4ARMBiIk594Az4pV1X+0E3AURDsJzuYglRMDtPGfM10UPwcnL8j6yjXGupZC3C7IGkBVXmZDGWIEH7+IqDWXyvdcsQFaSS1pTEkSvqHjBghYM+a5TW/V95k9O3+xTmF5J+TzHmBGSeaSPdJMkkn3Oa6dWc7SR6Lofq6xsG68E2+IYmZ5G1SAYjIP4NKOofWFmIRWubcrv8A0g8SZktiRmIrj5rFb0RveR1P/wCQtSGDKtpWHBCE/wBSRxjiq+t+ttTdjdsBHBVIj7Adv8vJrnqKqkR7ssarqFy4Zd2bM5OJ944mq9FFaAooooAooooAooooAooooAooooAooooCbS6p7bq6MVZTII5Brqn/ALRbly29u/aW56mGK9mMRgA5nMiK4+isaT2anWjpbX1q9or6C+mqgCCQ2BGOB7RPNXbn9qOqKlQlpZMkwxn2GWjGePeuNorHFPaNUmsJnXH+03WlYlJJBnaJEcAeB98nApJrfqTU3TLXnz4BIH8BiaWUVqilpGNtm5ut7n+Na7z71iitMMzRNYq301ELEPHB27iQu7EbiMgc+2Y8UBVmsUzuacWlLPaBYuVCkttUAKx4aTO4Rnj3mpNDo7bm0So7zekSQO1QyiZwAfM0AoopvY0SOXBCg9ioUYlQxmMkmZIAOcT8Vrc0qW0LlNxi0u0kxLKWJMEHxET5PtQCqimaWkNovstyWcZZhACqRtG7OSffxVq1pLJa1b9PN22CX3HBIMEDjkZmfxQCZ7DAKxGGmPmDB/nUdPtKttl0qOm7fuWdxEA3GEiPP3x8VVtWbaJbZ03+qWnJEKDtxH70ycz4xQCyKxT3VotuxcTYG23mTcS3hTDYMT/KtLuitbrtkLDWkYh5MllEmRMbTmIHtk0AlopkNGn94tJHa3oyJ/xBCf6mp9LoEa0CVEkXTO47pUdu1Zg/OOJoBNRTjUaFBZ3bRPp22kMS25jncJgLE5gZj3rS90uNOH2tuG12MGNrSAB4kdp/+fxQCqinus0dm33FBtDIO1iSQUlt2e1vI44OKodR0yW4QHc36i2YgwVAH/bk/wDdHigKNFFFAFFFFAFFFFAFFFFAFFFFAFFFFAFFFFAFS2LoUyVVvhp/0INFFAWR1Zs7lRwxBhhgEDaIgiMYj4FYt9VcFTC9pcxEDuEEQIxHtRRQEdzWSCAqqG2yFnxMck+9TP1h2LFgrbgoIIwSogNgg7uc/JoooDQ9SJBUohEkjBEEgLjaR4Aq7ruoMgtBQs+ioDR3AEEGD/H7TiiigKFvqDKbZEfsjK4/zbs++a30/VGRQIRtp3LuWdp9x/AYMjFFFAap1JwjIdrbyWJYSZIIJE+SDW93q7spBCywCs4HcwEYJ/A+TGaKKA1PUzuRtqbreyGgydoAE5jwKLXVGVQAFkboaMjdzGY/lWaKA0PUG+MoLfH7oII/MgUHqLlmbHeCCPEERAHxiPsKKKALvUGbfMd+2cf4cAj8f1qLUagu248wox8AKP5CiigP/9k="/>
          <p:cNvSpPr>
            <a:spLocks noChangeAspect="1" noChangeArrowheads="1"/>
          </p:cNvSpPr>
          <p:nvPr/>
        </p:nvSpPr>
        <p:spPr bwMode="auto">
          <a:xfrm>
            <a:off x="63500" y="-909638"/>
            <a:ext cx="2428875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CEAAkGBhESERUTExMVFBUTGRcYGBgXFxgaHRwaIBoXFx4bGyAZHiYfGxojGx0cIC8hIycqLS0sGh4zNTAqNSYtLCoBCQoKDgwOGg8PGiwkHyQsLC8wMiwvLCwsLSkvLCwvLCwsLCwpLCwsLCwsLCwsLCwsLCwsLCwqLCwsLCwsLCwsLP/AABEIAMYA/wMBIgACEQEDEQH/xAAcAAACAgMBAQAAAAAAAAAAAAAABQMEAQIGBwj/xAA8EAACAQMDAwMDAQUGBgIDAAABAhEAAyEEEjEFIkETUWEGcYEyI0KRobEHFFJiwdEVFjNy8PGC4Rcksv/EABgBAQEBAQEAAAAAAAAAAAAAAAACAQME/8QAJxEAAgICAgIBBAIDAAAAAAAAAAECESExAxIiQVETMmFxsfBCUoH/2gAMAwEAAhEDEQA/APDaKKKAKKKKAKKKKAKKKKAKKKKAKKKKAKKKKAKKKKAKKKKAKKKKAKKKyFJwPNAYorcWWJgAz7RQLLex/gaA0orJFYoAooooAooooAooooAooooAooooAooooAoqzounXbpi2hY8Y/1PApxpvojUtJO1AokySYH/AMQRP59qxtI1RbOeorrOn/Qdx13EPBJHCrkGDySf5eK6A/QOlt2+8FnkDtueYJ2kn8GQD9qlzinRShJqzzOius/5VtztctbO47gBuKwdsZI8+4n+NdIv0PasLuFv1WXNtshbogSYYQFBwCSd0GMEUc0hGDkeYBav2eg33/QhcTEqQRP4Nds/0614W7NxV05G8hlULK7ZCyQOZ/ejz96g/wCC63RCCweyxVQF3cMZ3QBAyNsk+cTVKS0Q00rOP1PRL1sSyECJ5GMgZ8jmrWj+k9Tdti4iblMeROTA5r01bTXA3davm6TvZwrhFUNEBhMkZyCJBxOau6ax+yVbUFVgAQBO0gRO2QIEfcVzlyUXCPY89tf2XawiZtj77/8ARM/iar3f7PdQD2NbuDwyMWBMkEdoOQeZ48xXrzhmWd72zJMK5jntbPmCJHiTVf8A4d2LMlwSG2QcSSN3EiO3Hss8Co+qX9P5PEh9O6mdvouT7AZ/+qa6b6HvSPUASfDOo8En39v6V6rdtse9QpRkVSxjcWJCkkeQoHOZ9hGVXWNLqhfdlDXLO1WCAwJlUYrI5I2naOfxRcrN+mvk5/SfQGlVFa5eLbzGRsjcuGgmcE8GPsRT/SfSen01wsjKGUDuABzkTidox8fNTXdOly2DflFGf2gKwQAxkT/EjzjxV2/qbNuy9w3PUUhmHpksW3eYjknge3vUOcmrLUYp9Tn2vXDeZjtIUbg1zuIYcndg8HgRIqa5pLjJu9Q2gZK5V9s+4AmAZOPB95q02o9W0rBNhYSDcSGgqRkAQDB/2HBqxY6cxUO0M/6cDEZBk8A5M+Ij7071kfTt16+RH1To+lubj6frRH7QQjHEzuBgzyCR5zXHavpFsMbaW2O79NyWIWDkGF2sI5jg+a7rRKqAqwK72YbeRGfPyBI+KSa661yVtH0/TlyWO1SiwpGeIPggDFdOOTbonkgkrs4PWaN7TbXEGAfBwcg4qCuo670myNJauWtpKkq5UkzJPcZyMiPyK5euydnBqgooorTAooooAooooAora3bLEAAkkwAMkmnWn+mWmLhCHBjmBMGSpwece4jFAKtNorlydilo9hXXaf6DKW7d1iGIJ9RT2qADH6mgR9pnEU4+kHewTY9EN53AbZnjduHcCIiDMfipPqfUM25dgdFOY3EBo3ggjEhSceCM1zcpdqOnWPW7yaXfpM7E2gW/T8KYLz7iPucnzFX9Dr7txVsXE7NwUAqTuxBIdSR5ngGRzmt+k3LuqRj6j20RUWQ5AJHM7swQTJ4xx7MOn9MU2m2XDttxIC7Rlf1ScGV2kjEYrk5VvZ0UU6rTKWg6o63l0wtO5wWZe1FGc7iNwE+M8Y5xO+ra9cB2gW1UnaV5xI8/qjPvGPOA9BLXIAMd27bAGACBkk5MmAMEtPIq/p+jMFVhchFJYC2sGQGkT8GRmZxxNQ+u1std9PRzvUrS+tbbawByVLSI5loj94zGPxwb/TybO+63qH1Dub1YJgDtRYOABMSOTnFT6y3asbrrruJ/7mbcSAQDBBOZ/wBDyFnSenO2pul23qpYqRc3DOQrTzAjI8DwapytfgyMKeNlpuvpcuhbdl3JLbdyMqiAQSS47Rxge8Vm3pWNsi9fNxlHaBMHdgCBG4ROSSI8U9K7R2ANv2hcctzjd7nyfbxSrQ3Awd1tvaZRsEhJUlvBE5iIIxBNTGSWhOLf7Kf0yrhSlxNoJIBlgSPM5gjEfwptpQLeAuCICqAIxHaQOJ+MRWCyIrPGTEu0yWkf4sgA+fvV+YJJBVQvP8TI8lZ4P8qjkts7cTjFZZMNaUKkBSqsVO4Ax2jz5bkR9oqvo2uB0P6p3AkcTIbuMSOYB+BXOp9QK+qPp+oy3Dt8zbMBJKmVI+8ct+XN7qARwjOEe6e0E8yAJUYJyo/9ZreriskdlJ4+SxYunvtlRCtAIEH33NnO45ge9bXF7bieoRGVYAduJjIyMiJzk581HYu20JVkK7NzSRuBBO4lSSTEtwf/AKqXVtbIKwQQ0jHIB3YI5HuOfcVDebZVeNI5XrnRW1J2szQ57mUSBHMDhQSZ+fvwwTSjSWLFtZK8biZj98kgfJIAB+1M7a7QCzBS52AEqJYkYWeZ5x4Nb6oAhbZ3KCfnxB8cCcePFU5t0qEeNJtp5Ob6j1a4pAs6e5cS2SztA7hmQoj3+SecGuhvXLe0MF44XEBvn4xz4xUWr1dm0PRltrh8hSATDAiR5MeOMTFU7GsDDaVVNkFSJKtwOQZxiYP9K3q2rozslKuxEl8G4e3Ky8eSfdQIMgGI+/PmpqxdN3ZKBLoK7thAmQCkRAUwYJ5jxVhCiFLxQli3ftYxuACyckFcER/m+avarUI1vcDKq22VIB8GSTwJqsLWiVb3sQXrNu2LgKgKqlmwrF/JJXB8zOcD8V5jrCPUbaNo3NAPgSYH4FexXtOt4W2V0ZCx3Eru37vAJPuQR/4K8h6np2t3riP+pWYN9wTNeiDTbPNJNLJVoooroQFFFFAFFFFANvpZiNXZgqDvEFpgGCAcfMZ94r1TqP0tZ7VRSQudzPk5yCAMzjJiTXlv0lbVtZZVphnjETJBA5+Y/wDqvaddoFv7bazbdFXdBLMUAXcAMSTu5Mxk1ymvh0XCSTyrFekZdoae0OTDRIIDD9QxPP5EipbHT1tEkWlt27Y+e4Fe5mHsVZoHiar/APLnpacpbZWuqGKMVB7mjER/lyOf5zmzqbzWxIl/3jIg4PGPZSYI4+2eMn/qd4xb+40v2VuadbVq2PQdixHG47gwDljIHEmc7Y4px04ejaRLfbbQY/wgA8kx+DPknzVW1pLd9LmnFsbWMtJIzhogAduB8Y4ioOo7LVo/sS6W3YFUO2JA2xAwok4xBX5FQm5OjpKMYq2Xb5Sxce6SXt3wmFkxEjt8ZmYUiSZrneo/U98NuslBZtm5bZXcfqkMSw8kRiDJnnMVaJW8gvrvZEYldzR3RBWc7V9h8D5rN7ohX09lsMphmciSSP8AEAIbBBAjxmqjSeSZdnGzPRQdSzb7gZU2uBb5DFYwwiQZOT7807vW7SAHeFXb9gJmCMQTPt5I96XavSsv7Ww6WbxILo5TAiBgYzAkcxwRAo6b0rWXbpu651VFAZUUlBbeSAAPePJM9w96yXV59GRc44ey/rF32goYpvkFuCAkkwJDEdsGPE8eItHaspbe5vR3fHAUbl3CYkw3Jx8+K1br1pS3bdm0RIKzhioBEYI7uJzJ5iaQXtWr33eFtqighTCGSB2ZOGOZMZ88VnXDLvKHeqCGx3yd6lyTkKRHaPiO4CPetxojsVGJLBxkCRw2Y4Ht+PIrmejX9XaZ11JZis3FJMsF4Y4JJG2eJiDJNdHZvz6Ny36m2Ghs7SOFVjwCxGPvW9WlRndWmhX07Xm1qxbIDPA7QMlidxMkALiZHzOfHUazpenYh7yo5TguoYjk9sySJbA4mlPSen6Z3OpKXGYMeXYEfqXOYPdPkfjirl8FVDerKyTBKKu39Mk4A4Jn3YmYxUzpNUbC5J2iSxqAPTQktIAEiCIAIlQAJgg+IJqrfZsGSSrlpHcQQY2j/EM0v6T1MvfuoZbYJBUkg5yJ24GQZniMeKt9XsXr37G1ttlt3eSeBzlYIJHkD94yBzSUUmkOOWGyvqNoddzlkdgVgxDKMBpPBzx5jiSKsdM6hfuG6bw2tvcWsCQuYJxlSv8A/Jqj0pMvZZ7b3LSqVYGS3IYFf3TgTHv5g0/NkN6agcSOc7dpEYxEwPz4pJ0qZvGrlawL7ty2YDXN7kFwJgeBMfukkR8/eaoXek3VuJ3K1sqwCGGZSJclCOSMmTMT81Pr+iKHJFtn3PuZS0Alj3lXaQVOMCfxFRdR6Kt+/p7tm4LfoEntk9vJWPBgEHEndFXFUcpy7EVvWrthwUZtpUCSCCYkzHAIJFTach7Vy3pyCFJiVkGIJAk5BkiDn+tWL5s+tbN112XAWUkYG4LPGSZA/GM0Xrzb7slSqwQ27tYr4UQInbiP8IxWrKdIxvK7MoXBa3i4ig4t+qF43qAS4UZMNHcBPHjjhPr/AEGzVG4CCL4D48Nww/jn7MK9F1h9W24Wbd0rAIljwDEjzjke3BGK4v65tf8A69klWUq7IN3kBQCffkeYnmukHbsiaSVHEUUUV3OIUUUUAUUUUBPobxS4jDlWUj7gg17/AKzQKHe7v2OQAW5AEAcRgn3/APVfPS85r6Ma8Tba5bO7sVuJmRIPiSRj+HFceW6VF8dXkrX7ji4sJKwdxWFzwOSTzOZ4I5gmtOlgNbA2kbyzHcZhtze5wJJ844+1vpPUPWthdjJg9rnAONylQcRI/n70dH0a2mulcAAMCWPGR2g/aPt/CvPJrTR6YJrKdlHqGoYXBDkMpUxjKg5n42lp/PBqTWruFwIoBZW7myBEyYBAMAEfH9VfX9W3rWrdtAwcnc647SGBU4IGcz7e00zu3AttgTtkYJMGGiTGWJgkyMmJzURg8HWXKqaOYu3rWlX0la4zXYZVALuSMbmWII7SP9xTENcuOTadgQc7p9u5QowygxEwcmTNSajXW1UemJIhVkQACZO3yJOeeZ5xS769u3rtq1atAodxYnK9hAKgn3BnOOK7pp4+TztNZvQyuau5Z2JatjUNdbvPaDIG3fBHEiTx+mJNMtXYuCV/Um5W/VH+VoycAADbESD7kCr0nUBLdtFZX2qqFo7nAEg/ORzP+9XGuMpUI4JMAh923xBBEx5wOa4tvR26peQq+pdFqDZVbMWyzEOxJ/RIyAZG5sQCcGQKs3eii4ttm72Ajce6CRBPjiYke1bXtOL6Gy4OxwwLhv0qAAAvliGM7jyBW69X9K6lgozq/LiWVQFMSSIBaDA+MnNa266iKXZzNrentW5Zm3uwFoMzLuEnKLIwCMx5iM4pT/fLaXBp0uHa4W2QCFEEBVAXBxEFf4cVVvdKvLqLateVbS3Q5kBVUYIQTIJ3MBuY/vfiui1vSdOX9VrSypKh2yVYMT5kghs5E+PGKb65fsilPCxRporIt2wJYkBwA5k4n9JEgLExHgRzNV+vNauK9hm7mUtEgyAZGY8kQP8AbNW9Zq4tt2G6yiApEdx4ndwCYzH3pKeiS6/s2Vc3HZFJIBMbN/JaAw+wkVkUm7kbNuKqDLHT7K6e9tt7RZ9MORtJJbdHc0xEAmD7DECq/Uul6p9S1+2wQN2yRuIwwnaYDRzMjwTMEVSXU3G1391ZLdtLijaRvUlMEqATBMicD+MU86R05La3Gt3PWLvLLMBZjt5xAztPn2qp+P7J4n2x6KHS+j3NPO5B6hhWZWMuNytuBAHaV8SSMYpnZ1J/VsdAC0AkZzzglsjO2fxS3VXLvrq0Kr23JO1gSbfMFJIOB7E4HFN73qs0Wyh3BCQVgH5jwSQTHOeKyXk/yFcE/grv1Z7QnvcKWYKCvMEsp3ERMyBOKpP9S2PTu3SCUZQzMCCfYCAYnKiRPvV25bZQSWiAWMTOR5PgA+35ioLfR1EF7Fvcxc7bc7SDH+VY/hIMVipfcMvMBcnXtG5ZWG9U2FmZCywSpk+Ijx8cYqxoHtXSXZAbd24RbuLIWC0bgPB3DJx+o/lnbS1d9RRbVVDJ6ilRnBgieTt5H+9c5o9HfW5cXYfRILC2sdp9wDwJBGMjtx7WmksbMpyku2hl1Xo5bakn01aGCmCR2lYPiCOfI/jSb+0bpZfSLdDSLLkRP7rEDH2baP8AzPT6C8b29sgACSMSAuSJ5BmRz7VzX1Pde6urBRwEtjbP6Sf1GIwCI/IzSDbkmJpJNWeW0UUV6zyhRRRQBRRRQGRX0D9EPcfRadw3a1oCRzKzb5BxBU8z+Ir59r1z+yXqj3NK9ie2y8+Zi4DjHMsD9sVy5ftLh9x1OqtlHBUgAEg7ZHIyT+fb3qjc0Ru2tq9h3NuIJkfIzxz5H86aXbR2B1AHc0ASRM7W44ESYxxSjSdQNu3F1QqtLFxAjgSR+JLExg8zXmUbyel8lPqaf3g2nKhCwUqAc7mICgwYMySeYnafmpeoIbtm4zMqgFVLgE7SBkGMMIJgD3PPFMrOlttkbW3MSeSDnIHtjHt/Guc69129ozaWzaLC8yoiDhWUgQAMAuIIHP6j5rVT1sluSdeh2b3pWoVFlVBIkIWyTMMRtEbiJ8fal+ovDUqQhAWJVlzBkiR+6YaSCD/WmnU9NbvXF3gQkjdmcggoWjCnj7t+aXi26KQjAJuMDwB8YwOfnPzUSwlL2zrxq5OPwUFZtM2wTdF12KGZ2SIIMk4JjAETup7bsenPJEFe4du6OcQxIMwAMzzmtejLH7Ve4XMGAVK7dxkSJmWj4k+5rbqZL2mNgq77hxtAPmCYj/z5zjdlJU/x8GlvQtzcdiUEliu3JA4AwDj+XtW+ruOLlu0unuPbgM1xWELDZmc4gNg+3Pjbp6bAAQzttkyQ2N23aIwRkmQPfmp79y2roxLGAwxmRK/0McVn+WQ5eOBILPdcuXLriQbKYUwHkjJBnLTmfz5g6horz7rBJewUDDdHqM4iFaIkHaSD9wZMEszYZmdW2+kX/ZhSScAiXxIIJ48RVy7BUNiY7vMRLEEg4Pifk1abREureMFXoWiuqsEQdoTuLMTAGc8YnHmfEVct32RWWA4gSk7iDznAkkiBj25qpa6tevMy2wVCNHepgSAYAEzEkSZA5oTVZIlgxU5GJ25b44Ig/ArGvLIjLxK+t6oiOHtadTcvIAXuxuT05BSCJQZYdvP4rHS7t9tRfZmVrZ2+kQTDryQASSGVcSRMhsRxrYsJeNs2rzXPU7mViP0rOAAB2TGB8nPNWOraXUIxNpBlUAgD9XcxEYwYXmR9qpu8fyQlWf4BrhwQVaC36BuhTI2tnkRJJ5JPwDV0DXCwupfPpkAkjaQJzIkHYJABiIn+FrpnTXT/AK5tgsd1tQzTAEEDImBtGJWBxHG+n6cq3WCgWi7TiQJ2qT2ntkkTiDmfistReC6lOORD9R3dXvVbZVVuFtzFAwO1WaADMnknjjnBphoCz2Qvqsj53MqgEgkHgjjaBmPB8zTbXJbYbJ3kBcQOJGfA248H380n6jrkDJYRG7yZG07dpnuyJMEzB8T4qk7jVEUlK28DxLW3uBUkNwYypBx7GSFzSAHffiCpRRdmNyE5ZUHvJgkTHImmd+xb2LLLIVpyQZxujMxPj5FULuicsptlQFDIvyBOADgAEeFn2nwjSViV9qRRv9ea1qRZcwqgEED9QOG89gMnGRyRFUOo9SS6GCqfTti4LjEEFv2ZICj7sM/HzV76iS0qgjZvJOSMt4MYHZk+f3qz0bRbkZbqnPcsRADLAJ4mOPHAj2rY1tCd1Ujx41itnEGK1r2HkCiiigCiiigCvQv7Hrv7e+kRutht/wDh2tx/8t0Tzj5Nee13P9j2vFvqCqeLqOpPtA3D+hH5FZJWqF1k9e0lz07DkruNtmI4HIMATjljz7+1c7qL1tWdbrEK4MSfGVHJ5JYHwM5yDV3Wa8LLBgQDkDuMfABwfk/w9lvWkum04U5eAhX3YrBkeI+eK8kH6Z6eSF5juyJ9dbWShCsh2h1BBZFyQQSfkEH/AEFXL91GMAGLRG4sPJkKoA4bG2ckTUPTOkqisNoYbWUjOSZ2gTiGbnHHHijQqbGpcO4JukvbVZWADtYHOcmRMzyIrntnofgsIl1xFxFe8gKbke2QDIntAJP73PA4J+Kr3+stvvKpWEhWUg7gCCVJMjYnv/pzTPqOpRldTb3Op2lQCctMAFgB+nmDHNIR9P2/UuPcX9JQEAE/ugEqcbjgSSPODmip7M1rIzfqdpEZHuKkhTIhBt/eIY4zIE5qPoHTPTUgu1xC7lVLF4zutksYyJBkATtFR2r3qLtiVDkiVJ7IAxvGRj9UDnHAq/09cMDG5z/hYyMif5Z5+/itqlRDlmyzoLrEyIll7jE5GPGIMEe32gVGuiDujuyjUKrJKAx3EkQHBIWSM+/mKvW02bQVyRuLSO0jbg53EGT+eeahCoQ7ho3EruEiIxP2mPvg+ZrneTp19jDW6XTkBlKFgJIQ7iDtBIPufv7VzPWNQbbNbtqzudpYAQAMewyTHPzHjFvS6Y2nuSDt7Dv5BjmB4OQPxR1PW3Q4WwoZmQkljAReJJMw5aIH39jVJ5M69VZAhu2dO990D3E3HY0KpaV2s4E5Hd7/AIxCVOo3lL6g3EturgNY271YsqMoBncuCYmfNdL0SFtobp/aM7iCQS1yW424BBU4HEZMzU3Uempf3Bht3AyZHMFZ9jAIg+3tV90sNHNcbllM5ToXTb1zULfsstlQQ3dtkqSd6oCsLiARAiRxT611pm1dzT+kQUVWDzzIPJUyJMx5GfcVR0HQhZO/dvS0C2Z3AkKMQcgkE8eAJroFsBtrLiO6QT3DA/h8+wEU5ZJs3ig1GrFH1F1S3aurvRhIVTcyVXcfJySJjHNNLzKLbXCSSd2G7RwR5/0/9Q6i+GcWygd8uTswqAyJ3TmIH3qL+5NcDK/BBCqOInbwD9jHPvFQ2qV+ioxy6eyPTXEayWVvWYAxtJBPkA7v/BmPNIfp76i/vVm569oJctKXBUsGIU7RA5BGQZxxim1rV7AdiemJYHacyOJz+ngj248VVtaIaZbkK/6Vg/qZml9yAGAOABn78VSazWzJRaST0TL07TsVe2gkkt6m3IwA0/5fBz/tWirD9vp2x/iZslsqdgbJAAHvzgxWeoawBRtUjYNwMSNsggGDt8kj3iqesX1bbXnGFBiUJ24HBEmec4wYqknLZLqOEZv3HusGDIfAjcIAMdxMQceOCPNT9WvMkIgRwdmcTIGIjBmck+1Y0yMwSVt+kyk9u4MGkERAEc5n5mKRsh9cBrhNwMwBkEBcyJ5IgLBz/IVsY5MnJNY2ebX3lifck/xM1HW91IJHsSP4YrSvYeQKKKKAKKKKAK6X+zvUKnUbG6IYsmfdkZR+ZIrmqsdP1Jt3bdxW2lHVg0TBBBn5iKA9q6npLdhlYtlzBYbT2rLSSfbdAPuYMxiHpu8CC4vklT2ym1O9gY4LYgqsc+M1E6N/eLas4ZgFxtYLv2hSQDwGUKc08VVAG0BHKgD3IyBng8+TXlm6VM7cabfaIstdW2CHUhlxzuByqgkD2jPjPtWz6hDuuFCVEAMFJaYOBiTEzjicmKR9cuD03N6V9QkbsSVZyjACSMA/xA9qu/T3SDa0gNxwbZm4xeQwUSVBKnI4JmcGIyImklZ1cpORd6F0sab1Lpuuy3cshUAbt0giCTiYnyCPxXt9cjWG1cujNlSh2mZjBMmJ2/EzTJDZuWbYEKvKGSdqnAAM5Of4+1a6m1ZtOtxtoOIYqJOTCzEQCZ5x7VO3kpvqsDBtKgAKxuubTuLH9QBiCf8AKx4JpX/xC5a1Nu0WJRywWMHunaWPkTjGBAx25xd64txBbC7SSF3uSJEEh12gzwJHz8Uo0vR7iayzcBZ7O1tinLKI7yZAABaYGfzOajx9cyOb5XyeMR71DXsrlDysQJndkAiF/wDf3q7Z1wYEhLm0kiChzwsyOQJ45ifxDdtsVV1VWZWLZPdBEj5xOJ8gDniTU64iQnpvcUCV37e4s22ZllBwZjzUy6tJpFQU1ak2UnW/bF3YikrcYjczOXBlm2w/ao8CDG7jJmHXdSvXbNy5pyttrbruFwZPa3aNoIgkxnEL8in9q8Cwts4VyB+pufAAJiTukR8ZFSm6gDI1sgmIG0xySA08nMfx9qmDV20byN1SeTkdN0dFFvV6l5ewrXW25USS8gCTg+RzIn4bWPqnT3dy2w29UDbJCMSSABBOCAVMTOeMRVW1caxZdLOm3M1wh+4sDIk+SwUDhZ49qGVyA7WVXdybcSwwRIySPOfmPE3Om7kZx3VRLjdFukMbl6FQLCyCTBGZPbk+I5n4qTWaspaZsjZkkHlRnnwAefj81i2xKKZD+xYzuxIPAmcGfiqvVdTZa2FuFXZyoVAT3cbhwCSBnPt+a5/c0dMRT+Sn0rX6hoe3eS5uJBBAUp5loyI7RjmaavYV3F0XiCqPb7bhC7pLGVIgtEHPEmeBUV4tCpYHowCkgAlSQDgDElSxzOV8kmrT9EtXNqs3qbYEOTkGByPMefeK1tWYroXKo2gAm6CQ23bODMSQcn97jABqLqPTr10tAUywLEuQVyMgKIOfAI58eGLC3bCrbQqwiEGZUyDBzuIyRMDmeahu7Vt7ouE/eJHlTyOc4zg+ZNE/ZruqF2j0152C3BbhUbdbOTJdSGMYyfAGNpHBre/qQLj2mcliSRbzIUYDedo/SR8niqfV9LfZNttxcLsxXeUVtpCvCjd4KkyM8xWxJ06b2Fu4wK2lYjb3FpiTGBDGfAUfaujj8M5qbrKHljVqDbT95lBKmR2yFnJE+OD/AErmb2nU6ltwthS+1ATGVlSABifbzHjFdVo9TbbUWWXuCQymM5w3MY/HgVyvX/SvXHVyNwLspzKmSAVIx4JHkR4mnHXoybbeTy3WiLj/APc39TUFS6pSHYMZYEyeZM5NRV7DyhRRRQBRRRQBWRWKyKA9sNw3tHp7yoC/o24J4DbQIHtJBE1N/cReVPWtncFnalwkCcYyIHeQfmfvSz+zvqBfQAEibRdFyMR3yAcGA2fiukv6hVuSwABKzHvJ/EGvHNtOj08cU0c/a0Nm0EuXwotIxRQwJO95kEGAyiJB5xTfqbE6doX9m6sASfJghTzgwB/H7VW/4ul0sC3/AEY7QcBmEAmfO1ce26rD6o/3b0ztm421QTEIeVlZgxIWAAO3NHllLxRT0UGwqKFVBtDKJI9yfJ5Mk/NC6ZrpVSha2RBJIgATAUHO4gyMeI8zW2s0C+olwFVQEKyk8zEnGJkcf6VN1MXHVRabe2GjtIOCwkEZG7tH4qLydqfVlrS9HSzbG2P2akKWMx+rBzxMn4ge2J36goaQrXXdA8L2wB+7ubCgniZ/pXP9E+odTev3LGptG0SuNqkqR7STliT8eZroLXTRbuLc3lkKemFMZna8kgmThhn5rJRazIiMk8IoW31dq/ca96ZtP/0l/eBMdjFZOMy2ZjxIq6urtI9tgCTcYqWgAq2Fhi3dGQIMc1bu65YTdbI3hjcbdAUruQiCSTuIER7j4qjqNELdzbtJubmZWkkCAIVzAgxAEyMfABpxWCVOVtMrp0Znuuz7kk7hlsnuCltplRx+k/aPOddevILYd9vaGUrAGJBA/eLbfM+RgSauvp3je7O/BACxE7QF7c8wPuMVv9QdOs3bO2+3pE74bcQcj94T3DIBWOCPvWxn6ZM4XlFPolyy9n1wS+4yx5yJCseCVyOZMCKj6xrb1sXr7/tERQSi8qME9qiFAU54GKr/AEp0UaZX2vdcYt92RG8t6qCYUEzHxu98sOvdT2TtIIgbk4BQ4liR5AgZwAMc1k2nKjeNSUTmPqTVL6Je60YCG2cMd8H9JME7e7/tE4Nb6XqtnRajYl4atX2qm5SbiEnjcFhl7lHNM/8Al3R33d7qJcICfpDARAifG6PbIAAqfrPVdNpYuugDQgFwbd0mYtqcmBBJaY45zWqUa60HGV97LfStMHJOSpG4ndHk4xlWGPmKqW7YskqDgsGIJJklog+wJMmPYflR1O9aa22oF3F7aFQQdzErC8wTu95j7Cn9jpbosSdwRZYgHgbf4yOP5ioa65steTZS6reuaa6otqX9UfrYLA25IDDI7ZgGAcfltbFy4rHaCyyEJ/SW2zPuIYwfOD+FWs0uouKtm+obcQRHHnblYgge3vUipeUXLQuem1ydo8BQ0kz8mT7iY8Vbgmc1yNLBzfSb2pvPqBMtbuAl1XtAUkRbHhtvIncMZp3a0tu6dp3W1DNBcjaTBlgGz+9HzHyKt6vWW7GnC+qbzuNoAcMWIEEgjMDznFctqet3LrFLjBXTJKkTngCBxEZnyPmtT7eqDhXu2NerdKNu6AHd/TJbtbbukbsleNowQf8AXPHWuvt6zghgoDTuywUQTPOZ8+JNPOn9V3G4d2VPcCeAJIOMxtBHEwI5rPUNLo19U4u3WUksAREsB4iADHwa6QW0znN1TWzz36gQDU3YEDdMfcA/60upz9W3t+qdsdwTgQJ2KD/MGk1d1o5PYUUUVpgUUUUAUUUUB6B/ZtcDWNTbLQQ1m5EfqA3ggGRtM7TOR4PNdTZX02JvM4Hqb+9Tt2swgHPALKv4H+GvLvpfr50l71NguKysjo3lG5j2YYIPggV6ytpNUhcXFuWbts47vIiIGJnEcyTXHkdF8cbLN62Bc2Mo2i2hA2g5mTBOCQoP2/IgsWmtKV3C4oK7fBEMSeRmRAj594pX9RarW+rZ9O3v07G3LK0MJAkH/CoiZM+JOasdU6SouWVgXG9QmSZItkEbhPBxMgYII9q4KNrZ6ZTSesmnVNAL+0qWKD1CVJPcDwv6uBMwc8cRVzSaollE9ybWZMTB3ASAcjmPeBS7o3S7ltriC87KzFkRjhVI7QJk4ODERA5BzY6d0j029VlD3DOVkSdrKCAWIBAPI9z4wImlqzpBtZrIxtWbRuhhhyv6gYkcAN/iAkxPFY6p0aTZFpkt7WIbJn08MVAB48/c1t/drgtbV2qy7pJHEyxJxnIk+8feoulaG5bX9s5uZ7WIJ2+MZJifkRWR8XsqdzWjRC9l1Lk3AsydktJOSoBgAQRx75qxomW3euXWuFTeCFUMjZyIMsQSInA/oauoRO6cqSJkRPOABO4CRUWut2m2FgSM7WXBEGTBz8H5ge1b2vZzceuv2YXV3bm9XEQWEwIIGSRk9wJHvx5zHP8A1Da9JiHv3WR5K2wm4rjbg/qgMCY8A4B4pub3YFDENBLbn/SDI3KQB2kkmYjmknWejNfUF7rs1sCAoGQSSoPgQIFXBrteiZxfWtlsdasm0oDeoSoBCnaQuBOMeMAfFUW+pdOCqu5DKJKkQAAGyZgHEED5mlg0OoQugNy0hdQoAO1wIIGR+kkMZmfGBW9i7p21jJcshriGRKjaIWYbJ3Z4HjyDJq/pxvBC5ZVnH/B2nVPT1BsWllbv/UO4YYgkOM8EHPBIB/FD6k+kkuLZY3AoQIpQxsEs0kFRyxhROeM4q103UWlusbj21ZCApwGZWMgEkkMoxtMyADVzqfVlAHpXbXawLq6l+3jBBkZzPwOKxuSkkZFRcW9lax0DTvaFhQX9EICplSHEkMYyP1T7RuiZp22/Cqs7xEgEQBtKxMEmIz8far+hZGcAFsw8sRxjjJ4Jj+PFQ9S+pNOLcoGw0dylcx+7iD5MiQftUdW8lvkWIrYm1ButqrVjYXtopZ3gEBu7aGzj3/IHE1v1HVWbbKrEh2DRbcbhtCqGMGSwxgeSarXfqUnc6dtwmGItw0HIEmR7meZ4BilVlC4Vy4ZmZy3aQWEEAHd8Z5IkGPNVlfoyk3+RRotVaW9dVLJZdxMjCgzM8iJ9h7RVkaVSxdXdjdI3wVkDjGIEfNVtZbVgxB9K2GVX/TG0AcQQZGOPjilf/MNi1BE3bkEE9205MSCeQvnNdVG8oiUqwzp06aoDFeyTt2yIuHIBcydx8RMRnHilq9La0qqL7FypJQtHZ/lWMkcZHxXOaz63uOUIQD023ASSsxH6eOJzzk0v639R3dURvgKOFXj7nyT961Ql7DnH0Q9c6gL99rg4O0D8KFn8xNUKKK7aODdhRRRQBRRRQBRRRQBXU/Q/1Gunc233bbpSCv7rzEkexBMx7CuWrIrGrVM1Osnvr+jYQ+syr2kAsfEGR/DEfb3pRoraMTft3ATLKAuwkTkwIDRIkE+80k+lvqRdbZOl1UFlSAxYguOBMZ3AQJ9s8zVvSaNdDpyzOQyx3Kd8DdAVSIj9UE45n2rydeqr2euMu7t1Rds9NvtfEjdaVHKKGgligUhoGJO4wMTtrTT9Qum9sSy5LAljuP7Mx/mEA4/QDx7GZb2LQu2rbq53jaQwJGSf5CMZPMVYaUJbBaTnxtJHge2SR8ZqL9MusuUWL+t9Zu6a2Lhti6AygwQDDYBA/eO5oj/eacrqoEONokCCIj4jyQf9aoXw5ZgcqrICkmMicfHuZ/pitrOnG4xltrbWOIOQCiGDzBjniAcTWJRk69mtyjFusf3Q60d0OwBVVLfpIM908j54/wDDU6PZSxdQBdqMW7RBXHMxjAB/AzXOaPUtddPUKwFOVYAbztjEzjjxlx71L1zqoW2/pLbYn/qAsxI7zOBJJI8ffiIqnBrBzU09aINf0dbuy6Nuxd270xMrk7IGDPOQftjM5uIlnaGZFKMowNxb3EZBBkiB4/Fc/d6pbQgjVLbtKwm0zbt6gQAQJMzyPMCtrX1VofTVTqGLBWUHv3DcI3TAAbjPsJ5MVVPWzLTd6JOq6vUXbotWe5Syeo1ztAaCNiK4BVmGT8xxBqbQPbJa4UIuIPTJfuIG4Ag+Ijz9uaTWfq3QWECjdqGAUC4VO4ARMBiIk594Az4pV1X+0E3AURDsJzuYglRMDtPGfM10UPwcnL8j6yjXGupZC3C7IGkBVXmZDGWIEH7+IqDWXyvdcsQFaSS1pTEkSvqHjBghYM+a5TW/V95k9O3+xTmF5J+TzHmBGSeaSPdJMkkn3Oa6dWc7SR6Lofq6xsG68E2+IYmZ5G1SAYjIP4NKOofWFmIRWubcrv8A0g8SZktiRmIrj5rFb0RveR1P/wCQtSGDKtpWHBCE/wBSRxjiq+t+ttTdjdsBHBVIj7Adv8vJrnqKqkR7ssarqFy4Zd2bM5OJ944mq9FFaAooooAooooAooooAooooAooooAooooCbS6p7bq6MVZTII5Brqn/ALRbly29u/aW56mGK9mMRgA5nMiK4+isaT2anWjpbX1q9or6C+mqgCCQ2BGOB7RPNXbn9qOqKlQlpZMkwxn2GWjGePeuNorHFPaNUmsJnXH+03WlYlJJBnaJEcAeB98nApJrfqTU3TLXnz4BIH8BiaWUVqilpGNtm5ut7n+Na7z71iitMMzRNYq301ELEPHB27iQu7EbiMgc+2Y8UBVmsUzuacWlLPaBYuVCkttUAKx4aTO4Rnj3mpNDo7bm0So7zekSQO1QyiZwAfM0AoopvY0SOXBCg9ioUYlQxmMkmZIAOcT8Vrc0qW0LlNxi0u0kxLKWJMEHxET5PtQCqimaWkNovstyWcZZhACqRtG7OSffxVq1pLJa1b9PN22CX3HBIMEDjkZmfxQCZ7DAKxGGmPmDB/nUdPtKttl0qOm7fuWdxEA3GEiPP3x8VVtWbaJbZ03+qWnJEKDtxH70ycz4xQCyKxT3VotuxcTYG23mTcS3hTDYMT/KtLuitbrtkLDWkYh5MllEmRMbTmIHtk0AlopkNGn94tJHa3oyJ/xBCf6mp9LoEa0CVEkXTO47pUdu1Zg/OOJoBNRTjUaFBZ3bRPp22kMS25jncJgLE5gZj3rS90uNOH2tuG12MGNrSAB4kdp/+fxQCqinus0dm33FBtDIO1iSQUlt2e1vI44OKodR0yW4QHc36i2YgwVAH/bk/wDdHigKNFFFAFFFFAFFFFAFFFFAFFFFAFFFFAFFFFAFS2LoUyVVvhp/0INFFAWR1Zs7lRwxBhhgEDaIgiMYj4FYt9VcFTC9pcxEDuEEQIxHtRRQEdzWSCAqqG2yFnxMck+9TP1h2LFgrbgoIIwSogNgg7uc/JoooDQ9SJBUohEkjBEEgLjaR4Aq7ruoMgtBQs+ioDR3AEEGD/H7TiiigKFvqDKbZEfsjK4/zbs++a30/VGRQIRtp3LuWdp9x/AYMjFFFAap1JwjIdrbyWJYSZIIJE+SDW93q7spBCywCs4HcwEYJ/A+TGaKKA1PUzuRtqbreyGgydoAE5jwKLXVGVQAFkboaMjdzGY/lWaKA0PUG+MoLfH7oII/MgUHqLlmbHeCCPEERAHxiPsKKKALvUGbfMd+2cf4cAj8f1qLUagu248wox8AKP5CiigP/9k="/>
          <p:cNvSpPr>
            <a:spLocks noChangeAspect="1" noChangeArrowheads="1"/>
          </p:cNvSpPr>
          <p:nvPr/>
        </p:nvSpPr>
        <p:spPr bwMode="auto">
          <a:xfrm>
            <a:off x="63500" y="-909638"/>
            <a:ext cx="2428875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838200"/>
            <a:ext cx="3733800" cy="29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5" name="AutoShape 9" descr="data:image/jpeg;base64,/9j/4AAQSkZJRgABAQAAAQABAAD/2wCEAAkGBhQSERUUEhQWFRQVFBQVGBcXFxcXGBYYFhQXFRUVFxgXGyceGBojGhcXHy8gIycpLCwsFx4xNTAqNSYrLCkBCQoKDgwOGg8PGCkcHBwpKSkpKSkpKSkpKSkpLCkpKSkpKSksKSwpKSkpLCwpKSkpKSkpKSwsLCkpKSkpLCksKf/AABEIALoBEAMBIgACEQEDEQH/xAAcAAABBQEBAQAAAAAAAAAAAAAAAQIDBAUHBgj/xAA7EAABAwIEBAMFBwMEAwEAAAABAAIRAyEEEjFBBVFhcQYigTKRobHwBxMUQsHR4VJi8SNykqIzsvJT/8QAGAEBAQEBAQAAAAAAAAAAAAAAAAECAwT/xAAfEQEBAQABBQEBAQAAAAAAAAAAARECAxIhMUFRYTL/2gAMAwEAAhEDEQA/AO4oQhAIQhAIQhAIQhAIQhAIQhAIQhAIQklAqEIQCEIQCEIQCEIQCEIQCEIQCEIQCEIQCEIQCEIQCEIQCEIQCELG4/4npYUAOOao4EtYCASB+Yn8revzQbErF4l4vw9FxaX5ngwWsGYg8jFgehK8LxDxviahn71tJpmGsiRylxusIRYyCZvZziSTJnbmZWsY7vx0Gt9plAGBTqE7zlAHrJV2j4+wpEuc5h5Oafm2QVyRmMo1KhbTfmfe0ujr5QI+MXVt9EAEPOaLdAOg1G/uTIS11R3jrCWioXaaNdaeZICjxPj7CtbLXF5/pDS09zngQuSUsIxrswGhEmTubyCTN9IOqs1Klje3x94iCmQ2vS+IvGlXEANpO+6ZN8rznPLM4DyjoF5vDcexVAucytVE3My4HeYcmOqWblIg3Numkj+VJcyWhx+PPfmriPZcA+1RjmtGJaQ7TO0CD/uGx7L12B8TYasctOs1xiYuP/YD3LjQoioPM0tJnYi/Uixv1TqVIjXzGehGkekDumQ2x3YFKvG/ZvUH3L9vM22fMJy+0G/lBt3IK9iCsNylQhEooQo24hpJaHAkagEEjuNk+UCoQhAIQhAIQhAIQhAIQhAIQhAISIQKklErxnivx+yjmp0CHVRYus5rOoj2nD3d9FWbWx4k8U08JTJJBqR5WSJJ2JvZvz2uuRYvjrqtR9WoQC5xMm08midAB1sIWfi+Ilzi53mJJJJ1vqTP1ZVcQzMCdHEDK7kdpAOi1mMbqzi8Ze7yJmwyuHa3dWhDqXtm7YsSDB1DToNf8rzDOF1bzlECRliXX7WH7q4yrUDQCCC21pIECw7wNOiLF/B4SlSzFubMBqTJFoMchblzTcBxZtQ1PKaeSJdaCOcxos/hrXOq3uCN9p07g2VjiXCy+m5tMQQZtvHyNzbv6hPi+IZAMrhcxYWsZiZEGDNwpcNxAufJfcjSDrtDthss3huAyCKjXRa2UxPURpPMrRdREyTIkWkTaTveRa+iB9fG+ZwLiHARDgYO+82Os2VZmIq/eSM1j1t9a/RUmJrMuHBxDRvY9I0m5WNxHjrmEsaBlLB5mmHNmdIMWUHqw883e8fPVMqVCT5XkGB5SSRboQsDgOELXEipmDhOUgkgzznvK3qlenGTzNcAXTIAuRdzcp+B3VGlwzilShVD6bxmA8wmQRaZHL+F7PB/aUzKM9GpnvOXKWdCCXSJ5R6rmwqkTLrASTMzAsP7m+v8ZmJ4oW1IezM1ukEyAdTvboiu10/tEoTDm1G+jSO+s/BHiTxrSp4VzqNRrqj/ACMANw4/mcDcAa33gbrlNHieZoDPO2TJjeLGDMb7qN/EGCGvtmsJMA7c7dr6qYH4TEuadb3OZ0g33ka3Ovqtmn4lrmwxNQOGkVHGPQm/qFihzGPOeRmG4JgyNSJDWwRt80VcRSpxLoLiQBe5B2tC1cqSWPfUftTcGw6kwukCQ8tzbGzha/UrV4F9oDKhDK4DHONnAQwTo1xJsdp07LmQLXCDBBOv1pbf1Uzn2i5tE67QAb36G+iziyu7ApV4D7M/EbnzhnnNkaXMdvAcA5h7SCOhI2C98staVCEIoQhCAQhCBEIQqmhISglcz8a+NDUc6jROWkLOdu+DBiD/AOPTv21M2pfH/i55P3OGeMsedwPtE3LZFy0CPZ1Jhc1OcxmMzpEgWtHy2sCpsVi4c7fT/d6dIIT6VRrmCzpvaB6kHnCvpM1QqUTGa+qacQ0CXTlzEeUGSZjT+FbrUyTYEAXg/HQXUf4IGHubDQbA6nQ3Bv8A/IVRb/DwAWOguJEnadPLrftCnq0oZZwzEEguETewhs+btyVevxEj8oOkNkQI1Jjp3Kjp8asWGfNN+U7TEnl71i7rXgEZKdgXO/qEAT2GgvO6MJi3iTUI0j3xuf01sq1XidSTMgAkA2F4vI3Mc+YCKvEaj/YDWi4sRJ6nlrF9fRa0adbG2mHbEzYTGtzHP3qCrxEtBBDS0kkOYIcDa14lttO53vWw1UtD893ZWlonLeRM85EpaL3PAkDykwANZAm/SBbr1KChia2Z1zYaDY315lNfw/MASwvB0hx3iQbWtG+y1hhZ9kbBpEWgn4fwNFadQa0TaNJBFom2vVFtVKdBrBDvKcogt1tsDrr8hrCeKxJa7WDYuJaeRkE9BZRV3h7SNBcCbyCIPbb3pvCeLUmWeIkEEm5PIHp2S1JGviKYoHLVpNMi2V1xezpvNwRp+VVMTwsvJfkeWuu07OGkGbg7e+N1Sxbaji3ISQLj+AT10WtheK1mMa0w1ogXGkmT6Te6z5+L4Q4Wrk8rW6THUx21/ZTUaRq5muykAS5pyyRNzE3OpkXUJcZJmecxulqV2zo1xAzZgCCNiOsLVSIsVQDKctd7FpzaAmQASYiABebJWP8AKA/LUDgSWkE3aYiI1jfdIx5yukAzqIzNgiD1F776BUq2XXOGkxa4zQIi2h9EF3D4mlUA+7GT+3XK6NbXAnY8vfI/EuaQ13IjQ2ve51E/oosHTpxmdMmRbUEXaSQCCRr2CbxJpeMwIOUzHpfXa8+9Fet8BVxTxzXEj/VY9hJ5ugtH9pLm9dYXWmvXz5gMWAQHddbOmxBBvp711zwl4uZiWtY8xiADmbBGaL52nTSCRzlSj1IKWVGCnSo0ehNBSgoFQhCBhKJSJCVph53xvxwUMO5gvUqtc1omIEQ587RoOp6FckqtLoEg+bY7Df8AlbnjvimfHVQ6HBn+m0awANuskk/wvPuGjs0HlN+emqMo34I2zwR3PvudOimpvaWEAgGP8xsmVMSHCCZkAWEd/roVBRrQXMIIANjy5jXSE1UTqjCTGYX1O/x/TZNiBOpnsbm95jfdWKz2D2LuN7aRtPKVWfgKmZjYzGpA18ona4HwnaJU39JE2HqMdOsbzoO/LT4KHFVKYEB1/wC28D3R/n3NrBrRBmxMwbEi0/QVJ7rW6Wj3Drvb5rQt47Etc2ASGti5DZBA1BFjvqvO8Sc647xGhGrY5DQ/4Vs42qfK6I0E3sOW4SHI32gZ2sNu5O3yXNtm8OfUAcQSbXubiRrzvCs4XxG4kQMpAiRqRGh0vY3urPCsUHMIAAM8psNr3v8AqpMTgm0iamQjnAmPTWFcRbo8XL4a4ZSTrMyOV1arY0071i4tJHIwQN/RecGMFRzYJAExaIWs14LYqGeU3/wVqeU3GvRpMc5rmuJbqZlsg6i8KpisNRBlwM7AkQZuLDVMoYjIQ9hAjUXIjY6Rb66zsxuaTALQ3JsSByBdNr6Kel3VqjUaPLBnY5oi1p2I6ESq7cW8S3IwDpNwJuCO6yzxBtNwDmuIGhvBtGsxOq08HxBuXyanVpMie/w5K55PixTcXGYJEG0j6OyjpN1GhvAm0czPW3rySVn5CDYEk3ER29w+pUwcbkkAwMpEWvr1nS6BlKp5MhAAG8w8nmIJ9ydi+FMqs+8aQ6oxxBEt80ixtvvP8qs3Eua4ZvZNpM5bCD7OhuPfZWTVOaWyDHlgwXRc7wdN1mrFbCUHU3XkNNoMRc3gD9Oav0K3mAc6WQWi/sgm3Yh0X6Kr+KuWz5dSDpYgWOx/ZRCpDoHmubjUza49FUQve51eowiA1jSIG+UEntc/8e62/D/FDTqNcz22vaRJAFnAuHSRYzs5ecrMcKn3n5S1nPQAiR0gfE8la8MBj6rZEZqrA5us53AOgxuJCVX0jTqAiRobjsdFIFADdSgqKkRKRKoFlLKbKWUDFDicQGMc92jWucezQSfgFISszxECcLiA32jRqgf8HLo5VwzG4n72qahPmcXudsCXnzfFZ2MxLxLW226+k9vgqlXFltSxtYC/LRTmrLSdSedwQb8oBA37RupbhIucIqZmuzm4LY62J+NgrONBe60SRGWYAAF5I9dfksrDtAbI3kzeLHLbmozjXg2HTTMPjblsp/Wl2kCLSBuS2QbjSYkH0OiQwx1jGXSJ1Nyfrms6nTeAS17nEiCHRYgjTrHT3p+Bq5IbUMkaE6W5Jm3TTquJOaWNe6SOxvp1KjxvFA0T5QbiPzea53kbaqbF18wLWmNxynr8l56kXBwDmyNDz1mZS2kbtOmNRvf36emqZxDDOcJZBlpkbgxaBv6Kw0sptEnTSb6/NBxrSHOB8sa2v0j13TP1dYfDxUpuBIIdF7cptcarXOOB8t5ifNdsekkd7qKlxFjgWm/IDXbQ/XdWqP3brRljn00BVRW4XwnLnLnMNyWtbJyiZsSBb5QVIcIHy4WjlpIjfSU+rXE5WkRJ+OoB9Ap6uIqNpOa1wFiwC0gzNxa8Te9wPSX+LGFiuJw403NJZEWMX3WrgKjAwDLMAwdCQemnRUPw8gfeNlw1Oh5BPFWLaG3OB3G+2nJVF6o6Y1jkYB9+ia94bENkExOUXO+kfLkosxOkRoYj33Smk3KJsZJLb9ORsbFPK4kp4+0OFtbjlNx8lLheKCRLSBcamekfW6p6nUtOoB5bdx2U+KwBfDmCDYxoDyjkpq4tuxn+mZqAWuHRpo2Pjudkjca1zWn+kerrRqN1T/AZ25as9P59+wQOFFhEG2x5RYzKn0WsbiWsY6wNrEXzEkx6W+azcGHZgc15193vS8fcTSa4XAcA46bENt9aqbCUSWtcCAI5301v0GqCw7HE03FwJ0DZ36EnoZ9V6T7PPDxqYpjmtd92xzKjyRAblOZrb6kuaBba+iteAeAU8SKgxDfvW0w1rQ4uEF0mfKQTYbrquAw7abWsY0Ma0QGtAAA6AaKi+wqdhUDFM1QSApU0FKFFKllIlQQOKhq3Ec7e9PcVC8rtjjXzfxHAijiqzNSHvYCejiLe5I3C2a2cokTfTWdL7m37r3H2reG8tQYlo8lQhtSPyviGk8g7nzHVeEfUJDeZGaDziDHK8rOLKt4qtm9nytDQ0A3JgamdyZJUFIEwIE8u2/u+arFxnkQAehnQHqhlUB2Zx80RI5GOfWDKz6nho+sSZa0fuOcKFuBvvPWb+qfUxUezqdz3257KB1J8glxk/VtlFTtpEtdAD8usHzADUwLx2/QpzaIiWtadJubTqeSr0cS+m7yAdZ3nX6/ZNfYQLG0x2+asosw1zo36RaekhMNFvmAcdLmLHXNcafFUqeBIIPW+vzWmHWiAAYFtes/qnsY9Si1gLswtfnPRWKOIFRtpE67kdBKs1sM0mAJkaGLwJPdRnhR1Fh7vrVLcXEmDoCYeXObq6Aehgu/LNr9QoXgB3la4X3PW0Hlb9UOxBaImYJv+/NU38Zkw4ERbnKknnReAJ0JM89ufdOeBYgyd9Dc8rWO26rUzmNm5upMR+6fMaz7o+o5qXl5XD8uW4Pw/hTtqlr5i0g7E6zt2VF9TLeYkxqk/Fzrc8+ytRp8b4hnOZjSTJN5GVtgAWgQLDY79JTOGcRMZSYjoTHTso6YaYcPaHx6FK6AcxEN6ESb8lJnFV78U6fMJDjYkHbX90tTCOJjMYImJvGkgC+/xUDMXmbkA3gWE/DWP3UgcWuyg+YGAZt1G/VN0xIMDAIcJafaabgxpPXspsNhQ4tpUx7TmtDbmc5y2m+uqbVrOcP6jtfWOv7Lb8EcOdVxdN21Nxqu7ZYb/ANi348rUdE8K8BGFohgOZxOZzoiTEQJvlAED+V6OlZVqbYXkfG3i00h9zRMPIuRq0HQDqeew7q+ptWTfEei4z43w2GMOdmf/AEMuZ5E6Bedq/a8Z8mGt1d/AXOg867nffspxUEbaEaWk6nnv8l571L8dp059dK4d9rlFxArUn0/7gcwHcQCvcYDiFOswPpPD2ncH4Hkei+f8vK+0c+cQr3hvxFVwdTPTnISM7D7Lh0H1Ck6l+py6f470hVeG8QZXpMq0zLXiR+oPUGytLu4qb1C8qaoq9QrvHCs7i2DbWpPpP9l7S09J0PcGD6LgPGuDVMPUdSfZzHm40cCJBHMEafwvoWovE/aNwn7zDGoAM9I5p3LDIcPiD6FOU+kcpaSDJvAjodAkOJnYFV8UXNY7LrCyKGLqC0yNLgaaWK466NYYeT7USbdSr9GaYuSRsbmORmOa8/UZf1t9bKduJdoSSB1+KksWtYYhoP8AV8+6g/Egm78vTSyY2qSDyP1+3uSDh4y2aLkHNfNHIXgj021VuiVlLLJzkySQOQtZBxV7W+o2VdstiBZSVHty2aS6LCflyV38F6lWB19rnA5dkYjGyfrrcKmwFou3zECQDp0UtTFDVzpNgAOQ0iUonbhmVJI2jldVMRQpsN4nbSfVI2vIOW2umvx0WZWYZlwnmpsitEAEFzRAEdROyL9L8iL239R8lXY12SGGJ3v74S0aRaB94ZvfcqZtNWaeEzjzbXHTUfqqbpn2YE6zr8IVl+KDRJt8jf5pn41r/wDH7qh9J1o7n5/XolxGAa/W51A0ULsZoLwLC23KFaGK8sAXkEGBM+yQTuL7qWiOjh3t3AAOkTf1UjMSSSGg2mSRAJnbcqSlifPlO3e3rEK0a0NIG9vd/EKhmHxhAAcCTNuQmOfYron2X4Tz1n3s2mzpeSRznyhc+ZhiXCDYkQDHO4H1uuy+CMI5uGDniHVXGoexa1rP+rQfVPqtnGVslNzjsCVxPiWKNWq5zvzS4+t4+uS7J4gYTh6gGuR3yXFCTntoQOfLvzWet/mN9P3T2RInTff62Vxjhvzi1j35qvSJDrCZ/S/7/BWa7xMb77fRXjteqQjhF5TardC2OWUTpG8pXgxJMjmfemv0jK3XnGYczt9FZlWukfZNxEmnVonRjg5s7B1iPgF0Fcx+yiiRVrHbI0f9rf8Aqumr19P/AC8nP2q1FWqK28KtUavXHmqnUCy+LUnGlUFMAvLHhodcFxaQAekrWqBVajVv3GXz1VeIE6EwbjncfyqZw7XPIZynmB681v8AinhoZiazXCP9V5jaHHMCPSFgtpmlLmDMYiOk3Xms8us9H1cFJtrZMdg/XXopW1wRMFpIvNo6QTCR2NA0gpkU6kcgg8/XsFK3EkSQLHfkOtrrHxOMPbtr17JcFXcYgmCU0bJxw0IE/VrKNziHDNMSCdnRZS0cIC0m/lEmBe5gW3uUzEUcoaS11xmGZpEiSJBO0tI9FVVqFN8kO0/qG97D4qtX4WXPJ2Gnorja5237KRtXYGN/qVMDaLIuTMCbg30U9Sk12nL6HwVdx3JjtpKazEAmZJ9f19VcEpxTWSCDAB0gX05G386LLrcQOsWG+6tVsO5xTKmFAbETJj9Z+CmiocY10SCPcrODyE2Verhr3+u6hfTc0yDyWYNaoW04IBdPISeinnk0C40kbXA2nuquBxR5H4R8lbFYRrEX/kkrYawaEk6aWj15XU1J4LtRPTXofmkNUHXTb1677KSgA68GSd/iTPZBs+G8B+IxFKn/AHjNPKczjH+0H3ruFJoiAIGgHLkFzD7LsOH4h79clOxAtme4NMnScoMDoV1Sm1IptWjmaQdwQuN+IeDGhWc2DYkt6tJm3b9l24NWR4h8NNxLOTho7kpyndMXjcuuK5Q4T29FIxoaOQB9TIBgDdbXFPDNWg45mED+oAlp912/JZX3BFwATzkabjWy8XLjZXrnKWFGMEQASNNLRzvbVNDOVp2GnWeisUMFUeYYJM2AEntZe88J+AiHCpiBpcM+Izfspx421OXOSNrwBwU0MPLhDqhzHmBHlH6+q9Ska2AlXskyY8luoXBV3tVkhRPau0c6pVWqrVatB7VWqMW5Wcc7+0jwy6s0V6ftU2kP5lguCOeXzT0PRcxbTytdJ3F/fuF9DVqM66fVlyLxf4Pfh3ue0TRLpDh+SdGuHQmAdNFjlPqx46tSL3QLgAetuilHDiBpNv0Ur8wdIGw/z0TxjTBGXqe/O3oufbG2RisA6HQL7KxwvCGm2HRMzHoOfZXjiBEnmVDVqXi0fVwkkgWmSDIcBG+/vPdRvedzbcpXG8dDbS8W206JrWTYjVAgcPykG31Khp0BfK4EzsZTm4YSeRsVMeHBrS9osPeZ5D63UUoBbMRoeR+inBjchkHNOto595TKh3A6QkYZ1+S1gHY0NgSL6Te6mYJP1tooDTB/KNrlTU5aYOw5oEqURKjLQdItbXQhTZtvrZMFEkE6eiqIm1ACWg8pCsNfbTlfsDZVzg4EgXiw5lSClVpkiq0tJAIblcDH8qaLLad2zp9Smmg57wwA3gACPNJAaD35JaNGs6D92/KTAOUkE8gYg+i6t4H8Efd5K9e9Qta5rCP/AB2tM6vA93e6mtPReFfD7cJQbSaSTJc4nd5jMRyFgB0C9BTYmUaSsNailATw1DWp4aiIn4cHUSqb/D1Bxk0mE9gtMBKAgqYbhzGeyxrewCtgJQEIgSoSIGEKNwUhCaQtIge1QPYrbgonNV1LFGoxU6+HBBBAIIgg3BB1BB1C03sVd9Na1HieK/Z/h6t2tNI82aHu0290LyON+zfEMJyFlRu3mykj/aRA9663UpKJ9JZsaxwfGcArt8r6FQEz+U99QCDbkqtHgVYGGUKhtMFrvfEaLvT6CrvwqxWscUpcAxJN8O//AIn9VFiuGVKZh7Cw9QR7ua7U7B9FFUwIIggEciJHxWe6xe1xRwAtafrkn5bX31XYDwKl/wDlT/4N/ZIzw/RGlGnb+xu/onf/AA7a45TYRMmeXT65K7huC1qnmZSe4cw0x7yLrrzOHNAgNaOzQP0Uow6nevY5fQ8F4lxuxrR/c79Gkla+G+zpmtSo46WaAB2l0z7gvdjDKRuGWbytXtjx7PAGHjR//PTrpCss8DYe0teY/vcPlC9YzCKzTwKeVyMDCeHqLIyUqbY0honvJEz1WlTwHRa1PAq3SwnRO02KWFwULTo0FLTowpWtW5MZ01rVI1qcGpwC0yQBOASgJYQAQhCIVCREoBCEIEITCE9IVURkJhapUxUQuYoH01aco3IKb6ahdTV16iKLFN1JRuoq7CbClaUTQTDQV+EQs4rP/Do/DK/CcApi6oDCp7cGrzQnhMNUm4NTMwitAKVgVyJqu3DKZuHUwTgqmmNpKRrE4JyIA1ODUrU4ICEQhKiBCEFFCEICqBCCkQKkQhB//9k="/>
          <p:cNvSpPr>
            <a:spLocks noChangeAspect="1" noChangeArrowheads="1"/>
          </p:cNvSpPr>
          <p:nvPr/>
        </p:nvSpPr>
        <p:spPr bwMode="auto">
          <a:xfrm>
            <a:off x="63500" y="-855663"/>
            <a:ext cx="25908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417017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Verdana" pitchFamily="34" charset="0"/>
              </a:rPr>
              <a:t>Sedimentary Rocks</a:t>
            </a:r>
            <a:endParaRPr lang="en-US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Formed from dissolved materials from previously existing rocks due to Weathering and erosion caused by rain, snow, wind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Sediments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Accumulations of silt, sand or other materials that settled out of water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>In lakes, rivers, or oceans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>Examples: sandstone, shale, coal, limestone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latin typeface="Verdana" pitchFamily="34" charset="0"/>
            </a:endParaRPr>
          </a:p>
          <a:p>
            <a:endParaRPr lang="en-US" sz="2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2770" name="Picture 2" descr="http://t2.gstatic.com/images?q=tbn:ANd9GcTYwmfdjjmLHPUUHl6MHsHEob5kqFjP43Y8hu8m75DUsDOYvHs12hGnex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914400"/>
            <a:ext cx="1714500" cy="1703511"/>
          </a:xfrm>
          <a:prstGeom prst="rect">
            <a:avLst/>
          </a:prstGeom>
          <a:noFill/>
        </p:spPr>
      </p:pic>
      <p:pic>
        <p:nvPicPr>
          <p:cNvPr id="32772" name="Picture 4" descr="http://t2.gstatic.com/images?q=tbn:ANd9GcQaN4EqN64jPLJ4W_ubwpiiXGS19RHlHrWs8JZ_n1yiQiYMg_y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14400"/>
            <a:ext cx="2143125" cy="2143125"/>
          </a:xfrm>
          <a:prstGeom prst="rect">
            <a:avLst/>
          </a:prstGeom>
          <a:noFill/>
        </p:spPr>
      </p:pic>
      <p:sp>
        <p:nvSpPr>
          <p:cNvPr id="32774" name="AutoShape 6" descr="data:image/jpeg;base64,/9j/4AAQSkZJRgABAQAAAQABAAD/2wCEAAkGBhQSEBQUExQUFBQVFxQVFBUUFBUVFRgVFRQXFBUVFRgYHCYfGBokGRQUHy8gIycpLCwsFR4xNTAqNSYrLCkBCQoKDgwMFA8PFCkYFBgpKTUpKSkpKSkpKSkpLCkpKSkpKSkpLCkpKSkpKSkpKSkpKSkpKSkpKSkpKSkpKSkpKf/AABEIAMIBAwMBIgACEQEDEQH/xAAcAAACAwEBAQEAAAAAAAAAAAACAwABBAUGBwj/xABBEAABAwIDBQYDBgQEBgMAAAABAAIRAyESMVEEBUFhcQYTIoGRoTKx8AdCUsHR4RQjgvEzYnKSFRY0U6KyJENj/8QAFwEBAQEBAAAAAAAAAAAAAAAAAAECA//EABkRAQEBAQEBAAAAAAAAAAAAAAABETFBIf/aAAwDAQACEQMRAD8A+tBqMNRBqMNQLhEGq4RgIBDUQCIBXCAIVYUyFIQKLVWFMwqYUCi1DhT8KEtQILELmJ5ahwoM+BDgWhzUuq8NEkwNSgUWKsKw7Z2hpsBjxHQWHqh2LfbXtJdhaeAz8jFx6IOkAoWrB/xpozFuRBPtwTaO+aTjAdfmCEGg00p1NaKdUOEiSNYMIXVGzEwdEGR1FLNJbX01kqbUwGC7Lz+SBJpJTqSdU2r/ACuPOIHusNbfLWnxNf1aMQUBupJTqSZsW86dYkMMloBIgiATAWh1NMVgNNKNNb3U0p1NFYX00h9FdB1JKNNQczuFFuNFRDXvWhGQrAVrTIQ1FCiuEEAVwqe8NEuIA5kD5rzm8u14bUeymafhgYnOJ8XEADOEHpYVQvMbL2wgeN1J2hBLSfJc7fPax72lrPCOVvfNB7UuExInSboXV2gwXNB0kL5Qd4OMXd6kqO2t3E5IPq4rN/EPVA/aWASXCOs/JfMGbwcePkNEz/itTDhxuAyIBIB5GETXutv7QU2NJb4yOFwOhK5LO2TiP8Jv+4mM815akRMukgfULXV2xhptaxpEElxMSTEBoI4BB2do7VVSDGFvNov7rm1duc4y5zndST7Llmr5qjimLhA6vXngkNcRcTPJG0dT7q3PEc0Glu3TwDY4TPmeuiy7fvdzBFNhe8xll5xkgpgG0xxNgSYyz5o3Q0g3BNjaI9/kg7fZzf8AUYyK0N0Avbmu7S39TAmcvJeJD7p1KrNlB6feHagkENtzXBrb2cDfDfUJeEcT8li2ijiyBPOLeSo6bN/EnxAHmAB9fsjrPbWIh7p0BN+HHivO9y4ZT1hP74sPiBtHiEx+yDvbBRNGv8Iax4axwmS0j4XEjgfzXcc1edO/HOolrRiMESbkc+HkvS7GcdJjuJa0nrF/dCEPYlOatzmJLqaKxuYkvpLa6mgdTQYMJUWk01FMV7FXCgCsBVFheY7RdrO6cadOJFnOzLeTRkSvTPMAnQSvj+/tuFTaKjhlMA9BE+yDTtu3NeSXPLzAvUJcc84yCy1Npb+wFliJKovngg0v2gcBxSHvvmlkko4+uSAhUumg6x6pbB6X535IKnv8kQ9lWDY20Tu9AzIGnHpkucLJlNw0Qb21gbXteeF1Ybp5pDMOuE81qpUxxd5oBZI/dHWrkwSff6lN2miAJF45z0WZtXUA8cri/A8FFF3n7c0rvSiicrDRVVbayoAvlWK8iDfTVA1vzRhg+vyRFgnn5lPp1PJZzVAzy4I2VRzPkUDzVKjqsZW5JeYQEIGiseGXRKqbY7IielioqLkACuAZBwlez7MioKcOgsMlpBMg8RB4TK8kypFsp4/QWzYdsq7M7GH42OzaDLfCb53a6FFe6cxLfSWim8PaHNuHAEdCJCpzFRgfTSy1bX00lzEGbCqTsKiD0ysBQIatVrGlziGtFySYACDids96Chsrh96p4G+d3H0XyrCu32r3wdp2guBPdtEUwdPxRwLj7QuKggaAqwpjGqyB80CxyEomiMwjJ5XH0ZHFLNST+iCOdly4/qo8oMaZhJ0UCjZM2cjEhe26ds9CEBvpHgFGuv8AXBPaqqAeakE7+0TAQk314qNaP7qFunTzWgYNv1UB9UolCKvXzlAwFU6pEkpX8Y0ZnI2A1+QWd+1XxcBcafsgvvpPAjT9koPwxhJ9SPJC6oM+CVV26Jytqg2t2yB4vfP91sp7QCM/P6yXAqPm5gdTBSa1DxEtIzEzibcc1B6guH1mVQOvp+i4tHanACHeWEm2uIp43i6JIH5HoiOoCDx9kyntDm3zB4Wv1HFczeO86NMsip43NlzcIcGHqOcxyCHau2lM+F1FjXtAAeIewn2gfUKj3PZXfUkUTGGDhk+IEH4RqM16ksXxzs3vc98598UEtwiQCL3nRfYdnqYmNccy1p9QCpL9xQOQOZKc4IIWkI7pRNUQdgLx/bzaRjpU3k4Cx7iAY8QIDSeWa9gvBfaHeuy2VOb/AOpxAWarx76oJ48rQIHCPzQNKJ7YN4E8YsPrkhiDcjyyVFhqtyoIsSCiDF8s0Hdpkq45oFllksMP91pY/CZGYTqu0hwvnxUoyU9Lp7JyKzmle31CYGuMRxTFONVQuvcQVVTZXNGJ0QRYyM9EG0ua0CXcPFx6gdPNMRYqDimOa5oGOGg/DitOpAzP7rkv3zEYQ3KcWHEbZRNgeEws+y18XiM+EEwTMkk3vwEz1Ko6dbbgQSActLRMS48L6Bc87yebOIHDwiLa80l9NxtiNm3nPqOcoaTXRzGTjzytwQHVeQ0e5i3nxyhGx9nA8BY5aeyVUpGMwSPWOSukZNrTEjpnKDXUEMETizJ4EHMZWOXqlPbPAa2OSeKFrkREiOWU8Z/ZLp0z158tJQZajCCHCcss4JOY9FTw50OaTMzJztq3RdAbNGYGXFX3AmfYW+ig5r9qdPik88hbhGS61PaQ2mDgkgcD4pngTbI+SqpSDhfy5HVc3awadJ9ycUBuES+ZyGgOvJBwK7nOeT4mySfEb+qoUvbKZWynSLYBAn380bqYOY9LBQZNi211Kowi2FwIIvxuPSV+geze8m1qALSC0YcJ1YWyD/7D+lfAjQBymOC939mW9O7riiXeF2QceJ/D5gKcuj6oQgc1G4IStoVCiK6iqOsvnX2gPI2gxwpsAvGZPFfRV8v7fVA7aKk5Nwtz/CB+q51p5XvJvpxB/VViJV03/wD5+bjEaLTRwuu8weDQLEzA8gtDOKp1EJzaoT/4YAmGkvGbZbN+UZpFYQQTHEeG4b0PH5IClW4jKR66rKXSZykcLeV+CFvQHj9c0GqpWaMyjo1gYtLTx+c6LNSbd2Z4311hG7L8hxJzMaoNjmtgObeZAEwW8zOfVJG8KjRbIWxFoF8oA055oqDaZJlzhAEWkFwEEE8B+izvDnuIAc534QPF4W5kC1s9UQvaNrLo+is9Z0NNs8pkxJl0aX+aIDxdP7qn6eaKQ5ljpl7yENBxbmfCc+K1NptuXGABPmlOwEBvG5vlyughJMxE2n7sAfn+qjmukaZHrKNpFheXZ2FnDgdeqJrsTflOuiCMoyZ04eXFMwQZjPP9kFGoeIvF+oKc+nIKCnP+ajXX14FZ6jAf0WhnIIGBun5qPBsqD0JegKdVn2gu7t4YCXEWhwaYGdzylMdCUW4pHA29UHLFExJEf1Bx8yFCyJ6aptLZsLi2QYzEAR8pTTQ+s1BkbS4p9CqaZxt+JuFzQNWuDvyTadFG2jog+5NqyAdQDHUTColcTspvPvtlZJ8bAKdQccTRn5iCuuSrGRSogxKLQ7IXx/tVtRNeoRearuMWBK+uVqoa0uOTQSfISvim31MVSTxLifMrnetMdOiSSSY05dBoptAFgPEDnaJjT39Ubn3wgmbzAKGo6LDPKTYBaEdexMAZAfnqVTRb6+SW102bfV3XQItPYfqgKPRGIH1b2Sw1XhQMZF/19LJRdJ5ZScuqXWeJgHMqM+v1QGdoMgSQ0GRAEiELq0EkEkk58TzN7FLL/rRQttmOMi+aIhqwJVCqqIUwopbqxc7COmceqa1xPmZJJHC1tAstNokkzqI1EZ8unJPZMZn6KBwYJzy0+SvZqcOkT4teB5IGN+S0UzF0BOEHF/u6ZFNJhLaUbXQ5pESIN7iRqgBwHkqDlH2J0z6T+SlKkXugRPAanQc0FEpZcjdSdJEXGY066IO6z5c7IKYJMfQ1JRtIxeHzPA9NEt7h9aqmVNM/S3VAO8j4gTe1pEt6yLyYN1dN0gHO4FhAk5CCif4zxFoBGc8PJC6ngdDrkHWbz7hQNDQLcdM1T3RbklgmTa0nT20S620ANLpBi/KZiAg9R9me0O/iKrXH4mTH+l1j1glfRoXyPsVvkt22lJDR8LhAEh8iZGkhfXVYlBhURKlpk/fzj/DVo/A75L4pvF570xyC+47bTxU3t/E1w9QQvitYDE6ZPT0XP1tkY/AJ14/XzQB8xOXLgNeqZWeTIj101QBvT9tVRYfwBtrz1RCtpolmOqlhlPCT+QVDqWQnPONBwRvNupF1mm83PJQxx+uqCNEmfyUd1RBygQHszDikCYuZyjjmtLNlBcC2HX+E5319c8ko1iRfSwFhmDlxyUIDpLbE5t/TUIEupwb+aJ1s5B46hMFKCQ7OARlmdT9FL2p5LiXfFxJOfOeKBDWQfktNGgCJ+oWdrb8imBqyNQ2aASMkuULap6hExWAmowFIVEKiOamUmADESRGQFiTyPAJRafqEx2NzPFhhsxJGIchCAKu0El0xfQW1t+6yvcUWG3M3z4DNDB4XKAWMVtYqcCInI3H1wULxqoNbaM5aE9NSuDtOPvRFQcIsbDqu/tJA2dxaQ52GDn66WXkZwyXXMWGqUaKLHvc7FUAbPiIJvfLoptL8TYGUyOFhoNFiFWREQBk0ceqf/F4bCC7idEGvYKRxNvwcekDNfc9zbd32z0qn42NJ6xDvcFfDNj+ISfhuDyX077Nt5Ts3cE+KlJbPGm5xPsSR6JOpXsVFSi2y3418X3m8itUaLAOIFr5lfYi9fMe326RRrNqNJw1cRIPAiJg6GfmsNvNuMzzVFqBtZF3gKopxVpjBzVliBbkJTHNSnUzwuoLLlG1IS8J0Qd0YVDhVlND7en9gsvdHRMpkgyMx9TCg6dWs6nAPxxJPFv8Al6/2WCrWLzJJJOpklR/Dne979VGtMqAWmP3TybJOEkp4p2UagFoZGFznfdExy6pLKcpO0bd91uRs48rHLqFYU7bNtLXYRAiJ4nKVlZtb5s4pBdec/wBFQfxVZMe46qifrpmqxT0UF+eqCu8OZmOAQOqE/rrZHUJi4HJJB84QNFYxEzrf0kIH1bIcUGUM5COKitTdsLAR5cuZGiVU2Njg5wIJicPEX0KXVckPfHI59EQFShfPLIAfPmgp7CZjS5jOB+a2fxAeModxjI8+RU2ezvczMRxlAdE+In7uQ8rL2/2b7T/Pqt4d3OU5OESeGeXFeO3duuttL4o03PvnEMHNzjYL6t2V7Mt2Omb4qr4xu4f6W/5QfVWdS13ZUVSotsmmovNdvNlFTZHOiTTIeP8A1d7GfJegcVzN+H/41aP+2/2aSs1t8kaEYaga5OagtjSmKCpA56+ysOUEAujaAG8+PJRglW4w0HmQPrzQC82524KyIMWMZ8ZQMqN488rdEfezJAjkPRBb6dpi2fK2iTgC0NpuNNzocQ2LcPEc+WSU0SA7W2d7XmNOaCEW+rKmNn6urxWsja2D+aCAKzAzV4LKxspaQXARORyI4qLoKbS4OwfdEm8W4xOZ5BcOrWhx0JXc3pWpAfymdy74pJLiegBNvdef2l5J1VQ45opiMtbrG2uQnNqz+aBjn/2RNqJbVYsgbUM2i6SbIjVv0GaAuBUFGPzQk+ytzUM8NEVJ+8f6frglOfJnW6Gq/RC2kZRBU6Zc6GgkngM17fs32VbIdtBDoIIpg2t+M/e6ZLxeybZgdIz1XoNh7UlqGPrFCqIAEAaCw9AtAcvD7p7UB0L1mybWHBbZxtlRLxK1UMes200sTHN1a4eoIXZdsYKRU3Xo5ZbfCBShNp5r2+8fs7r9440wxzSZAxBpuZOayVuwm0gwKBI172l6ROfNB5rD7JbnxZd13YrbRYbI52hO00gPQAlZf+S96T/0uziMpquPuHX9FBg2e7okDScp5lN2ovqNaIb4ThBtN4JBg3haqXZDeAdL9kY4R/8AXVw+uKUO1bh24Uw2nu+qHAzjdWaQTl8LQNNU0czaKDqboMOEZtMg87rWaXd0RUdYuP8ALHE2u7oJBWGv2Z3y8Q2g9gv8IbPm5xJyTn9lN8Ow97TFTCA0YyAcIyHhjgmwbN270bj/AJoEOBBcJxAxoLGcvNZdqfc8BYAGxAuY90upufb5JfsTyTxpuFtIBHBVU2euT/Mo12kfjpOPu2ZTYKY8nP8AdahXtCz7PRJPHOL06nyw/NVVa5pg2Qaf4wJO07aTAERli4+ayVCQbpTqiDQ8tDTcyZMAyeUrNgtryP5Jc9I04rRRZKoyVmjT0We4yT9v3nSp2dUBdo3xfsuPW7Rj7jJ5u/QKDuUnF0Wz/K6laq1t3OaOrgF5KvvWs/7xA0Fh7JLdie7g4noSg9NU3zRGb5/0gn3WV/aWlFmv9guQNzVPwP8A9pTBuSp+B/8AtKaNFTtOfusA6klIdv6oZjCJ0H6ov+BP/A70KNm4n/8Abd6FNGQ7zqH7xvpZatkquzc55JzuVqpblf8Agd6LVT3RU/A70U1qAogLdSoq6O5Kn4Culsu4KpOSypu6WkOEL326dpMBcDdnZ14zXqth3UQAtRiuiKyiNuxqLesvRq1SKFGlQphVqIKhSFatBUKKQrhBSsKQpCCK1IUQSUFWk13xNa7qAfmjUQcnbezGzVfios6tGA/+MLj7T9m2zOydVb/U1w9CF6xQqYPAu+y90nDXbHCaXi84Ktv2QbM//Hq1ag/Awiiz0b4j5le9hRMHjaP2Q7sblswPV7z+acPsu3eMtmYPX9V6xRMg8u37PtkHw0mj+kJo7G0hkI6BeiUTB5HbdzUKRwnETazGFxAJgEwLSQYGZi0ptDsxSqNDmOlpyI5ZgyJBBFwcoTt8bnqOql7WCo114LWPgmm2mQWvc0GzAWum2JwIuq35sbm7BXxEMc5xqvAJwgOqNc6niAmC0QXRmSckwLPY9mvyS39i26/X5rjUN3Ormq6hTb3QrUnGkx1N7HN7gghuL+W4tcQS3K/JbqnZysKbGvpd+P4d1NjXVWzRql7nB8mAQA5oxNuMEJglHsyxz6jGu8VItDwRAGJuIX42T/8Ak7/MLoKm4K4c4uaKze82Zz2FwHftp7P3b5kx8cGHZwsG3bH3Hdiu2mWOG1GnQfUhtLGQWQ8+EloBEAyMVkwdQdkR+P5LRS7NtbmVxN27EXP2WkDapRoVNpZ95vceJhcOGPE0Xzwrpby3fVq1RUfs4fipta1jqwHc1G1S5zsTYN2wZZe0Jg6rN2sb1TRTA0XAq7kqmsTgGLv+9G04xPcx/hYfiy8OHLiueOyT+5ju24/4Qt+If9Tjlpmcw2YdwVHsIUQU5DROcCesXUQdZEFaiClaiiCBQqKIIFZUUQQK1FEFKKKIIqVqIBKiiiClArUQQqlFEEUUUQUoVFEEIhCVFEAoIlRRBQCp6pRABQOUURAqKKKj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data:image/jpeg;base64,/9j/4AAQSkZJRgABAQAAAQABAAD/2wCEAAkGBhQSEBQUExQUFBQVFxQVFBUUFBUVFRgVFRQXFBUVFRgYHCYfGBokGRQUHy8gIycpLCwsFR4xNTAqNSYrLCkBCQoKDgwMFA8PFCkYFBgpKTUpKSkpKSkpKSkpLCkpKSkpKSkpLCkpKSkpKSkpKSkpKSkpKSkpKSkpKSkpKSkpKf/AABEIAMIBAwMBIgACEQEDEQH/xAAcAAACAwEBAQEAAAAAAAAAAAACAwABBAUGBwj/xABBEAABAwIDBQYDBgQEBgMAAAABAAIRAyESMVEEBUFhcQYTIoGRoTKx8AdCUsHR4RQjgvEzYnKSFRY0U6KyJENj/8QAFwEBAQEBAAAAAAAAAAAAAAAAAAECA//EABkRAQEBAQEBAAAAAAAAAAAAAAABETFBIf/aAAwDAQACEQMRAD8A+tBqMNRBqMNQLhEGq4RgIBDUQCIBXCAIVYUyFIQKLVWFMwqYUCi1DhT8KEtQILELmJ5ahwoM+BDgWhzUuq8NEkwNSgUWKsKw7Z2hpsBjxHQWHqh2LfbXtJdhaeAz8jFx6IOkAoWrB/xpozFuRBPtwTaO+aTjAdfmCEGg00p1NaKdUOEiSNYMIXVGzEwdEGR1FLNJbX01kqbUwGC7Lz+SBJpJTqSdU2r/ACuPOIHusNbfLWnxNf1aMQUBupJTqSZsW86dYkMMloBIgiATAWh1NMVgNNKNNb3U0p1NFYX00h9FdB1JKNNQczuFFuNFRDXvWhGQrAVrTIQ1FCiuEEAVwqe8NEuIA5kD5rzm8u14bUeymafhgYnOJ8XEADOEHpYVQvMbL2wgeN1J2hBLSfJc7fPax72lrPCOVvfNB7UuExInSboXV2gwXNB0kL5Qd4OMXd6kqO2t3E5IPq4rN/EPVA/aWASXCOs/JfMGbwcePkNEz/itTDhxuAyIBIB5GETXutv7QU2NJb4yOFwOhK5LO2TiP8Jv+4mM815akRMukgfULXV2xhptaxpEElxMSTEBoI4BB2do7VVSDGFvNov7rm1duc4y5zndST7Llmr5qjimLhA6vXngkNcRcTPJG0dT7q3PEc0Glu3TwDY4TPmeuiy7fvdzBFNhe8xll5xkgpgG0xxNgSYyz5o3Q0g3BNjaI9/kg7fZzf8AUYyK0N0Avbmu7S39TAmcvJeJD7p1KrNlB6feHagkENtzXBrb2cDfDfUJeEcT8li2ijiyBPOLeSo6bN/EnxAHmAB9fsjrPbWIh7p0BN+HHivO9y4ZT1hP74sPiBtHiEx+yDvbBRNGv8Iax4axwmS0j4XEjgfzXcc1edO/HOolrRiMESbkc+HkvS7GcdJjuJa0nrF/dCEPYlOatzmJLqaKxuYkvpLa6mgdTQYMJUWk01FMV7FXCgCsBVFheY7RdrO6cadOJFnOzLeTRkSvTPMAnQSvj+/tuFTaKjhlMA9BE+yDTtu3NeSXPLzAvUJcc84yCy1Npb+wFliJKovngg0v2gcBxSHvvmlkko4+uSAhUumg6x6pbB6X535IKnv8kQ9lWDY20Tu9AzIGnHpkucLJlNw0Qb21gbXteeF1Ybp5pDMOuE81qpUxxd5oBZI/dHWrkwSff6lN2miAJF45z0WZtXUA8cri/A8FFF3n7c0rvSiicrDRVVbayoAvlWK8iDfTVA1vzRhg+vyRFgnn5lPp1PJZzVAzy4I2VRzPkUDzVKjqsZW5JeYQEIGiseGXRKqbY7IielioqLkACuAZBwlez7MioKcOgsMlpBMg8RB4TK8kypFsp4/QWzYdsq7M7GH42OzaDLfCb53a6FFe6cxLfSWim8PaHNuHAEdCJCpzFRgfTSy1bX00lzEGbCqTsKiD0ysBQIatVrGlziGtFySYACDids96Chsrh96p4G+d3H0XyrCu32r3wdp2guBPdtEUwdPxRwLj7QuKggaAqwpjGqyB80CxyEomiMwjJ5XH0ZHFLNST+iCOdly4/qo8oMaZhJ0UCjZM2cjEhe26ds9CEBvpHgFGuv8AXBPaqqAeakE7+0TAQk314qNaP7qFunTzWgYNv1UB9UolCKvXzlAwFU6pEkpX8Y0ZnI2A1+QWd+1XxcBcafsgvvpPAjT9koPwxhJ9SPJC6oM+CVV26Jytqg2t2yB4vfP91sp7QCM/P6yXAqPm5gdTBSa1DxEtIzEzibcc1B6guH1mVQOvp+i4tHanACHeWEm2uIp43i6JIH5HoiOoCDx9kyntDm3zB4Wv1HFczeO86NMsip43NlzcIcGHqOcxyCHau2lM+F1FjXtAAeIewn2gfUKj3PZXfUkUTGGDhk+IEH4RqM16ksXxzs3vc98598UEtwiQCL3nRfYdnqYmNccy1p9QCpL9xQOQOZKc4IIWkI7pRNUQdgLx/bzaRjpU3k4Cx7iAY8QIDSeWa9gvBfaHeuy2VOb/AOpxAWarx76oJ48rQIHCPzQNKJ7YN4E8YsPrkhiDcjyyVFhqtyoIsSCiDF8s0Hdpkq45oFllksMP91pY/CZGYTqu0hwvnxUoyU9Lp7JyKzmle31CYGuMRxTFONVQuvcQVVTZXNGJ0QRYyM9EG0ua0CXcPFx6gdPNMRYqDimOa5oGOGg/DitOpAzP7rkv3zEYQ3KcWHEbZRNgeEws+y18XiM+EEwTMkk3vwEz1Ko6dbbgQSActLRMS48L6Bc87yebOIHDwiLa80l9NxtiNm3nPqOcoaTXRzGTjzytwQHVeQ0e5i3nxyhGx9nA8BY5aeyVUpGMwSPWOSukZNrTEjpnKDXUEMETizJ4EHMZWOXqlPbPAa2OSeKFrkREiOWU8Z/ZLp0z158tJQZajCCHCcss4JOY9FTw50OaTMzJztq3RdAbNGYGXFX3AmfYW+ig5r9qdPik88hbhGS61PaQ2mDgkgcD4pngTbI+SqpSDhfy5HVc3awadJ9ycUBuES+ZyGgOvJBwK7nOeT4mySfEb+qoUvbKZWynSLYBAn380bqYOY9LBQZNi211Kowi2FwIIvxuPSV+geze8m1qALSC0YcJ1YWyD/7D+lfAjQBymOC939mW9O7riiXeF2QceJ/D5gKcuj6oQgc1G4IStoVCiK6iqOsvnX2gPI2gxwpsAvGZPFfRV8v7fVA7aKk5Nwtz/CB+q51p5XvJvpxB/VViJV03/wD5+bjEaLTRwuu8weDQLEzA8gtDOKp1EJzaoT/4YAmGkvGbZbN+UZpFYQQTHEeG4b0PH5IClW4jKR66rKXSZykcLeV+CFvQHj9c0GqpWaMyjo1gYtLTx+c6LNSbd2Z4311hG7L8hxJzMaoNjmtgObeZAEwW8zOfVJG8KjRbIWxFoF8oA055oqDaZJlzhAEWkFwEEE8B+izvDnuIAc534QPF4W5kC1s9UQvaNrLo+is9Z0NNs8pkxJl0aX+aIDxdP7qn6eaKQ5ljpl7yENBxbmfCc+K1NptuXGABPmlOwEBvG5vlyughJMxE2n7sAfn+qjmukaZHrKNpFheXZ2FnDgdeqJrsTflOuiCMoyZ04eXFMwQZjPP9kFGoeIvF+oKc+nIKCnP+ajXX14FZ6jAf0WhnIIGBun5qPBsqD0JegKdVn2gu7t4YCXEWhwaYGdzylMdCUW4pHA29UHLFExJEf1Bx8yFCyJ6aptLZsLi2QYzEAR8pTTQ+s1BkbS4p9CqaZxt+JuFzQNWuDvyTadFG2jog+5NqyAdQDHUTColcTspvPvtlZJ8bAKdQccTRn5iCuuSrGRSogxKLQ7IXx/tVtRNeoRearuMWBK+uVqoa0uOTQSfISvim31MVSTxLifMrnetMdOiSSSY05dBoptAFgPEDnaJjT39Ubn3wgmbzAKGo6LDPKTYBaEdexMAZAfnqVTRb6+SW102bfV3XQItPYfqgKPRGIH1b2Sw1XhQMZF/19LJRdJ5ZScuqXWeJgHMqM+v1QGdoMgSQ0GRAEiELq0EkEkk58TzN7FLL/rRQttmOMi+aIhqwJVCqqIUwopbqxc7COmceqa1xPmZJJHC1tAstNokkzqI1EZ8unJPZMZn6KBwYJzy0+SvZqcOkT4teB5IGN+S0UzF0BOEHF/u6ZFNJhLaUbXQ5pESIN7iRqgBwHkqDlH2J0z6T+SlKkXugRPAanQc0FEpZcjdSdJEXGY066IO6z5c7IKYJMfQ1JRtIxeHzPA9NEt7h9aqmVNM/S3VAO8j4gTe1pEt6yLyYN1dN0gHO4FhAk5CCif4zxFoBGc8PJC6ngdDrkHWbz7hQNDQLcdM1T3RbklgmTa0nT20S620ANLpBi/KZiAg9R9me0O/iKrXH4mTH+l1j1glfRoXyPsVvkt22lJDR8LhAEh8iZGkhfXVYlBhURKlpk/fzj/DVo/A75L4pvF570xyC+47bTxU3t/E1w9QQvitYDE6ZPT0XP1tkY/AJ14/XzQB8xOXLgNeqZWeTIj101QBvT9tVRYfwBtrz1RCtpolmOqlhlPCT+QVDqWQnPONBwRvNupF1mm83PJQxx+uqCNEmfyUd1RBygQHszDikCYuZyjjmtLNlBcC2HX+E5319c8ko1iRfSwFhmDlxyUIDpLbE5t/TUIEupwb+aJ1s5B46hMFKCQ7OARlmdT9FL2p5LiXfFxJOfOeKBDWQfktNGgCJ+oWdrb8imBqyNQ2aASMkuULap6hExWAmowFIVEKiOamUmADESRGQFiTyPAJRafqEx2NzPFhhsxJGIchCAKu0El0xfQW1t+6yvcUWG3M3z4DNDB4XKAWMVtYqcCInI3H1wULxqoNbaM5aE9NSuDtOPvRFQcIsbDqu/tJA2dxaQ52GDn66WXkZwyXXMWGqUaKLHvc7FUAbPiIJvfLoptL8TYGUyOFhoNFiFWREQBk0ceqf/F4bCC7idEGvYKRxNvwcekDNfc9zbd32z0qn42NJ6xDvcFfDNj+ISfhuDyX077Nt5Ts3cE+KlJbPGm5xPsSR6JOpXsVFSi2y3418X3m8itUaLAOIFr5lfYi9fMe326RRrNqNJw1cRIPAiJg6GfmsNvNuMzzVFqBtZF3gKopxVpjBzVliBbkJTHNSnUzwuoLLlG1IS8J0Qd0YVDhVlND7en9gsvdHRMpkgyMx9TCg6dWs6nAPxxJPFv8Al6/2WCrWLzJJJOpklR/Dne979VGtMqAWmP3TybJOEkp4p2UagFoZGFznfdExy6pLKcpO0bd91uRs48rHLqFYU7bNtLXYRAiJ4nKVlZtb5s4pBdec/wBFQfxVZMe46qifrpmqxT0UF+eqCu8OZmOAQOqE/rrZHUJi4HJJB84QNFYxEzrf0kIH1bIcUGUM5COKitTdsLAR5cuZGiVU2Njg5wIJicPEX0KXVckPfHI59EQFShfPLIAfPmgp7CZjS5jOB+a2fxAeModxjI8+RU2ezvczMRxlAdE+In7uQ8rL2/2b7T/Pqt4d3OU5OESeGeXFeO3duuttL4o03PvnEMHNzjYL6t2V7Mt2Omb4qr4xu4f6W/5QfVWdS13ZUVSotsmmovNdvNlFTZHOiTTIeP8A1d7GfJegcVzN+H/41aP+2/2aSs1t8kaEYaga5OagtjSmKCpA56+ysOUEAujaAG8+PJRglW4w0HmQPrzQC82524KyIMWMZ8ZQMqN488rdEfezJAjkPRBb6dpi2fK2iTgC0NpuNNzocQ2LcPEc+WSU0SA7W2d7XmNOaCEW+rKmNn6urxWsja2D+aCAKzAzV4LKxspaQXARORyI4qLoKbS4OwfdEm8W4xOZ5BcOrWhx0JXc3pWpAfymdy74pJLiegBNvdef2l5J1VQ45opiMtbrG2uQnNqz+aBjn/2RNqJbVYsgbUM2i6SbIjVv0GaAuBUFGPzQk+ytzUM8NEVJ+8f6frglOfJnW6Gq/RC2kZRBU6Zc6GgkngM17fs32VbIdtBDoIIpg2t+M/e6ZLxeybZgdIz1XoNh7UlqGPrFCqIAEAaCw9AtAcvD7p7UB0L1mybWHBbZxtlRLxK1UMes200sTHN1a4eoIXZdsYKRU3Xo5ZbfCBShNp5r2+8fs7r9440wxzSZAxBpuZOayVuwm0gwKBI172l6ROfNB5rD7JbnxZd13YrbRYbI52hO00gPQAlZf+S96T/0uziMpquPuHX9FBg2e7okDScp5lN2ovqNaIb4ThBtN4JBg3haqXZDeAdL9kY4R/8AXVw+uKUO1bh24Uw2nu+qHAzjdWaQTl8LQNNU0czaKDqboMOEZtMg87rWaXd0RUdYuP8ALHE2u7oJBWGv2Z3y8Q2g9gv8IbPm5xJyTn9lN8Ow97TFTCA0YyAcIyHhjgmwbN270bj/AJoEOBBcJxAxoLGcvNZdqfc8BYAGxAuY90upufb5JfsTyTxpuFtIBHBVU2euT/Mo12kfjpOPu2ZTYKY8nP8AdahXtCz7PRJPHOL06nyw/NVVa5pg2Qaf4wJO07aTAERli4+ayVCQbpTqiDQ8tDTcyZMAyeUrNgtryP5Jc9I04rRRZKoyVmjT0We4yT9v3nSp2dUBdo3xfsuPW7Rj7jJ5u/QKDuUnF0Wz/K6laq1t3OaOrgF5KvvWs/7xA0Fh7JLdie7g4noSg9NU3zRGb5/0gn3WV/aWlFmv9guQNzVPwP8A9pTBuSp+B/8AtKaNFTtOfusA6klIdv6oZjCJ0H6ov+BP/A70KNm4n/8Abd6FNGQ7zqH7xvpZatkquzc55JzuVqpblf8Agd6LVT3RU/A70U1qAogLdSoq6O5Kn4Culsu4KpOSypu6WkOEL326dpMBcDdnZ14zXqth3UQAtRiuiKyiNuxqLesvRq1SKFGlQphVqIKhSFatBUKKQrhBSsKQpCCK1IUQSUFWk13xNa7qAfmjUQcnbezGzVfios6tGA/+MLj7T9m2zOydVb/U1w9CF6xQqYPAu+y90nDXbHCaXi84Ktv2QbM//Hq1ag/Awiiz0b4j5le9hRMHjaP2Q7sblswPV7z+acPsu3eMtmYPX9V6xRMg8u37PtkHw0mj+kJo7G0hkI6BeiUTB5HbdzUKRwnETazGFxAJgEwLSQYGZi0ptDsxSqNDmOlpyI5ZgyJBBFwcoTt8bnqOql7WCo114LWPgmm2mQWvc0GzAWum2JwIuq35sbm7BXxEMc5xqvAJwgOqNc6niAmC0QXRmSckwLPY9mvyS39i26/X5rjUN3Ormq6hTb3QrUnGkx1N7HN7gghuL+W4tcQS3K/JbqnZysKbGvpd+P4d1NjXVWzRql7nB8mAQA5oxNuMEJglHsyxz6jGu8VItDwRAGJuIX42T/8Ak7/MLoKm4K4c4uaKze82Zz2FwHftp7P3b5kx8cGHZwsG3bH3Hdiu2mWOG1GnQfUhtLGQWQ8+EloBEAyMVkwdQdkR+P5LRS7NtbmVxN27EXP2WkDapRoVNpZ95vceJhcOGPE0Xzwrpby3fVq1RUfs4fipta1jqwHc1G1S5zsTYN2wZZe0Jg6rN2sb1TRTA0XAq7kqmsTgGLv+9G04xPcx/hYfiy8OHLiueOyT+5ju24/4Qt+If9Tjlpmcw2YdwVHsIUQU5DROcCesXUQdZEFaiClaiiCBQqKIIFZUUQQK1FEFKKKIIqVqIBKiiiClArUQQqlFEEUUUQUoVFEEIhCVFEAoIlRRBQCp6pRABQOUURAqKKKj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00400"/>
            <a:ext cx="2486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9" name="AutoShape 11" descr="data:image/jpeg;base64,/9j/4AAQSkZJRgABAQAAAQABAAD/2wCEAAkGBhQSERQSExQUFRUWFxQYFBcXGBQUFBQXFxQVGBQUGBQXHCYeFxkkGRUUHy8gIycpLCwsFx4xNTAqNSYrLCkBCQoKDQwMDQ0PDSkYFBgpKSkpKSkpKSkpKSkpKSkpKSkpKSkpKSkpKSkpKSkpKSkpKSkpKSkpKSkpKSkpKSkpKf/AABEIAOMA3gMBIgACEQEDEQH/xAAcAAABBAMBAAAAAAAAAAAAAAAAAgMEBQEGBwj/xABJEAABAwICBgUHCAYKAwEAAAABAAIDBBEhMQUSQVFhcQYHE4GRIjJCobHB0RQjUnKCkuHwCBUzYqKyQ2Nzg6PCw9LT8URTkzT/xAAWAQEBAQAAAAAAAAAAAAAAAAAAAQL/xAAXEQEBAQEAAAAAAAAAAAAAAAAAARFB/9oADAMBAAIRAxEAPwDuKEIQCo+lXS2Khja6QFznkhrG2ubC7nY7Bh4hXM0zWNc9xDWtBLicAABckncAvPnSrpV8trDJc6gu2Jv0WC9rjefOPO2xEroUnXAy1xTnvkA9jSq+XrmkI8imYPrPcfY0XWgRxkm4PqS5nhpxA7vgFE1t0vXBWE2bHTj7MjiP402etOsOBfE08I/9xK0qfSA9EHwwUMlzt6DeZesWuIPz57o4mj+VVsvTmtdh8plP1Xav8owWuxgj839uCBVEG2q6/d7MkFtUaeqnA61RUEH+tkt/Mq6TSEhOMjyf33OcD4lOw1+8ObzFwpAax2JA5oi66OdaNXTnVee2j3PJNh+7J5ze+4XT9AdYdLVWbrdlIfQksLn91/mu9R4Lh01KdnckAnIi444IuvTaFwnQfTaqpLCOTXj/APVJd7Rwa7NvcbcF0To/1o01RZkt6eTc8jsyeEmX3rKrrckLDXXFxiDksooQhCAQhCAQhCAQhCAQhCAQhVfSXTzKOmkqH46o8luRe84MYOZ8Bc7EGidcfSzVYKGJ3lPAdMdzM2s5uOJ4AfSXJNHQ/OtudvrIKVpHSElRK+aQ3e9xc47yd24ZADYAEzFIQ4HK1rc1GV8aZxzNhsTJa3K/ruqyornek5MtkN8TgiLfWZfK/E4D1ofM1uJy4fgq9xSASzG9/Z4ILA1cbsiPYmrC+8c1BNaL+U23EC48M1OifrW1CCOGPjuRWHPdkMuPxSO1Izv7R4qW1mOOCTNDq2xzRCoS4i4IPBJlf+IKaADdqmBotY7cigisqNU5YFPPOsPzfkmZtGnME874d6Y7N7cfYg2HRPSuroiOwfdm2N93Rn7J83m2y6H0c64aeazKlpp5N58uI/bGLe8W4rkPyt20YKFNXBpxGO4H82RY9UwzNe0Oa4OacQQQQRvBGBS15p6D9P5aGqa4ucYHG0sd/J1T6bW/TGd9uI2r0jTVLZGNkY4Oa4BzXDEEEXBCrR1CEIBCEIBCEIBCEIBcL60ul5qqrsIzeGAkX2Pkye/iB5o+0dq6N1k9KvklKWxm0012x2zY305O4Gw4kbiuCMYUSkmPG6UyO5TrLrJsPeoyjVNMCLKI24ViXZW3JmdoCKI6oWSXTA7ky9vkpLIwgUWkpLDqm4JB4YLLJQDbJPP1QEDor3G2ts/PJSRpYEWVWMTq+KXKALe5BZCtBGSwNIWwPdkq5puE32hxQXPy4ZC9+Cc1xbE2O/4qkiqCDjayRKXSO1QbYgWxsgmVmkxbVb974b1UOG83U46HeBfC3Me9QZWEEgixHqRrCCQus9THTzsyKGZ3kOPzLj6DifM+q45cfrYcicE/RyWN93rG1B7CQtI6sum3yyHsZXXnjaMTnKzACT62QdxsduG7qgQhCAQhCAQhCDzt0p6QPrKiSZ2Avqsb9GNpOq3nmTxJVQx2F/Wkaaj7OpqY/oTztA4CVwb6kw2bC2xRlJkkFlCnlJwGSfLbqMcDb8hBmEkW5kj3p6UYAphhIdwUp+IQQ5AmwMVJkzyUdzMcUCXsuc0mR4yGacdgmGDG6KzHIchsT+sBmm4RhzWXRogdUBMidJkbdYQYkn2qTofypGjmSd1gT7bKvkN8Ar3QFARd5wFsO/NKq0qans2XdbAEjC532WnvlJzV7p6tHmAYmxJvkOXFUJapFJ1lYNptWG+3AjmdngoMLNZwbvP/AGrOudgG9/uHvVEnoxpySCVskbrPjOs07Lek072kEjvK9K9F+kkdbTtmjwvg9l7mN485p9x2ixXl7RDPnLbw72LcOgGmTSaRhcTaOR3ZSbrSYNJ5P1Tyuqj0QhCEUIQhAIQhB5p6fU/Z6VrG75df77Gv/wAyo3Ota+XrW39bcGrpeQ/TjhfzszU/01p72jHeoiVG++Sb2kqJBPqhLirA7kiJDd5WRLjikkXATUjd5zQSta+OajTXzyCS2YsNr3CbmqtbkgaLyb3RERkkgrFNFrPFuJKKmB7QnA9qH04ATQZbJENvdjYZJM+SHXBTNTaxtn+KCx0RRNcA4444DYLK1q6oRtub6w2bHcFV6Fk+aGHpG/q/FPaelvGPre4qVpSzylxLjjf8+CjlZKXBAXm3idwVErRkBuX2wGA4k5pmsqDru4YeH43VmSGMP7o7lTXukEzRM95W9/8AKVZzvGXgdqqtGftWc/bgrarZiqy9IdD9NfK6KCf0nMAf/aN8mT+JpVyuUdR+m/29ITumj5GzJB3Hsz9orq6NBCEIBCEIOGdesGrpCnk3wAfdlff1PC0CpgNyRzXUf0gaf/8AHJ/btP8AhEf5lzRsms0G6iVDdFfcswwBPyx7Ugx9yIdZKAm5tu9ZbBvWKl3igiSy+jbmU2XbFmTJNI0fas0zi0kjl+fUkMFhfeU/HdowtiiU/HUncs3G0WSYyDuunsCiGHx2TNTHdpUmVwtvTMkBsgf0LGdS4z1iCOFgpGnIx2TTf0hfwKZ0F5p+t7gn9Nj5q+wuGHcVOtNdcyyso2iNuOF8Sdt9gUSmZd3AYnuTckxeST3KhU0xdmcNgTbRsS2wp2npC44jAZn3KodoqYg9ochl8VOdWh5tkUlhNrW/6WDGNviiLroZpj5JXwTXswO1ZN2o/wAl9+Vw77K9LLyk5gI32wK9E9Xmnflej4JCbvDezk368fkkniQA77SLGyIQhFCEIQcz6+aa9FC/6M4Hc6KT3tC4xTS2bZd765qfW0VK76D4Xf4gYfU8rz+w4Z2USndfEpt0w4qPKXXwJUyi0O9/lO8lvHzjyHxQYbUE4D4lMygjA5jNWk4ZAwBo8pwNic+ZVO4qLhu+aS1Zush2W9UZYw4AbT7VYObZMUMd3X3C6nuAtvCMq6QbQLpcN04OCS+W2aDOo7YlxX/BYjnGy11h0qBeh3aod9Yj1C3sUvS5vD3j8+tRtFRg69/pX9Sdr6chrmjaWfzBRpUlurEXbXGw5DM+1RWKVXEa2qMm4fFR9W+CqJNNAXOAbn7OK2KKFoaG2yz57SqWilEeRudvwCfdpR2ywREycC+ShSG2Z7k1JUE5kqKXoJ0Ezda29b51V9NG0UzqeY2gncCHnKOTzbnc1wABOywOV1zRhU0Sazcc1R6zQuWdUvWD2gbQVJ+caLU7yf2jQP2RP0gMt4G8Y9TRoIQhBrPWVTa+iqwboi77hD/8q8zsNsLr1b0jpDLSVEYFy+GZoGdy6NwA9a8pUbe0c1hGJIHx96I2PRGjBqB5Axx3kDgFJmkth4+pNU2k4iS0G1hYA4Agbt+XrSJQeZx8eKw0qNNzHWYL3sD/ADFVoN7WUzSbry2GdgPUpFBo9zDrWBPHZyI2qoi/qyTcBzICxNSFmZHcb2VrV6SsLDPbkQPxVJI8k/n8lWCRTz6uWO9TYyHZYcNqqbEJTJTvsiLVzNihyxjamflx22PFOh5OxEMGn3J5jdl043EZWKyKexugVo92oX3Bthe2YwKn1VQGsuTcAXad+4KNTCxfx1T/ADBRdJnyQy+BN7KNKzWvinmMIxWKWlxue4e9SSNlrqoRGN6fLMMrLPZ2wWQ/YiIzmnYmNV2RU1+aNVBELSkyPsQlSFNOaqqyhqsQWktc0gtINiCDcEEZEEXBXoHq16eCvh7OUgVMQHaDLtG5CVo45EDI8CF5uBsrXQmmpKeZk8TtWSM3B372uG0EXBG0FB6wQqPof0sj0hTiaPBw8mVl7mN9sRxBzB2jjcC8RQuGdbPQz5JUGvhbaKbWDwMopnelwa/E8HX3gLuagae0Q2qppqd9rSsc3HGxI8l3MOsRxCDyW4p+HST24XuNxxHduSJ4S1zmPFnNJa4bnNNnDxBTDmrIu6Atee0tjlvtYAEd6VVTOb5I+9tA4cVW6KqS1xGw+0KdVyazuQCCKMcFkt2ILLbEkuHFaZNOvdIDbKV2d0gxIqPIEMlITjoUh0J2IFGTmE815IsSo2oUoOPcoLWgbg76vsJ+KrpJNZ5JyT1NKQ11uXjn6gkmLcEGO2A2JoT43SnNO5KjiF0RhjyThYJZeBiiSDHJNPs3igU6ouMQme1LsNiS83xSWusqpySwGOe5MNN/UsuJ8UsMLTjnhfgooLdqGOsc0t4uEy6OyqNo6F9LpKCoE0eLTZs0d7CRl8uDhmDsPAm/pPROlY6mFk8TtZjxdp9oI2EG4I2EFeQw8g3Gxdo6hdPhwqKUm2UzQdmTJP8AT8Sg6+hCEV5/62+g08VXNVxxOdTyEPLmjWEbyB2muBi0F13XOHlZrnV7r2LZch61Oq4EOrKSPEYzRMFjbbJG0Zne3bmMb3g5Fo6M4u7vefcnb43ulds0RarTj8Tcm3JRu12AIlOSVGNh4pDtmKzGbYnNORwF5sB8AqMMkJwUiKlc46oGPEge1WFHSNjFhi7fu32WZIiDcZqIiO0S8ZlovzKHaJIF9Yk8rJ010gIuAR61KjeHfnBBA+Qt325lSKeBm4cwB7UueME4hM6hHmmyCW+MWIzCrX0JN9XA7jkeScZUm5Bsn+zcRYIKeRxabHwTfygXv4q2lo/pNuoT6KzrtF0DZqLjyTZRibKVhuxTGAcA4YcM/WqpD3DmnKelc86rW48cgN5OQVxBoiIgG5x2gjIg4jDDYrWCnYxgDQLHPaSd5KzqteqadsDdhlORB83iAqckk4lS65x13a2dzfuNsOCiDNWBXaEbbpQkvsTTpLJIlOzBVDjnBb71M9GvllVO4ueyOOIAuY4tJdI9paLjZaN5tyXO3DivQnUHo8M0a+W2Ms8hJ2kMDWNHIEP8Sg6WhCEUIQhBwDrf0BBTVzTANUysMkjBbUaS8gOaNmtZxI4cVo3Z47FsvWRpR1RpSoLcQx3ZN4CIapx3a4ee9VlGxrTiNZ3qHJRDMVAcC/AbBtPwCsIYd2A3DNPCnDsXHuTjmhowRlFlZbJMOnIPlAlSxA45I/V/lYoIzG3xvZLEh3d6ekgth4JkRke9A7FUXPmrD4Akh3JSGOwFxjsKCCYLYkA7il9pbZgpUjLjdxTT6W4sgQ6qa7aEy8eVceCxLoxoxx8VkMDcvigZnpg84jv2qFU6OIGGIU57nBMmc7yqprROkNR2q/zTn+6d4C2WNzTkb7vwWpTt2qy0dV3YB9Hfuus2NRE0/T6shOxwB78j7PWqZzsVs2n47sDtxthxH4BUccDTMyOQlrS5okcACWguGsbHOzcUgi9qsstvXbWfo6QbayY8mRj23Tg/RzpdtVU+EX+1aHEHAL051TUvZ6IpB9Jjn/8A0ke8epwWtR/o90YzqKs98P8AxrpGidGtp4IoGX1Yo2Rtva5DGhoJsAL4bkEtCEIBYKyhB5t090ekp6iWF5GsHElxBGvfEPvtve/qVa2mcPRvbcu59Y3Rn5RD2zBeSIG+98ebhzHnDvG1chiN7g4biozVY2V2ZHcpULLgF2fsTpkGvqg4FTo6VoGSIjmrtgAng+/58U27VBtl7VHnvls4fBAqcC973UGaUnMG3BIE4GBJWHPN8EC46i5Tz3kBQmzAOxFlMDkDLqo2SYq8tzCTIfKwCw+SxtbNFSRWNQHtKgiE5qXEy4sc0QSBQZdtlLrH2ba+JyVdDJgikapcMUUUwY+xyOB78j7Fl0gBKiVL74hFX3bWabm7dt8bWxC1nziXEXvfnirSau1qe586+p7yedvarvqp6MOrNIREtvFA5ssx9EapJjZxLntGG4O3JFejNBxyNpoGy/tRFGJPrhjQ/wDiupyEKgQhCAQhCAQhCAXF+sPoz8km12C0UpJZbJrs3M5bRwNti7QqzpFoNlXTvgfhrDyXZljx5rhyPiCRtRK896PYC+5z5qxlqQMsVS12jHwzvjddkkbi2Rm0W222tIsQciCFMglNrH2KMsvcSb2OO5JmoyMQTbxKcc45XWO1dkBdBHkpb4+5RjcHEYb1MklIzUeV+0IIVXinaeqAABKWXB2WBUGppt6KmhwzWC2+eCh08ZbxUs4jNBHeHb06KsAY5hYcCM1Cqphe3iqEyVxcSksdbEJp4us5BAPcSVghYMo9JYpxJK8Rwxvkecmsa57z9ltyilUGjZJ5mU8LS98jgGNG0naTsAAuTsAJ2L1F0J6Ix6OpWwMsXedK/IySEDWdwGAAGwAcVqfU/wBXbqOM1VUy1TICGtNiYY75YZPdYE7hYfSXS0UIQhAIQhAIQhAIQhAIQhBo3WJ1aivtPC/sqpjbB2TJAMQ15GIIxs7HOxBwtxqWeWlmdBVxujkbmSNmx2GBafpNuF6eVN0n6JU9fF2c7L2vqPGEkZO1rtnI3B2gomOCvja4awcCNhCyyQgYbkvpZ0IqtFO1v2lOT5MoB1TuEjf6N3qOw7Fr7OkRF7tv3/gomNiD2vGIso0tBc4YBVI6T/ufxfgg9KP6sfe/BExMfQgHBIe0DYoD9P7dQfePwTTtPX9AeJRU8xkYtySGzkZhV/69I9EeJR+vj9Fnr+KCxq6izb7diqZHbSrDRmhquucBTQPl2XaPm285HeS3vK6DoDqAkfZ1bOGDbHD5b+RkcNUHk13NVccmdVALZ+j/AFb6RrbFkBijP9JNeJlt4BGu4cQ0rv3R3q9oaKxggZrj+kf85LzD3XLfs2C2NByjo91AU8dnVkr53bWMvFFyJB13c7t5LpOidBQUrOzp4Y4m7mNDb8SRi48SpyEUIQhAIQhAIQhAIQhAIQhAIQhAIQhA3PC17S17Q5rgQ5rgC1wOYIOBC8+dIei9MzSE8TI7Ma+waHPsAWg2HlZXJQhBfaH6v6GQ2dCT/eTD2PW20HVJosjGmvzlqP8AkQhBPZ1UaLH/AIcZ5ukd7XKTH1caNGVDTd8bT7UIQSWdC6BuVFSD+4h/2qRD0dpW+bTU7eUUY9jUIQWEUQaA1oAAyAAAHIDJLQhAIQhAIQhAIQhAIQhAIQhB/9k="/>
          <p:cNvSpPr>
            <a:spLocks noChangeAspect="1" noChangeArrowheads="1"/>
          </p:cNvSpPr>
          <p:nvPr/>
        </p:nvSpPr>
        <p:spPr bwMode="auto">
          <a:xfrm>
            <a:off x="63500" y="-1046163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25" y="4038600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495800" y="24384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itchFamily="34" charset="0"/>
              </a:rPr>
              <a:t>sandstone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3124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itchFamily="34" charset="0"/>
              </a:rPr>
              <a:t>shale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4876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itchFamily="34" charset="0"/>
              </a:rPr>
              <a:t>Limestone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5867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itchFamily="34" charset="0"/>
              </a:rPr>
              <a:t>   coal</a:t>
            </a:r>
            <a:endParaRPr lang="en-US" sz="12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il_fi" descr="http://upload.wikimedia.org/wikipedia/commons/thumb/7/75/Helgoland_Lummenfelsen_22067.JPG/500px-Helgoland_Lummenfelsen_2206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cccmkc.edu.hk/~kei-kph/Tung%20Ping%20Chau/Geeological%20formation/Geological%20formation_image/sedimentary%20stra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733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553200" y="4267200"/>
            <a:ext cx="2119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pitchFamily="34" charset="0"/>
              </a:rPr>
              <a:t>Sedimentary rocks</a:t>
            </a:r>
            <a:endParaRPr lang="en-US" sz="16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Metamorphic Rocks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Previously existing rocks (igneous or sedimentary) changed by heat, pressure  into different rock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  <a:p>
            <a:r>
              <a:rPr lang="en-US" sz="1800" dirty="0" smtClean="0">
                <a:latin typeface="Verdana" pitchFamily="34" charset="0"/>
              </a:rPr>
              <a:t>Sources of heat, pressure</a:t>
            </a:r>
          </a:p>
          <a:p>
            <a:pPr lvl="1"/>
            <a:r>
              <a:rPr lang="en-US" sz="1800" dirty="0" smtClean="0">
                <a:latin typeface="Verdana" pitchFamily="34" charset="0"/>
              </a:rPr>
              <a:t>Movement of the crust (earthquake)</a:t>
            </a:r>
          </a:p>
          <a:p>
            <a:pPr lvl="1"/>
            <a:r>
              <a:rPr lang="en-US" sz="1800" dirty="0" smtClean="0">
                <a:latin typeface="Verdana" pitchFamily="34" charset="0"/>
              </a:rPr>
              <a:t>Heating from magma  </a:t>
            </a:r>
          </a:p>
          <a:p>
            <a:pPr lvl="1"/>
            <a:r>
              <a:rPr lang="en-US" sz="1800" dirty="0" smtClean="0">
                <a:latin typeface="Verdana" pitchFamily="34" charset="0"/>
              </a:rPr>
              <a:t>Temperatures must be high enough to cause </a:t>
            </a:r>
            <a:r>
              <a:rPr lang="en-US" sz="1800" dirty="0" err="1" smtClean="0">
                <a:latin typeface="Verdana" pitchFamily="34" charset="0"/>
              </a:rPr>
              <a:t>recrystallization</a:t>
            </a:r>
            <a:r>
              <a:rPr lang="en-US" sz="1800" dirty="0" smtClean="0">
                <a:latin typeface="Verdana" pitchFamily="34" charset="0"/>
              </a:rPr>
              <a:t>, but not melting </a:t>
            </a:r>
          </a:p>
          <a:p>
            <a:r>
              <a:rPr lang="en-US" sz="1800" dirty="0" smtClean="0">
                <a:latin typeface="Verdana" pitchFamily="34" charset="0"/>
              </a:rPr>
              <a:t>Example: slate, schist, gneiss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0"/>
            <a:ext cx="3124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3124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7244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Rocks Cycle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Rocks transformed from one form to another due environmental conditions  like rain, wind, snow, which result in weathering and erosion of rocks. Also, by changes in earth’s interior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34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Earth’s Crust Materials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Crust: </a:t>
            </a:r>
            <a:r>
              <a:rPr lang="en-US" sz="2000" dirty="0" smtClean="0">
                <a:latin typeface="Verdana" pitchFamily="34" charset="0"/>
              </a:rPr>
              <a:t>upper part of earth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8 light elements and their compounds make up 89% of crust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 - silicon and oxygen are most abundant</a:t>
            </a:r>
          </a:p>
          <a:p>
            <a:endParaRPr lang="en-US" sz="2000" dirty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Initially earth was molten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 - heavy elements sank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 - light elements stay on top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endParaRPr lang="en-US" sz="2000" dirty="0">
              <a:latin typeface="Verdana" pitchFamily="34" charset="0"/>
            </a:endParaRPr>
          </a:p>
          <a:p>
            <a:endParaRPr lang="en-US" sz="2000" dirty="0" smtClean="0">
              <a:latin typeface="Verdana" pitchFamily="34" charset="0"/>
            </a:endParaRPr>
          </a:p>
          <a:p>
            <a:endParaRPr lang="en-US" sz="2000" b="1" dirty="0"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2271" y="1295400"/>
            <a:ext cx="385072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Minerals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05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Minerals</a:t>
            </a:r>
          </a:p>
          <a:p>
            <a:r>
              <a:rPr lang="en-US" sz="2000" dirty="0" smtClean="0">
                <a:latin typeface="Verdana" pitchFamily="34" charset="0"/>
              </a:rPr>
              <a:t>Naturally found</a:t>
            </a:r>
          </a:p>
          <a:p>
            <a:r>
              <a:rPr lang="en-US" sz="2000" dirty="0" smtClean="0">
                <a:latin typeface="Verdana" pitchFamily="34" charset="0"/>
              </a:rPr>
              <a:t>Solid element or compound</a:t>
            </a:r>
          </a:p>
          <a:p>
            <a:r>
              <a:rPr lang="en-US" sz="2000" dirty="0" smtClean="0">
                <a:latin typeface="Verdana" pitchFamily="34" charset="0"/>
              </a:rPr>
              <a:t>Crystal structure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 - ordered repetition of unit cell (structural unit)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 - unit cell contain one element or more</a:t>
            </a:r>
          </a:p>
          <a:p>
            <a:r>
              <a:rPr lang="en-US" sz="2000" dirty="0" smtClean="0">
                <a:latin typeface="Verdana" pitchFamily="34" charset="0"/>
              </a:rPr>
              <a:t>Example: table salt crystal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 </a:t>
            </a:r>
          </a:p>
          <a:p>
            <a:endParaRPr lang="en-US" sz="2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526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Crystal Form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495800" cy="5287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Each mineral has unique crystal shape</a:t>
            </a:r>
          </a:p>
          <a:p>
            <a:r>
              <a:rPr lang="en-US" sz="2000" dirty="0" smtClean="0">
                <a:latin typeface="Verdana" pitchFamily="34" charset="0"/>
              </a:rPr>
              <a:t>Minerals can be identified by their crystal structures</a:t>
            </a:r>
          </a:p>
          <a:p>
            <a:r>
              <a:rPr lang="en-US" sz="2000" dirty="0" smtClean="0">
                <a:latin typeface="Verdana" pitchFamily="34" charset="0"/>
              </a:rPr>
              <a:t>No two minerals can have same crystal structure</a:t>
            </a:r>
          </a:p>
          <a:p>
            <a:r>
              <a:rPr lang="en-US" sz="2000" dirty="0" smtClean="0">
                <a:latin typeface="Verdana" pitchFamily="34" charset="0"/>
              </a:rPr>
              <a:t>Graphite and diamond both have carbon but different crystal structures</a:t>
            </a:r>
          </a:p>
          <a:p>
            <a:endParaRPr lang="en-US" sz="2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 8,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http://upload.wikimedia.org/wikipedia/commons/thumb/2/22/Diamond_Cubic-F_lattice_animation.gif/250px-Diamond_Cubic-F_lattice_animation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2381250" cy="2343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il_fi" descr="http://rpmedia.ask.com/ts?u=/wikipedia/commons/thumb/a/ab/Graphite-unit-cell-3D-balls.png/72px-Graphite-unit-cell-3D-ball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86200"/>
            <a:ext cx="16573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62800" y="4572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     diamond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102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graphite</a:t>
            </a:r>
            <a:endParaRPr lang="en-US" sz="14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Quartz crystal structure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Verdana" pitchFamily="34" charset="0"/>
              </a:rPr>
              <a:t>Quartz: SiO</a:t>
            </a:r>
            <a:r>
              <a:rPr lang="en-US" baseline="-25000" dirty="0" smtClean="0">
                <a:latin typeface="Verdana" pitchFamily="34" charset="0"/>
              </a:rPr>
              <a:t>2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434" name="Picture 2" descr="http://www.quartzpage.de/cr/gen_struct_fig301_t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811020"/>
            <a:ext cx="3429000" cy="4056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Gold Crystal Structure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phsc001, chapter 8, </a:t>
            </a:r>
            <a:r>
              <a:rPr lang="en-US" dirty="0" err="1" smtClean="0"/>
              <a:t>yuc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506" name="AutoShape 2" descr="data:image/jpeg;base64,/9j/4AAQSkZJRgABAQAAAQABAAD/2wCEAAkGBhQSEBQSERQVFBUVGBwXEhcTFRYaFBcVFRcWFBQYGBcZGyYeFxsmHBcXHzAgIycpLCwsFR4xNTAqNSYrLSkBCQoKDgwOGg8PGi4kHyQ0Ly8sLzAtLDQvLC0vLSwsLCw0LCwpLSwpLzQqLDQvLSwsNSwsLSwsLC0sLywsMCwsLv/AABEIAMwAyAMBIgACEQEDEQH/xAAbAAADAQEBAQEAAAAAAAAAAAAABQYEAwIHAf/EAEoQAAEDAgIDCA0KBgICAwAAAAEAAgMEEQUhBhIxBxMXQVFUcXMUIjQ1YXSSlLKzwdHSMjZCUlOBkaGx4RYjM3KTwkPDovAVYoL/xAAaAQEAAwEBAQAAAAAAAAAAAAAAAgMEBQEG/8QAKxEAAgICAQQBAgUFAAAAAAAAAAECEQMEMQUSEyFBUWEUIoGR4TJCcaHR/9oADAMBAAIRAxEAPwD7ihCEAIQhACFzqJgxpceL/wBCVvu/Nx+7i/Bcvf6nj06TVt/BZDH3DhCk6jEX07tZpLm/SZtBHHbkPhVRBMHta9uxwBHQRcK3S3obcO5Kn9D3JicPZ0QhC3lQIQhACEIQAhCEAIQhACEIQAhCEAIWGtqjrajTY7SUvqoMrgm/Lc3/ABXD2+s49fL4lG2uS6OK1bHyEgwHHC+QwSG7gNZjuMgbQfCLoXWwZo5oKceGQnBwdMfoQhXEAQhCAw4207w4tzIs6w5Abn8lCYXp7v8AVOigZrwRAiao1rN336LIx9Pwn9r+8WxeXGZn0VA8x0bDq11Wz/k5YIDx3G13h5PldNLtE4aHD5ZqTWjFPGXNiBux2rbbfME7Sb5lcfqHTlsvvSt1X8mjDOK/LLgU6aSx1Ee9vL7XBAje5ri7YB2u3bs6E4w3cfpd5j3x1UH6o1wKqUAOt2wABttTPRPRCJrIqp5dLI5jXt17arC9od2rRxi+03KrVfoaj1oU2S2MkJUofuRHBBRfXq/Opvejggovr1fnU3vVuhdEykRwQUX16vzqb3o4IKL69X51N71brNVz2sBtP6LxulbPUrdEedyShG2Sq87l+JeuCGj4pKsdFXL71SSQCyw0mJGOZsZN2PNhf6Ljst4OJVLLbplvitehTwQ0f2tZ53L70cENH9rWedy+9W6FcUkRwQ0f2tZ53L70cENH9rWedy+9W6EBEcENH9rWedy+9HBDR/a1nncvvVuhARHBDR/a1nncvvRwQ0f2tZ53L71bpZpHpHDQ07qiodqsbkAM3PcfksYPpOPJ7AgJTE6iDB4rPc8QtF2GRxkke4kktBObnX2DiHgRhmk0ktM2SeLeHuuRGXaxDL9prZCziNo4vyXLCNE5cSl7PxUOZzKlBNqdpzEj+WY5HMZcmwNxYngJbidNQmV5ZPHJIXWaHt3riGVje+2y+e2+keSbnBcu2/p9jbiyQ/vdUbdE5DNiGs35MbHF54rv7Vo6Tmf/AMlCtcHwWKlj3uFthe7ic3OdyuPGULsauDwY1Apz5Fkla4Ny8SzBubiAvT3WBJ4s0mZJr3c7afy8Cx9S6h+DgqVt8EMcO4ZR18bjYOF+TYfzUBi2LS4zM+ioXmOiYdWuq2f8nLBAeO42u2WPJ8p7jUTS03tszXLRLHqSGmbBvlPT70S3U142ZfKDtUm+d734zdV9N6k9u4zVP7FmTD2x7kUeEYRFSwsggYI42CzWj8yeUnaScySke6h3nrepd7Ez/iuj51T/AOeL4lNbpGkdLJhNYxlTA5zoXBrWzRlxOWQAdcrsmcqdHO46fqY/VtTFTeAaUUjaSnBqqcERRggzxXBDGggjWW/+K6PnVP8A54viQDVCV/xRSc6p/wDNH8S/f4opOdU/+aP4kAzSnG3lha/6PyT4DtHtXv8Aiik51T/5o/iXiXSOjcC11TTkHIgzRWP/AJKMo9yolCXa7MMmLC21J6WUz1cTW56rg9x5GtN8/vsPvXHH63Dod7d2QXCWVkWrBPC7VMhsHO1nXawcZvkqLDMRoKdpbFUU4vm4meMucfCS65VEcTv2anmhFfl5KBCWfxRSc6p/80fxI/iik51T/wCaP4lpMYzQln8UUnOqf/NH8SP4opOdU/8Amj+JAM1wkrmN2uCXzY3FINWGWOTPtjG9rrDw6pNr+wryWCy4HUervWyeKEbfzZdDFatnvHtKaejpnVMzxvbchq2LnOOxjRxuPJ7FMaOaOTVtQ3EsTbqludDSHNtO05iSQfSmOR8HTYN518cIqqeSWNsm9ygt1hfVc6zNceEXB+4cgX0FdLS2/wAVj76p/J5lxdlfcFC4584sO8XqPYrpQuOfOLDvF6j2LaVF0hCEB5e24IPHl+KiZcRMDzFJk5uzwt4nDlBVwl2PUEcsD98Y12q1xbcZghpNwdoXP3tGO3FX6aL8ORQfteiCxnSIWtfM5DwnkHKU1wDc3pXwiStpYnzyHXeZGAuAOTWnwgAfev3crwuJ+HUtU9jXTvZd0jhd19ZwuL/JyA2WVwo6Ogtb3fsszZ4zj2xRMcGWGcxp/ICnt0LQDD4cLq5YqSFj2ROLHNZZzSLWIK+kKX3UO89b1LvYukZDFgW5xhr6WBzqKAudEwuJZmSWNJJ+9buDLDOY0/kBNtHO46fqY/VtTFAS/BhhnMoPI/dHBfhnMoPI/dVCEBL8F+Gcyg8j90cF+Gcyg8j91UIQEDpDudUsbYTSYbSyl00bZg5vyYHH+a8duMwOnoKbcF+Gcyg8j91s0rpXPbT6tUKXVqInEl1t9AOcA7YXL9ls+gp4gJfgvwzmUHkfujgvwzmUHkfuqhCAl+C/DOZQeR+6OC/DOZQeR+6qEICTqtFKeijMlFAyLMGURtsXNANieXVufxKwO0ibq7Vdr59p5hUTarDg1gaJ6oRzhuQewscSCB4QDcZrjbvS47GTyJ+/k1Yc0YqpIX0AdW1bGMF2scHyu4mtaQ61+UkWA8J5F9RWehw6OFmpCxrG8jRbPlPKfCVoW/V1lrw7UQz5vI/S9IFC4584sO8XqPYrpQuN/OLDvF6j2LUUF0hCEALLin9CX+x3olallxT+hL/Y70SgJvcl7y0XVn03quUjuS95aLqz6b1XIAUvuod563qXexVCl91DvPW9S72IBvo53HT9TH6tqYpdo53HT9TH6tqYoAQhCAEIQgJvTaSlDKXsxr3A1UIg1L5T6x3ousR2t9qpEm0mqZ2Ng7HgbOXTxtkDhfe4ie3kGYzanKAELy6QDaQOlfrXA7M0B+oQhACid0HuvCPHR6t6tlE7oPdeEeOj1b0BbIQhAChcZ+cdB4tUfqFdKFxn5x0Hi1R+oQF0hCEALLin9CX+x3olallxT+hL/Y70SgJvcl7y0XVn03quUjuS95aLqz6b1WPkA2kDpQHpS+6h3nrepd7FSxzB2wg9BU1uod563qXexAN9HO46fqY/VtTFLtHO46fqY/VtTFACEIQAhCEAl0op5Xtg3mobTkVEbnlxtvkYJ1ohyl3ImtTNqtvx7B0pBpsKXUpezNe3ZUO8al/6+sd61rfRve6cYswmMlouWm9htIG38lGXDolFW1Zz1L5nMpVV1Zgdrt2D5Q4nDjHT4UtptLtapkpxDIGRsa4zGwiLnbGNvm7LO45CMuPLiteZXCOPN7zqtA5T7OP7lj9o2whb98F/HIHAOGwi46DmF6XKlh1GNZt1Whv4ABdVuMLBRO6D3XhHjo9W9Wyid0HuvCPHR6t6HhbIQubqho2uH4hAdFC4z846Dxao/UK6BULjPzjoPFqj9QgLpCEIAWXFP6Ev9jvRK1LLin9CX+x3olATG5XJq4HRnkiPpuVA0a2ZzKnNzGIuwKkaNpiNunXdZbI8WAuHZEZEHiIWfM36L8UbXo7Yk4s7Zp1XDYUv09rd9wKrk+tA6/SMj+YKyYvjFxYZk5ADMknIADlWXSjRoU2DYhIXSGWan/mtc8mNpbxMZsbtzttsvMLdsszRqCb5LbRzuOn6mP1bUxUhhOhkMuFU9M6SoDNVkus2d4k1nM1iNe99Xtj2uzZyJtUaKxPqIKgvmD4GhrAJXiNwF7a7L2ec9pWkyDlCS0+ikTJqiYPnLqgFsgMzyxodt3tt7MPhGxZ26CwijNHvlTvZfr62/v32+Rtvl72y2ICiQkVVonC59M90kwNKAI7TPAdq2tvgv/MPai99ua602jETKqWqD5i+Zuq5rpXGIA6ubWbGntRmOU8qA8aU1L2Ng3umFTeoja4Ft96aT20wyNi3bdYMQrG4kaugifUwGEsbLPG3VBLu2fGxzs76trkDY4EX45s4JFVUstDhtZOxsVWwVcksshLhYb5HDMQbkaoyGVxnkc7Gp0PieKUGSoHYlt71ZnjXtqW337T5A28p5UB6m0RgcAO3bYAXDzd1ha7r3u48Z2krThej8MBLo29sdrnEl1uS52DoXOHRqNtY6sD5td7dUsMrjCBYC4j2A9qM+nlWOl0IhjppqYS1JZMdZznTvMrSLfIec2jIfmo9qu6J+STVX6KJCn6nQqJ8VPEZakNpzdhbO8PdsP8AMdtfs41q/hqPs3szXm3zV1dTfXbza2rfe9l/apEBsondB7rwjx0erem9NoXEyKojEtSRUm7y6d5c3af5bv8Aj28Sk9O9HI2jCKMPmLOy9XXMrt+sWSOvvnyr57UB9ArJsw0ceZ6Ni4SxCy4Y04xuEn0TkfAeLoul82Mi21ZMj/N7NWOFpNHfDsRLJ2xE9q+4A5HbRbpSfGfnHQeLVH6hesF1qisaW/JiOs88V7ENHSf0C84z846Dxao/UK3C32kdiKUi6QhCuM4LHjHc83Vv9ArYseMdzzdW/wBAoCe3KO81F1X+zk9xDAoZjd7c/rNJDvxG1ItyjvNRdV/s5Vq8aT5PVJxdoWYfo3BC7XYy7uJziXOHRfZ9yVbqHeet6l3sVQpfdQ7z1vUu9iJJcHspOTtsb6Odx0/Ux+ramKXaOdx0/Ux+ramK9IguVTNqt8JyC6pfjVxHrj6JuejYSoybSdEoK2keXRXFzmUjxaZ7Lb3M6Ea7S4tDXdq1wLhquysRcFbBiottSDFKozPETM3POqB08fQBn9yxptO0bYQv0+B1plS0mpTdlOdG3suJ8O9j5VRrExh1mnInafzVOkOlNRvbKcCl7LvURMtq33q5tv8A8l1tTbfLpCfLcYAQhCAEIQgBRO6D3XhHjo9W9Wyid0HuvCPHR6t6AtJIw4EOAIORBzBCTS6HU7jfVcPAHuDfwunaF44p8kozlHhnCjoWRMDImhjRxDl5TynwlRmM/OOg8WqP1CulC4z846Dxao/UL08bvkukIQh4Cx4x3PN1b/QK2LHjHc83Vv8AQKAntyjvNRdV/s5VqktyjvNRdV/s5VqAFL7qHeet6l3sVQpfdQ7z1vUu9iAb6Odx0/Ux+ramKXaOdx0/Ux+ramKAF+EL9QgEdXojE83a58d+JhGr9wINvuWnCtHYqclzAS85F7zd1uQcg6EzQoqEU7oseSbVNinSGCqcIOxHtYROx0+v9KnBO+tGR7Yi3J0pspzTSmp3ik7KldFq1cTodX6c4J3uM9qcjnydKo1IrBCEIAQhCAFE7oPdeEeOj1b1bKJ3Qe68I8dHq3oC2QhCAFC4z846Dxao/UK6ULjPzjoPFqj9QgLpCEIAWPGO55urf6BWxY8Y7nm6t/oFAT25R3mouq/2cq1SW5R3mouq/wBnKtQApfdQ7z1vUu9ipJ5g1pceJS2l+HS1lDUQMcA6WMtYHEhgJta9uhc7c6ji1ZRjPl/6X1ZOMHL2PNHO46fqY/VtTFR1LXSUkcTXHXaxjGvbtHasDXFpOY2XCr4pQ5oc03BAIPKDmCrNTchtRbh8Hs8bhTZ6QhC2lYIQhAT+l9SxgpdemNTrVUTWgC+8uJNpjkbBv3bdqoEo0ibVEQdhlgO/x9ka9s6e530NuPlWsm6AEIQgBCEIAUTug914R46PVvVsonT/ALswjxz/AKnoC2QhCAFC4z846Dxaf9Qq6sqyDqN28Z5AlNXRjWEv/I0ENf8ATaDtAdtAPIMlxdrrOHXyeKm2uS6OJyVlEhJMCxwyPdDJ8sDWafrN2G/hFx+K/F1MOaOaCnHhkJwcHTHix4x3PN1b/QK2LHjHc83Vv9Aq4gT25R3mouq/2cq1SW5R3mouq/2cq1AYMcvvLiPo2JtyA5qOwnTuOeokhha57Ih/MnBG9b7f+m3jcbZ3GWX3rljeNzYtO/D8OeWU7Dq19Y3Zb6UEB2FxGRdxdG1kdzWOKNsdHIYWNGTC3XbfjN7g3O03JXG6j05bL8i9uq/k04Zx/pk6RKab07J3B7pZ2Fo1Q2GZzGnO+bRtOdr9CoMM3LG7zHr1mItdqN1mtrJA1psLgDiA2Jpg2gUcUglmkM72m7AW6rGniOrc3PSVVLRoasteFSZ7sTg6UP3Irgsj57iXnsi/DuWR8VfiY6K16tkLomUiOCxnP8T88f7kcFjOf4n54/3K3WarntZo2n9F5J0rPUrdEBjG5nC0R6+JYi3+awN1ql77uJyAy7Q//biTHgsZz/E/PH+5UskIssFHiJjmbGT2jzYDkcdluTkVKy26Zb4rXoU8FjOf4n54/wByOCxnP8T88f7lboV5SRHBYzn+J+eP9yOCxnP8T88f7lboQERwWM5/ifnj/cpfTDQBsVThrBWV799qdQmSqc5zP5bjrRm3aOy28i+vqJ0/7swjxz/qegPzgsZz/E/PH+5HBYzn+J+eP9yt1hxrGoaSB9RUPDI2C7ifyAHGTsAG1ASlXPHhcZE00jo4262+1Dy+VwJOWsc3G+QHQuWFaVuqKYTSROg1iTGx7gXGP6D3AAapIz1fzWOh0clxmQVuIB0NO3OgpstYA7J5gci45ENOVvzZzbn0rnZ1Xa9V23p2Xzm30jvyOcFbbu/p9jbiyQf9TqjJorKZcRu3ZGxxeeIa3atH3n0ShWOB4DFSR6kQOZu9zs3vdyuPs2BC7Org8GNQKc+RZJ2uBisWNPAp5rkD+W/b/YVsc6wueJJX2lB18w4EW4tUixH4FZuo9QjpxTq2yEIdwq3J52//AA9E24vvWy+fyncSV41jU2LTvoMPeWUzDq19Y384IDsLiNruK/47qvCoaanbDGAyNjdRoLsgDe4u453uePjW/Qirpo6NkUW9RNjJZqtc0AkG+ttuSb3J5SVHQ6itttVX0/x/0lPF2x7hzgmCQ0kDKenYI42CzQPzJO0k7SStyz9nx/aM8pvvR2fH9ozym+9dUpNCFn7Pj+0Z5Tfejs+P7RnlN96A0IWfs+P7RnlN96Oz4/tGeU33oDQlONvLC2T6PyT4CdntW7s+P7RnlN968yVcTgQ58ZByILm2I/FRlHuVEoS7XYkkxcW2pTRSGesja3Yxwe88Qa3MfibBNp9HaRxuJS0fVbKLfneyZYdFTQN1YjG0HMnXBJPKSTcqiOJ37NTzQUfy8jNCz9nx/aM8pvvR2fH9ozym+9aTGaELP2fH9ozym+9HZ8f2jPKb70BoUZpzA59XhjmAuEVVrykZhjN7cNZ31RfK5VHWYg2waxwJO3VINh9yyuiGquD1Dq/4XJ4oRt/JdDHatmrGMehpad9TPI1kTBcuvt5APrE7AAovBcFmxadlfiLDHTMOtQUbvynnHG4jY3i/X8xOhgdU05qGCRkcoc1ridQPd2jXlux1rjbyL6Kulp7a2cfelT+TzJjcGCEIWwqBCEIDzIy4I5Rb8clFnFDE50cmTm5G/HyHoO1Wyw4ngkNQLSsDrbDmHDocM1zd/QjtpfVF+HIoOpcHzfS6pp6iMMnY2RrTrNDr5OsRfIjiJ/FMdFtyWhNM11TRs3x5LrO1wWtPyWntsjbP71VUGhlLC8PbHdwzaXuc+x5QHEgHwp2mjpPWVN/p8FmbNCS7YL9SP4IsK5nH5Unxo4IsK5nH5UnxqwQukZCP4IsK5nH5Unxo4IsK5nH5UnxqwQgI/giwrmcflSfGjgiwrmcflSfGrBCAj+CLCuZx+VJ8aOCLCuZx+VJ8asEICP4IsK5nH5Unxo4IsK5nH5UnxqwQgI/giwrmcflSfGjgiwrmcflSfGrBCAj+CLCuZx+VJ8aOCLCuZx+VJ8asEICOm0SpsPjMlFA2JpI37VLjcC+q46xOy58ori7SBurtCtiEhq9B6WR2sWFt9oY9zW/gDYfcuJu9KWxk8ifv5NeHNBKpkbSudV1kcbBcNcHyHiaxhDjc+EgAdK+orHhmERU7NSFjWA5m20nlcTmT0rYuhqay14dqIZ8qyNVwgQhC1mcEIQgP/9k="/>
          <p:cNvSpPr>
            <a:spLocks noChangeAspect="1" noChangeArrowheads="1"/>
          </p:cNvSpPr>
          <p:nvPr/>
        </p:nvSpPr>
        <p:spPr bwMode="auto">
          <a:xfrm>
            <a:off x="63500" y="-939800"/>
            <a:ext cx="19050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00200"/>
            <a:ext cx="3424238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Topaz Crystal Structure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 smtClean="0">
                <a:latin typeface="Verdana" pitchFamily="34" charset="0"/>
              </a:rPr>
              <a:t>Topaz: </a:t>
            </a:r>
            <a:r>
              <a:rPr lang="en-US" sz="2000" dirty="0" smtClean="0">
                <a:latin typeface="Verdana" pitchFamily="34" charset="0"/>
              </a:rPr>
              <a:t>Al</a:t>
            </a:r>
            <a:r>
              <a:rPr lang="en-US" sz="2000" baseline="-25000" dirty="0" smtClean="0">
                <a:latin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</a:rPr>
              <a:t>SiO</a:t>
            </a:r>
            <a:r>
              <a:rPr lang="en-US" sz="2000" baseline="-25000" dirty="0" smtClean="0">
                <a:latin typeface="Verdana" pitchFamily="34" charset="0"/>
              </a:rPr>
              <a:t>4</a:t>
            </a:r>
            <a:r>
              <a:rPr lang="en-US" sz="2000" dirty="0" smtClean="0">
                <a:latin typeface="Verdana" pitchFamily="34" charset="0"/>
              </a:rPr>
              <a:t>(F,OH)</a:t>
            </a:r>
            <a:r>
              <a:rPr lang="en-US" sz="2000" baseline="-25000" dirty="0" smtClean="0">
                <a:latin typeface="Verdana" pitchFamily="34" charset="0"/>
              </a:rPr>
              <a:t>2</a:t>
            </a:r>
            <a:endParaRPr lang="en-US" sz="2000" b="1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Verdana" pitchFamily="34" charset="0"/>
              </a:rPr>
              <a:t>Aluminum silicate fluoride hydroxide</a:t>
            </a:r>
            <a:endParaRPr lang="en-US" sz="1800" dirty="0">
              <a:latin typeface="Verdana" pitchFamily="34" charset="0"/>
            </a:endParaRP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458" name="Picture 2" descr="http://upload.wikimedia.org/wikipedia/commons/a/ac/Topa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81200"/>
            <a:ext cx="4343400" cy="3186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Mineral Physical Properties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733800" cy="5334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itchFamily="34" charset="0"/>
              </a:rPr>
              <a:t>Crystal form</a:t>
            </a:r>
          </a:p>
          <a:p>
            <a:r>
              <a:rPr lang="en-US" sz="2000" b="1" dirty="0" smtClean="0">
                <a:latin typeface="Verdana" pitchFamily="34" charset="0"/>
              </a:rPr>
              <a:t>Hardness</a:t>
            </a:r>
            <a:r>
              <a:rPr lang="en-US" sz="2000" dirty="0" smtClean="0">
                <a:latin typeface="Verdana" pitchFamily="34" charset="0"/>
              </a:rPr>
              <a:t> : measure of resistance to scratching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 - </a:t>
            </a:r>
            <a:r>
              <a:rPr lang="en-US" sz="2000" dirty="0" err="1" smtClean="0">
                <a:latin typeface="Verdana" pitchFamily="34" charset="0"/>
              </a:rPr>
              <a:t>Moh’s</a:t>
            </a:r>
            <a:r>
              <a:rPr lang="en-US" sz="2000" dirty="0" smtClean="0">
                <a:latin typeface="Verdana" pitchFamily="34" charset="0"/>
              </a:rPr>
              <a:t> hardness scale: 1 (weak), 10 (hard)   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Example: Talc (1), feldspar (6), Diamond (10)</a:t>
            </a:r>
          </a:p>
          <a:p>
            <a:pPr>
              <a:buNone/>
            </a:pPr>
            <a:endParaRPr lang="en-US" sz="2000" dirty="0">
              <a:latin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</a:rPr>
              <a:t>Cleavage</a:t>
            </a:r>
            <a:r>
              <a:rPr lang="en-US" sz="2000" dirty="0" smtClean="0">
                <a:latin typeface="Verdana" pitchFamily="34" charset="0"/>
              </a:rPr>
              <a:t>: break a long planes of weakness into regular shapes</a:t>
            </a:r>
          </a:p>
          <a:p>
            <a:r>
              <a:rPr lang="en-US" sz="2000" b="1" dirty="0" smtClean="0">
                <a:latin typeface="Verdana" pitchFamily="34" charset="0"/>
              </a:rPr>
              <a:t>Fracture</a:t>
            </a:r>
            <a:r>
              <a:rPr lang="en-US" sz="2000" dirty="0" smtClean="0">
                <a:latin typeface="Verdana" pitchFamily="34" charset="0"/>
              </a:rPr>
              <a:t>: break </a:t>
            </a:r>
            <a:r>
              <a:rPr lang="en-US" sz="2000" dirty="0" smtClean="0"/>
              <a:t>along curved surfaces with irregular shapes. Minerals that fracture do not have planes of weakness 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219416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24000"/>
            <a:ext cx="2047875" cy="15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t3.gstatic.com/images?q=tbn:ANd9GcSpauZVcHWPjuxiBHJYgTaLYEC9Sm3y_wgT4dsbZ1ctj6N3Jm5gvJzE84_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5052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86400" y="6019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itchFamily="34" charset="0"/>
              </a:rPr>
              <a:t>Fractured minerals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31242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itchFamily="34" charset="0"/>
              </a:rPr>
              <a:t>Cleaved mineral</a:t>
            </a:r>
            <a:endParaRPr lang="en-US" sz="12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Mineral Physical Properties Cont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Verdana" pitchFamily="34" charset="0"/>
              </a:rPr>
              <a:t>Color</a:t>
            </a:r>
            <a:r>
              <a:rPr lang="en-US" sz="2000" dirty="0" smtClean="0">
                <a:latin typeface="Verdana" pitchFamily="34" charset="0"/>
              </a:rPr>
              <a:t> : not reliable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    - minerals found in many colors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    - chemical impurity give special colors. C</a:t>
            </a:r>
            <a:r>
              <a:rPr lang="en-US" sz="1800" dirty="0" smtClean="0">
                <a:latin typeface="Verdana" pitchFamily="34" charset="0"/>
              </a:rPr>
              <a:t>orundum</a:t>
            </a:r>
            <a:r>
              <a:rPr lang="en-US" sz="2000" dirty="0" smtClean="0"/>
              <a:t> ( </a:t>
            </a:r>
            <a:endParaRPr lang="en-US" sz="20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changes into sapphire, rubies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</a:rPr>
              <a:t>Density</a:t>
            </a:r>
            <a:r>
              <a:rPr lang="en-US" sz="2000" dirty="0" smtClean="0">
                <a:latin typeface="Verdana" pitchFamily="34" charset="0"/>
              </a:rPr>
              <a:t>: mass/volume a measure how massive a mineral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  - silver : 10.5 g/cm</a:t>
            </a:r>
            <a:r>
              <a:rPr lang="en-US" sz="2000" baseline="30000" dirty="0" smtClean="0">
                <a:latin typeface="Verdana" pitchFamily="34" charset="0"/>
              </a:rPr>
              <a:t>3</a:t>
            </a:r>
          </a:p>
          <a:p>
            <a:pPr>
              <a:buNone/>
            </a:pPr>
            <a:r>
              <a:rPr lang="en-US" sz="2000" baseline="30000" dirty="0" smtClean="0">
                <a:latin typeface="Verdana" pitchFamily="34" charset="0"/>
              </a:rPr>
              <a:t>   </a:t>
            </a:r>
            <a:r>
              <a:rPr lang="en-US" sz="2000" dirty="0" smtClean="0">
                <a:latin typeface="Verdana" pitchFamily="34" charset="0"/>
              </a:rPr>
              <a:t>- gold  : 19.3 g/cm</a:t>
            </a:r>
            <a:r>
              <a:rPr lang="en-US" sz="2000" baseline="30000" dirty="0" smtClean="0">
                <a:latin typeface="Verdana" pitchFamily="34" charset="0"/>
              </a:rPr>
              <a:t>3</a:t>
            </a:r>
            <a:r>
              <a:rPr lang="en-US" sz="2000" dirty="0" smtClean="0">
                <a:latin typeface="Verdana" pitchFamily="34" charset="0"/>
              </a:rPr>
              <a:t> 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smtClean="0">
                <a:latin typeface="Verdana" pitchFamily="34" charset="0"/>
              </a:rPr>
              <a:t>phsc001, chapter 8, </a:t>
            </a:r>
            <a:r>
              <a:rPr lang="en-US" sz="1000" i="1" dirty="0" err="1" smtClean="0">
                <a:latin typeface="Verdana" pitchFamily="34" charset="0"/>
              </a:rPr>
              <a:t>yuc</a:t>
            </a:r>
            <a:endParaRPr lang="en-US" sz="1000" i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DBEC-66DE-42FA-AFD4-B84B8CE0259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371600"/>
            <a:ext cx="2066667" cy="181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733800"/>
            <a:ext cx="1895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038600" y="2971800"/>
          <a:ext cx="809625" cy="381000"/>
        </p:xfrm>
        <a:graphic>
          <a:graphicData uri="http://schemas.openxmlformats.org/presentationml/2006/ole">
            <p:oleObj spid="_x0000_s2049" name="Equation" r:id="rId5" imgW="482391" imgH="228501" progId="Equation.3">
              <p:embed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124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sapphire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5943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  Ruby </a:t>
            </a:r>
            <a:endParaRPr lang="en-US" sz="14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710</Words>
  <Application>Microsoft Office PowerPoint</Application>
  <PresentationFormat>On-screen Show (4:3)</PresentationFormat>
  <Paragraphs>163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Minerals and Rocks</vt:lpstr>
      <vt:lpstr>Earth’s Crust Materials</vt:lpstr>
      <vt:lpstr>Minerals</vt:lpstr>
      <vt:lpstr>Crystal Form</vt:lpstr>
      <vt:lpstr>Quartz crystal structure</vt:lpstr>
      <vt:lpstr>Gold Crystal Structure</vt:lpstr>
      <vt:lpstr>Topaz Crystal Structure</vt:lpstr>
      <vt:lpstr>Mineral Physical Properties</vt:lpstr>
      <vt:lpstr>Mineral Physical Properties Cont</vt:lpstr>
      <vt:lpstr>Minerals Classification</vt:lpstr>
      <vt:lpstr>Silicates </vt:lpstr>
      <vt:lpstr>Nonsilicates </vt:lpstr>
      <vt:lpstr>Rocks</vt:lpstr>
      <vt:lpstr>Igneous Rocks</vt:lpstr>
      <vt:lpstr>Sedimentary Rocks</vt:lpstr>
      <vt:lpstr>Slide 16</vt:lpstr>
      <vt:lpstr>Metamorphic Rocks</vt:lpstr>
      <vt:lpstr>Rocks Cycle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and Rocks</dc:title>
  <dc:creator> </dc:creator>
  <cp:lastModifiedBy> </cp:lastModifiedBy>
  <cp:revision>30</cp:revision>
  <dcterms:created xsi:type="dcterms:W3CDTF">2011-12-11T11:30:42Z</dcterms:created>
  <dcterms:modified xsi:type="dcterms:W3CDTF">2011-12-11T17:57:58Z</dcterms:modified>
</cp:coreProperties>
</file>