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57" r:id="rId4"/>
    <p:sldId id="258" r:id="rId5"/>
    <p:sldId id="268" r:id="rId6"/>
    <p:sldId id="282" r:id="rId7"/>
    <p:sldId id="273" r:id="rId8"/>
    <p:sldId id="274" r:id="rId9"/>
    <p:sldId id="275" r:id="rId10"/>
    <p:sldId id="276" r:id="rId11"/>
    <p:sldId id="259" r:id="rId12"/>
    <p:sldId id="269" r:id="rId13"/>
    <p:sldId id="270" r:id="rId14"/>
    <p:sldId id="260" r:id="rId15"/>
    <p:sldId id="271" r:id="rId16"/>
    <p:sldId id="261" r:id="rId17"/>
    <p:sldId id="277" r:id="rId18"/>
    <p:sldId id="278" r:id="rId19"/>
    <p:sldId id="262" r:id="rId20"/>
    <p:sldId id="263" r:id="rId21"/>
    <p:sldId id="264" r:id="rId22"/>
    <p:sldId id="272" r:id="rId23"/>
    <p:sldId id="265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6600"/>
    <a:srgbClr val="33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95" d="100"/>
          <a:sy n="95" d="100"/>
        </p:scale>
        <p:origin x="-21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4D89-AA00-4433-990E-F5B2821E19E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D58-01B0-4A64-A818-2575270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C6315-BF9A-4B20-92FE-8566785876D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0274A-5476-4916-9E96-01BAFCB0C03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C992E-5CC9-478B-9F00-5A615A4C6D2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2498-C8C3-4E5D-92F2-943ECE9B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1FEA-A093-4263-98E5-FCC54C34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0581-083B-42ED-97E2-89DE1CC0E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7253-8EB5-45A2-882A-EEE38C91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072C-378E-498D-A54F-3F8567389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0F0A-99A6-45FE-AA1F-F0FE5369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59B4-576A-4E54-B99C-8256D495A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767B-48E3-4B97-8278-288F5B49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5E04-6782-485F-ACCE-BC686B7F0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4F9D-9140-4A16-9691-8889A348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AC6F-C7D3-4A2A-B027-3C6EA5412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0F50E2-5348-4EAB-91ED-E6BAD10E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8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83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3300"/>
                </a:solidFill>
              </a:rPr>
              <a:t>Chapter </a:t>
            </a:r>
            <a:r>
              <a:rPr lang="en-US" sz="6000" b="1" dirty="0">
                <a:solidFill>
                  <a:srgbClr val="FF3300"/>
                </a:solidFill>
              </a:rPr>
              <a:t>2</a:t>
            </a:r>
            <a:r>
              <a:rPr lang="en-US" sz="6000" dirty="0"/>
              <a:t>   </a:t>
            </a:r>
            <a:endParaRPr lang="en-US" sz="3200" dirty="0"/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C0099"/>
                </a:solidFill>
              </a:rPr>
              <a:t>Motion </a:t>
            </a:r>
            <a:r>
              <a:rPr lang="en-US" sz="4400" b="1" dirty="0">
                <a:solidFill>
                  <a:srgbClr val="CC0099"/>
                </a:solidFill>
              </a:rPr>
              <a:t>Along a Straight </a:t>
            </a:r>
            <a:r>
              <a:rPr lang="en-US" sz="4400" b="1" dirty="0" smtClean="0">
                <a:solidFill>
                  <a:srgbClr val="CC0099"/>
                </a:solidFill>
              </a:rPr>
              <a:t>Line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96200" y="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14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062689\Desktop\constant spe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88" y="1276309"/>
            <a:ext cx="9017112" cy="436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F02_02"/>
          <p:cNvPicPr>
            <a:picLocks noChangeAspect="1" noChangeArrowheads="1"/>
          </p:cNvPicPr>
          <p:nvPr/>
        </p:nvPicPr>
        <p:blipFill>
          <a:blip r:embed="rId2" cstate="print"/>
          <a:srcRect l="11765" t="11224" r="8824" b="17693"/>
          <a:stretch>
            <a:fillRect/>
          </a:stretch>
        </p:blipFill>
        <p:spPr bwMode="auto">
          <a:xfrm>
            <a:off x="6248400" y="1524000"/>
            <a:ext cx="23822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02_03"/>
          <p:cNvPicPr>
            <a:picLocks noChangeAspect="1" noChangeArrowheads="1"/>
          </p:cNvPicPr>
          <p:nvPr/>
        </p:nvPicPr>
        <p:blipFill>
          <a:blip r:embed="rId3" cstate="print"/>
          <a:srcRect l="6362" t="4734" r="10934" b="5325"/>
          <a:stretch>
            <a:fillRect/>
          </a:stretch>
        </p:blipFill>
        <p:spPr bwMode="auto">
          <a:xfrm>
            <a:off x="6248400" y="3276599"/>
            <a:ext cx="2438400" cy="35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04800" y="3352800"/>
            <a:ext cx="571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Here 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and 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are the positions </a:t>
            </a:r>
            <a:r>
              <a:rPr lang="en-US" sz="2000" i="1" dirty="0"/>
              <a:t>x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and </a:t>
            </a:r>
            <a:r>
              <a:rPr lang="en-US" sz="2000" i="1" dirty="0"/>
              <a:t>x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), respectively.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The </a:t>
            </a:r>
            <a:r>
              <a:rPr lang="en-US" sz="2000" b="1" dirty="0"/>
              <a:t>time interval</a:t>
            </a:r>
            <a:r>
              <a:rPr lang="en-US" sz="2000" dirty="0"/>
              <a:t>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 </a:t>
            </a:r>
            <a:r>
              <a:rPr lang="en-US" sz="2000" dirty="0">
                <a:cs typeface="Arial" pitchFamily="34" charset="0"/>
              </a:rPr>
              <a:t>is defined as </a:t>
            </a:r>
            <a:r>
              <a:rPr lang="el-GR" sz="2000" dirty="0"/>
              <a:t>Δ</a:t>
            </a:r>
            <a:r>
              <a:rPr lang="en-US" sz="2000" i="1" dirty="0"/>
              <a:t>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–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>
                <a:cs typeface="Arial" pitchFamily="34" charset="0"/>
              </a:rPr>
              <a:t>. </a:t>
            </a:r>
            <a:r>
              <a:rPr lang="en-US" sz="2000" dirty="0">
                <a:solidFill>
                  <a:srgbClr val="006600"/>
                </a:solidFill>
                <a:cs typeface="Arial" pitchFamily="34" charset="0"/>
              </a:rPr>
              <a:t>The units of </a:t>
            </a:r>
            <a:r>
              <a:rPr lang="en-US" sz="20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2000" baseline="-25000" dirty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cs typeface="Arial" pitchFamily="34" charset="0"/>
              </a:rPr>
              <a:t> are m/s</a:t>
            </a:r>
            <a:r>
              <a:rPr lang="en-US" sz="2000" dirty="0" smtClean="0">
                <a:solidFill>
                  <a:srgbClr val="006600"/>
                </a:solidFill>
                <a:cs typeface="Arial" pitchFamily="34" charset="0"/>
              </a:rPr>
              <a:t>.</a:t>
            </a:r>
            <a:endParaRPr lang="en-US" sz="2000" dirty="0">
              <a:solidFill>
                <a:srgbClr val="006600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85800"/>
            <a:ext cx="8991600" cy="1138773"/>
            <a:chOff x="0" y="76200"/>
            <a:chExt cx="8991600" cy="1138773"/>
          </a:xfrm>
        </p:grpSpPr>
        <p:sp>
          <p:nvSpPr>
            <p:cNvPr id="2053" name="Text Box 6"/>
            <p:cNvSpPr txBox="1">
              <a:spLocks noChangeArrowheads="1"/>
            </p:cNvSpPr>
            <p:nvPr/>
          </p:nvSpPr>
          <p:spPr bwMode="auto">
            <a:xfrm>
              <a:off x="0" y="76200"/>
              <a:ext cx="899160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Average </a:t>
              </a:r>
              <a:r>
                <a:rPr lang="en-US" sz="2800" b="1" dirty="0" smtClean="0">
                  <a:solidFill>
                    <a:srgbClr val="FF3300"/>
                  </a:solidFill>
                </a:rPr>
                <a:t>Velocity:</a:t>
              </a:r>
            </a:p>
            <a:p>
              <a:r>
                <a:rPr lang="en-US" sz="2000" dirty="0" smtClean="0"/>
                <a:t>The </a:t>
              </a:r>
              <a:r>
                <a:rPr lang="en-US" sz="2000" dirty="0"/>
                <a:t>average </a:t>
              </a:r>
              <a:r>
                <a:rPr lang="en-US" sz="2000" dirty="0" smtClean="0"/>
                <a:t>velocity is </a:t>
              </a:r>
              <a:r>
                <a:rPr lang="en-US" sz="2000" dirty="0"/>
                <a:t>the ratio of the displacement </a:t>
              </a:r>
              <a:r>
                <a:rPr lang="en-US" sz="2000" dirty="0" smtClean="0"/>
                <a:t>     that occurs during </a:t>
              </a:r>
              <a:r>
                <a:rPr lang="en-US" sz="2000" dirty="0"/>
                <a:t>a </a:t>
              </a:r>
              <a:r>
                <a:rPr lang="en-US" sz="2000" dirty="0" smtClean="0"/>
                <a:t>particular </a:t>
              </a:r>
              <a:r>
                <a:rPr lang="en-US" sz="2000" dirty="0"/>
                <a:t>time interval </a:t>
              </a:r>
              <a:r>
                <a:rPr lang="en-US" sz="2000" dirty="0" smtClean="0"/>
                <a:t>     to </a:t>
              </a:r>
              <a:r>
                <a:rPr lang="en-US" sz="2000" dirty="0"/>
                <a:t>that </a:t>
              </a:r>
              <a:r>
                <a:rPr lang="en-US" sz="2000" dirty="0" smtClean="0"/>
                <a:t>interval.</a:t>
              </a:r>
              <a:endParaRPr lang="en-US" sz="2000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3698" y="523302"/>
              <a:ext cx="384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9881" y="839119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 l="6667" t="18605" r="10000" b="16279"/>
          <a:stretch>
            <a:fillRect/>
          </a:stretch>
        </p:blipFill>
        <p:spPr bwMode="auto">
          <a:xfrm>
            <a:off x="2699657" y="2057400"/>
            <a:ext cx="27214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15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Velocity and Speed</a:t>
            </a:r>
          </a:p>
        </p:txBody>
      </p:sp>
      <p:pic>
        <p:nvPicPr>
          <p:cNvPr id="18436" name="Picture 4" descr="nw0014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1"/>
            <a:ext cx="6019800" cy="22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nw0016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1211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3400" y="3889375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>
                <a:ea typeface="ＭＳ Ｐゴシック" charset="-128"/>
              </a:rPr>
              <a:t>A student standing still with the back of her belt at a horizontal distance of 2.00 m to the left of a spot of the sidewalk designated as the origin</a:t>
            </a:r>
            <a:r>
              <a:rPr lang="en-US" altLang="ja-JP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4495800" cy="3276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rgbClr val="0070C0"/>
                </a:solidFill>
              </a:rPr>
              <a:t>A student starting to walk slowly. The horizontal position of the back of her belt starts at a horizontal distance of 2.47 m to the left of a spot designated as the origin. She is speeding up for a few seconds and then slowing down.</a:t>
            </a:r>
          </a:p>
        </p:txBody>
      </p:sp>
      <p:pic>
        <p:nvPicPr>
          <p:cNvPr id="19460" name="Picture 4" descr="nw0015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0050"/>
            <a:ext cx="6019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nw0017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05100"/>
            <a:ext cx="35909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02_04"/>
          <p:cNvPicPr>
            <a:picLocks noChangeAspect="1" noChangeArrowheads="1"/>
          </p:cNvPicPr>
          <p:nvPr/>
        </p:nvPicPr>
        <p:blipFill>
          <a:blip r:embed="rId3" cstate="print"/>
          <a:srcRect l="9275" t="8795" r="16522" b="14246"/>
          <a:stretch>
            <a:fillRect/>
          </a:stretch>
        </p:blipFill>
        <p:spPr bwMode="auto">
          <a:xfrm>
            <a:off x="381000" y="1600199"/>
            <a:ext cx="2743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52400"/>
            <a:ext cx="8991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Graphical Determination of </a:t>
            </a:r>
            <a:r>
              <a:rPr lang="en-US" sz="2000" b="1" dirty="0" err="1">
                <a:solidFill>
                  <a:srgbClr val="FF3300"/>
                </a:solidFill>
              </a:rPr>
              <a:t>v</a:t>
            </a:r>
            <a:r>
              <a:rPr lang="en-US" sz="2000" b="1" baseline="-25000" dirty="0" err="1">
                <a:solidFill>
                  <a:srgbClr val="FF3300"/>
                </a:solidFill>
              </a:rPr>
              <a:t>avg</a:t>
            </a:r>
            <a:endParaRPr lang="en-US" sz="2000" b="1" baseline="-25000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On an </a:t>
            </a:r>
            <a:r>
              <a:rPr lang="en-US" sz="2000" i="1" dirty="0"/>
              <a:t>x</a:t>
            </a:r>
            <a:r>
              <a:rPr lang="en-US" sz="2000" dirty="0"/>
              <a:t> versus </a:t>
            </a:r>
            <a:r>
              <a:rPr lang="en-US" sz="2000" i="1" dirty="0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plot we can determine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avg</a:t>
            </a:r>
            <a:r>
              <a:rPr lang="en-US" sz="2000" dirty="0"/>
              <a:t> from the slope of the straight line that connects point (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, 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) with point (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,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).  In the plot below,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=1 s and   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= 4 s.  The corresponding positions are: 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= - 4 m and </a:t>
            </a:r>
            <a:r>
              <a:rPr lang="en-US" sz="2000" i="1" dirty="0"/>
              <a:t>x</a:t>
            </a:r>
            <a:r>
              <a:rPr lang="en-US" sz="2000" baseline="-25000" dirty="0"/>
              <a:t>2 </a:t>
            </a:r>
            <a:r>
              <a:rPr lang="en-US" sz="2000" dirty="0"/>
              <a:t>= 2 m.   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038600" y="2971800"/>
          <a:ext cx="44307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2374560" imgH="431640" progId="">
                  <p:embed/>
                </p:oleObj>
              </mc:Choice>
              <mc:Fallback>
                <p:oleObj name="Equation" r:id="rId4" imgW="2374560" imgH="431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44307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0" y="4487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Average Speed </a:t>
            </a:r>
            <a:r>
              <a:rPr lang="en-US" sz="2000" b="1" i="1" dirty="0" err="1">
                <a:solidFill>
                  <a:srgbClr val="FF3300"/>
                </a:solidFill>
              </a:rPr>
              <a:t>s</a:t>
            </a:r>
            <a:r>
              <a:rPr lang="en-US" sz="2000" b="1" baseline="-25000" dirty="0" err="1">
                <a:solidFill>
                  <a:srgbClr val="FF3300"/>
                </a:solidFill>
              </a:rPr>
              <a:t>avg</a:t>
            </a:r>
            <a:endParaRPr lang="en-US" sz="2000" b="1" baseline="-25000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The average speed</a:t>
            </a:r>
            <a:r>
              <a:rPr lang="en-US" sz="2000" baseline="-25000" dirty="0"/>
              <a:t> </a:t>
            </a:r>
            <a:r>
              <a:rPr lang="en-US" sz="2000" dirty="0"/>
              <a:t>is defined in terms of the </a:t>
            </a:r>
            <a:r>
              <a:rPr lang="en-US" sz="2000" b="1" dirty="0"/>
              <a:t>total distance</a:t>
            </a:r>
            <a:r>
              <a:rPr lang="en-US" sz="2000" dirty="0"/>
              <a:t> traveled in a time interval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(and not the displacement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x</a:t>
            </a:r>
            <a:r>
              <a:rPr lang="en-US" sz="2000" dirty="0">
                <a:cs typeface="Arial" pitchFamily="34" charset="0"/>
              </a:rPr>
              <a:t> as in the case of </a:t>
            </a:r>
            <a:r>
              <a:rPr lang="en-US" sz="2000" i="1" dirty="0" err="1">
                <a:cs typeface="Arial" pitchFamily="34" charset="0"/>
              </a:rPr>
              <a:t>v</a:t>
            </a:r>
            <a:r>
              <a:rPr lang="en-US" sz="2000" baseline="-25000" dirty="0" err="1">
                <a:cs typeface="Arial" pitchFamily="34" charset="0"/>
              </a:rPr>
              <a:t>avg</a:t>
            </a:r>
            <a:r>
              <a:rPr lang="en-US" sz="2000" dirty="0">
                <a:cs typeface="Arial" pitchFamily="34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pitchFamily="34" charset="0"/>
              </a:rPr>
              <a:t>                                           </a:t>
            </a:r>
            <a:r>
              <a:rPr lang="en-US" sz="2000" b="1" dirty="0" smtClean="0">
                <a:cs typeface="Arial" pitchFamily="34" charset="0"/>
              </a:rPr>
              <a:t>Note</a:t>
            </a:r>
            <a:r>
              <a:rPr lang="en-US" sz="2000" b="1" dirty="0">
                <a:cs typeface="Arial" pitchFamily="34" charset="0"/>
              </a:rPr>
              <a:t>:</a:t>
            </a:r>
            <a:r>
              <a:rPr lang="en-US" sz="2000" dirty="0">
                <a:cs typeface="Arial" pitchFamily="34" charset="0"/>
              </a:rPr>
              <a:t> The average velocity and the average speed 			    for the same time interval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can be quite different.  </a:t>
            </a:r>
            <a:endParaRPr lang="el-GR" sz="2000" dirty="0">
              <a:cs typeface="Arial" pitchFamily="34" charset="0"/>
            </a:endParaRP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304800" y="5821363"/>
          <a:ext cx="23225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244520" imgH="393480" progId="">
                  <p:embed/>
                </p:oleObj>
              </mc:Choice>
              <mc:Fallback>
                <p:oleObj name="Equation" r:id="rId6" imgW="1244520" imgH="393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21363"/>
                        <a:ext cx="2322513" cy="731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16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077200" cy="2057400"/>
          </a:xfrm>
        </p:spPr>
        <p:txBody>
          <a:bodyPr/>
          <a:lstStyle/>
          <a:p>
            <a:r>
              <a:rPr lang="en-US" b="1"/>
              <a:t>Example 5: </a:t>
            </a:r>
            <a:r>
              <a:rPr lang="en-US"/>
              <a:t>find the average velocity for the student motion represented by the graph shown in Fig. 2-9 between the times 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 = 1.0 s and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 = 1.5 s.</a:t>
            </a:r>
          </a:p>
        </p:txBody>
      </p:sp>
      <p:pic>
        <p:nvPicPr>
          <p:cNvPr id="22532" name="Picture 4" descr="nw0018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8763"/>
            <a:ext cx="75438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16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F02_06"/>
          <p:cNvPicPr>
            <a:picLocks noChangeAspect="1" noChangeArrowheads="1"/>
          </p:cNvPicPr>
          <p:nvPr/>
        </p:nvPicPr>
        <p:blipFill>
          <a:blip r:embed="rId3" cstate="print"/>
          <a:srcRect l="8092" t="8080" r="17067" b="4208"/>
          <a:stretch>
            <a:fillRect/>
          </a:stretch>
        </p:blipFill>
        <p:spPr bwMode="auto">
          <a:xfrm>
            <a:off x="152400" y="1524000"/>
            <a:ext cx="3886200" cy="496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Instantaneous </a:t>
            </a:r>
            <a:r>
              <a:rPr lang="en-US" sz="3200" b="1" dirty="0" smtClean="0">
                <a:solidFill>
                  <a:srgbClr val="FF3300"/>
                </a:solidFill>
              </a:rPr>
              <a:t>Velocity:</a:t>
            </a:r>
            <a:endParaRPr lang="en-US" sz="32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Instantaneous </a:t>
            </a:r>
            <a:r>
              <a:rPr lang="en-US" sz="2000" dirty="0"/>
              <a:t>velocity is defined as the limit of the average velocity determined for a time interval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as we let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→ 0.   </a:t>
            </a:r>
            <a:endParaRPr lang="el-GR" sz="2000" dirty="0">
              <a:cs typeface="Arial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267200" y="3048000"/>
            <a:ext cx="472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From its definition instantaneous velocity is the first derivative of the position coordinate x with respect to time. It is thus equal to the slope of the </a:t>
            </a:r>
            <a:r>
              <a:rPr lang="en-US" sz="2000" i="1" dirty="0"/>
              <a:t>x</a:t>
            </a:r>
            <a:r>
              <a:rPr lang="en-US" sz="2000" dirty="0"/>
              <a:t> versus </a:t>
            </a:r>
            <a:r>
              <a:rPr lang="en-US" sz="2000" i="1" dirty="0"/>
              <a:t>t</a:t>
            </a:r>
            <a:r>
              <a:rPr lang="en-US" sz="2000" dirty="0"/>
              <a:t> plot.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Speed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We define speed as the magnitude of an object’s velocity vector.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572000" y="1752600"/>
          <a:ext cx="37147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4" imgW="1536033" imgH="406224" progId="">
                  <p:embed/>
                </p:oleObj>
              </mc:Choice>
              <mc:Fallback>
                <p:oleObj name="Equation" r:id="rId4" imgW="1536033" imgH="40622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714750" cy="981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17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ChangeArrowheads="1"/>
          </p:cNvSpPr>
          <p:nvPr/>
        </p:nvSpPr>
        <p:spPr bwMode="auto">
          <a:xfrm>
            <a:off x="-457200" y="6705600"/>
            <a:ext cx="9601200" cy="1524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-304800" y="6248400"/>
            <a:ext cx="9601200" cy="1524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52400" y="-762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u="sng" dirty="0">
                <a:cs typeface="Arial" charset="0"/>
              </a:rPr>
              <a:t>Acceleration</a:t>
            </a:r>
            <a:r>
              <a:rPr lang="en-US" sz="4400" b="1" dirty="0">
                <a:cs typeface="Arial" charset="0"/>
              </a:rPr>
              <a:t> is how quickly </a:t>
            </a:r>
            <a:r>
              <a:rPr lang="en-US" sz="4400" b="1" dirty="0"/>
              <a:t>velocity changes</a:t>
            </a:r>
            <a:r>
              <a:rPr lang="en-US" sz="4400" dirty="0"/>
              <a:t> </a:t>
            </a:r>
            <a:r>
              <a:rPr lang="en-US" sz="4400" b="1" dirty="0">
                <a:cs typeface="Arial" charset="0"/>
              </a:rPr>
              <a:t>over time.</a:t>
            </a:r>
          </a:p>
          <a:p>
            <a:pPr eaLnBrk="0" hangingPunct="0"/>
            <a:endParaRPr lang="en-US" sz="4000" b="1" dirty="0">
              <a:solidFill>
                <a:srgbClr val="0066FF"/>
              </a:solidFill>
              <a:cs typeface="Times New Roman" pitchFamily="18" charset="0"/>
            </a:endParaRPr>
          </a:p>
          <a:p>
            <a:pPr eaLnBrk="0" hangingPunct="0"/>
            <a:r>
              <a:rPr lang="en-US" sz="1000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1325" y="240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Jester" pitchFamily="2" charset="0"/>
            </a:endParaRPr>
          </a:p>
        </p:txBody>
      </p:sp>
      <p:pic>
        <p:nvPicPr>
          <p:cNvPr id="63493" name="Picture 5" descr="j03034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76800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971800" y="2209800"/>
            <a:ext cx="2514600" cy="2438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Speed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38600" y="21336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14800" y="4191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181600" y="3246438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</a:t>
            </a:r>
          </a:p>
        </p:txBody>
      </p: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22538"/>
            <a:ext cx="215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971800" y="3170238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897188" y="4724400"/>
            <a:ext cx="3198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Meters/second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487 L -1.1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8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4757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Acceleration</a:t>
            </a:r>
          </a:p>
        </p:txBody>
      </p:sp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609600" y="1371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66"/>
                </a:solidFill>
                <a:latin typeface="Jester" pitchFamily="2" charset="0"/>
              </a:rPr>
              <a:t>how quickly velocity changes over time.</a:t>
            </a:r>
            <a:r>
              <a:rPr lang="en-US" sz="4000" dirty="0">
                <a:solidFill>
                  <a:srgbClr val="FF0066"/>
                </a:solidFill>
                <a:latin typeface="Jester" pitchFamily="2" charset="0"/>
              </a:rPr>
              <a:t> </a:t>
            </a:r>
          </a:p>
        </p:txBody>
      </p:sp>
      <p:pic>
        <p:nvPicPr>
          <p:cNvPr id="61445" name="Picture 1029" descr="j03366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651">
            <a:off x="7781925" y="4572000"/>
            <a:ext cx="27241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1371600" y="3565525"/>
            <a:ext cx="12747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2743200" y="3200400"/>
            <a:ext cx="6164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b="1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en-US" sz="6000" b="1" baseline="-2500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lang="en-US" sz="6000" b="1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- V</a:t>
            </a:r>
            <a:r>
              <a:rPr lang="en-US" sz="6000" b="1" baseline="-2500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en-US" sz="6000" b="1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60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61448" name="Rectangle 1032"/>
          <p:cNvSpPr>
            <a:spLocks noChangeArrowheads="1"/>
          </p:cNvSpPr>
          <p:nvPr/>
        </p:nvSpPr>
        <p:spPr bwMode="auto">
          <a:xfrm>
            <a:off x="4116388" y="4251325"/>
            <a:ext cx="175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b="1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61449" name="Rectangle 1033"/>
          <p:cNvSpPr>
            <a:spLocks noChangeArrowheads="1"/>
          </p:cNvSpPr>
          <p:nvPr/>
        </p:nvSpPr>
        <p:spPr bwMode="auto">
          <a:xfrm>
            <a:off x="2819400" y="3429000"/>
            <a:ext cx="4846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b="1" dirty="0">
                <a:latin typeface="Arial" pitchFamily="34" charset="0"/>
                <a:cs typeface="Arial" pitchFamily="34" charset="0"/>
              </a:rPr>
              <a:t>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CHANGE IN VELOCITY/TIME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9769 L -0.84167 0.0217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167 0.02176 L -0.075 -0.6004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0" y="-31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1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60046 L -1.08333 -0.5115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00" y="4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6" dur="2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02_06"/>
          <p:cNvPicPr>
            <a:picLocks noChangeAspect="1" noChangeArrowheads="1"/>
          </p:cNvPicPr>
          <p:nvPr/>
        </p:nvPicPr>
        <p:blipFill>
          <a:blip r:embed="rId3" cstate="print"/>
          <a:srcRect l="8092" t="5771" r="13020" b="4208"/>
          <a:stretch>
            <a:fillRect/>
          </a:stretch>
        </p:blipFill>
        <p:spPr bwMode="auto">
          <a:xfrm>
            <a:off x="228600" y="457200"/>
            <a:ext cx="2971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76600" y="76200"/>
            <a:ext cx="5867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Average Acceleration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We define the average acceleration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avg</a:t>
            </a:r>
            <a:r>
              <a:rPr lang="en-US" sz="2000" dirty="0"/>
              <a:t> between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as: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6600"/>
                </a:solidFill>
              </a:rPr>
              <a:t>					                           				Units: m/s</a:t>
            </a:r>
            <a:r>
              <a:rPr lang="en-US" sz="2000" baseline="30000" dirty="0">
                <a:solidFill>
                  <a:srgbClr val="006600"/>
                </a:solidFill>
              </a:rPr>
              <a:t>2</a:t>
            </a:r>
            <a:r>
              <a:rPr lang="en-US" sz="2000" dirty="0">
                <a:solidFill>
                  <a:srgbClr val="006600"/>
                </a:solidFill>
              </a:rPr>
              <a:t>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Instantaneous Acceleration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If we take the limit of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avg</a:t>
            </a:r>
            <a:r>
              <a:rPr lang="en-US" sz="2000" dirty="0"/>
              <a:t> as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→ 0 we get the instantaneous acceleration </a:t>
            </a:r>
            <a:r>
              <a:rPr lang="en-US" sz="2000" i="1" dirty="0">
                <a:cs typeface="Arial" pitchFamily="34" charset="0"/>
              </a:rPr>
              <a:t>a</a:t>
            </a:r>
            <a:r>
              <a:rPr lang="en-US" sz="2000" dirty="0">
                <a:cs typeface="Arial" pitchFamily="34" charset="0"/>
              </a:rPr>
              <a:t>, which describes how fast the velocity is changing at any time 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dirty="0">
                <a:cs typeface="Arial" pitchFamily="34" charset="0"/>
              </a:rPr>
              <a:t>acceleration is the slope of the </a:t>
            </a:r>
            <a:r>
              <a:rPr lang="en-US" sz="2000" i="1" dirty="0">
                <a:cs typeface="Arial" pitchFamily="34" charset="0"/>
              </a:rPr>
              <a:t>v</a:t>
            </a:r>
            <a:r>
              <a:rPr lang="en-US" sz="2000" dirty="0">
                <a:cs typeface="Arial" pitchFamily="34" charset="0"/>
              </a:rPr>
              <a:t> versus </a:t>
            </a:r>
            <a:r>
              <a:rPr lang="en-US" sz="2000" i="1" dirty="0">
                <a:cs typeface="Arial" pitchFamily="34" charset="0"/>
              </a:rPr>
              <a:t>t</a:t>
            </a:r>
            <a:r>
              <a:rPr lang="en-US" sz="2000" dirty="0">
                <a:cs typeface="Arial" pitchFamily="34" charset="0"/>
              </a:rPr>
              <a:t> plot.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0099"/>
                </a:solidFill>
                <a:cs typeface="Arial" pitchFamily="34" charset="0"/>
              </a:rPr>
              <a:t>Note:</a:t>
            </a:r>
            <a:r>
              <a:rPr lang="en-US" sz="2000" dirty="0">
                <a:cs typeface="Arial" pitchFamily="34" charset="0"/>
              </a:rPr>
              <a:t> The human body does not react to velocity but it does react to acceleration.</a:t>
            </a:r>
            <a:endParaRPr lang="en-US" sz="2000" baseline="30000" dirty="0">
              <a:solidFill>
                <a:srgbClr val="006600"/>
              </a:solidFill>
              <a:cs typeface="Arial" pitchFamily="34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962400" y="1333500"/>
          <a:ext cx="2667000" cy="80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155600" imgH="431640" progId="">
                  <p:embed/>
                </p:oleObj>
              </mc:Choice>
              <mc:Fallback>
                <p:oleObj name="Equation" r:id="rId4" imgW="1155600" imgH="431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33500"/>
                        <a:ext cx="2667000" cy="8079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001000" y="6248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(2-7)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695310"/>
            <a:ext cx="3962400" cy="9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19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/>
              <a:t>Motion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905000"/>
            <a:ext cx="5105400" cy="5562600"/>
          </a:xfrm>
        </p:spPr>
        <p:txBody>
          <a:bodyPr/>
          <a:lstStyle/>
          <a:p>
            <a:r>
              <a:rPr lang="en-US"/>
              <a:t>The world, and everything in it, moves.</a:t>
            </a:r>
          </a:p>
          <a:p>
            <a:r>
              <a:rPr lang="en-US" b="1"/>
              <a:t>Kinematics</a:t>
            </a:r>
            <a:r>
              <a:rPr lang="en-US"/>
              <a:t>: describes motion.</a:t>
            </a:r>
            <a:endParaRPr lang="en-US" b="1"/>
          </a:p>
          <a:p>
            <a:r>
              <a:rPr lang="en-US" b="1"/>
              <a:t>Dynamics</a:t>
            </a:r>
            <a:r>
              <a:rPr lang="en-US"/>
              <a:t>: deals with the causes of motion.</a:t>
            </a:r>
          </a:p>
        </p:txBody>
      </p:sp>
      <p:pic>
        <p:nvPicPr>
          <p:cNvPr id="13316" name="Picture 4" descr="np0019-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98663"/>
            <a:ext cx="40005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96200" y="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14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Motion with Constant Acceleration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Motion with </a:t>
            </a:r>
            <a:r>
              <a:rPr lang="en-US" sz="2000" i="1" dirty="0"/>
              <a:t>a</a:t>
            </a:r>
            <a:r>
              <a:rPr lang="en-US" sz="2000" dirty="0"/>
              <a:t> = 0 is a special case but it is rather common, so we will develop the equations that describe it.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382000" cy="12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8534400" cy="12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21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02_08"/>
          <p:cNvPicPr>
            <a:picLocks noChangeAspect="1" noChangeArrowheads="1"/>
          </p:cNvPicPr>
          <p:nvPr/>
        </p:nvPicPr>
        <p:blipFill>
          <a:blip r:embed="rId3" cstate="print"/>
          <a:srcRect l="14861" t="7353" r="15082" b="1471"/>
          <a:stretch>
            <a:fillRect/>
          </a:stretch>
        </p:blipFill>
        <p:spPr bwMode="auto">
          <a:xfrm>
            <a:off x="457200" y="19050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47638" y="63500"/>
          <a:ext cx="89630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5283000" imgH="1143000" progId="">
                  <p:embed/>
                </p:oleObj>
              </mc:Choice>
              <mc:Fallback>
                <p:oleObj name="Equation" r:id="rId4" imgW="5283000" imgH="11430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63500"/>
                        <a:ext cx="8963025" cy="193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581400" y="58674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acceleration </a:t>
            </a:r>
            <a:r>
              <a:rPr lang="en-US" sz="2000" i="1"/>
              <a:t>a</a:t>
            </a:r>
            <a:r>
              <a:rPr lang="en-US" sz="2000"/>
              <a:t> is a constant.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276600" y="46482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</a:t>
            </a:r>
            <a:r>
              <a:rPr lang="en-US" sz="2000" i="1"/>
              <a:t>v</a:t>
            </a:r>
            <a:r>
              <a:rPr lang="en-US" sz="2000"/>
              <a:t>(</a:t>
            </a:r>
            <a:r>
              <a:rPr lang="en-US" sz="2000" i="1"/>
              <a:t>t</a:t>
            </a:r>
            <a:r>
              <a:rPr lang="en-US" sz="2000"/>
              <a:t>) versus </a:t>
            </a:r>
            <a:r>
              <a:rPr lang="en-US" sz="2000" i="1"/>
              <a:t>t</a:t>
            </a:r>
            <a:r>
              <a:rPr lang="en-US" sz="2000"/>
              <a:t> plot is a straight line with slope = </a:t>
            </a:r>
            <a:r>
              <a:rPr lang="en-US" sz="2000" i="1"/>
              <a:t>a</a:t>
            </a:r>
            <a:r>
              <a:rPr lang="en-US" sz="2000"/>
              <a:t>  and intercept = </a:t>
            </a:r>
            <a:r>
              <a:rPr lang="en-US" sz="2000" i="1"/>
              <a:t>v</a:t>
            </a:r>
            <a:r>
              <a:rPr lang="en-US" sz="2000" baseline="-25000"/>
              <a:t>0</a:t>
            </a:r>
            <a:r>
              <a:rPr lang="en-US" sz="2000"/>
              <a:t>.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200400" y="28956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</a:t>
            </a:r>
            <a:r>
              <a:rPr lang="en-US" sz="2000" i="1"/>
              <a:t>x</a:t>
            </a:r>
            <a:r>
              <a:rPr lang="en-US" sz="2000"/>
              <a:t>(</a:t>
            </a:r>
            <a:r>
              <a:rPr lang="en-US" sz="2000" i="1"/>
              <a:t>t</a:t>
            </a:r>
            <a:r>
              <a:rPr lang="en-US" sz="2000"/>
              <a:t>) versus </a:t>
            </a:r>
            <a:r>
              <a:rPr lang="en-US" sz="2000" i="1"/>
              <a:t>t</a:t>
            </a:r>
            <a:r>
              <a:rPr lang="en-US" sz="2000"/>
              <a:t> plot is a parabola that intercepts the vertical axis at </a:t>
            </a:r>
            <a:r>
              <a:rPr lang="en-US" sz="2000" i="1"/>
              <a:t>x</a:t>
            </a:r>
            <a:r>
              <a:rPr lang="en-US" sz="2000"/>
              <a:t> = </a:t>
            </a:r>
            <a:r>
              <a:rPr lang="en-US" sz="2000" i="1"/>
              <a:t>x</a:t>
            </a:r>
            <a:r>
              <a:rPr lang="en-US" sz="2000" baseline="-25000"/>
              <a:t>0</a:t>
            </a:r>
            <a:r>
              <a:rPr lang="en-US" sz="2000"/>
              <a:t>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7924800" y="6248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(2-9)</a:t>
            </a:r>
          </a:p>
        </p:txBody>
      </p:sp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4865687" y="3962400"/>
          <a:ext cx="22189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774360" imgH="228600" progId="">
                  <p:embed/>
                </p:oleObj>
              </mc:Choice>
              <mc:Fallback>
                <p:oleObj name="Equation" r:id="rId6" imgW="77436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7" y="3962400"/>
                        <a:ext cx="2218913" cy="652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2"/>
          <p:cNvGraphicFramePr>
            <a:graphicFrameLocks noChangeAspect="1"/>
          </p:cNvGraphicFramePr>
          <p:nvPr/>
        </p:nvGraphicFramePr>
        <p:xfrm>
          <a:off x="4405313" y="2174875"/>
          <a:ext cx="19192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1130040" imgH="419040" progId="">
                  <p:embed/>
                </p:oleObj>
              </mc:Choice>
              <mc:Fallback>
                <p:oleObj name="Equation" r:id="rId8" imgW="1130040" imgH="4190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174875"/>
                        <a:ext cx="1919287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21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fg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3787775" cy="53641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228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</a:rPr>
              <a:t>Free Fall</a:t>
            </a: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4" name="Picture 4" descr="The stone, starting with zero velocity at the top of the building, is accelerated downward by gravit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57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Free </a:t>
            </a:r>
            <a:r>
              <a:rPr lang="en-US" sz="3200" b="1" dirty="0" smtClean="0">
                <a:solidFill>
                  <a:srgbClr val="FF3300"/>
                </a:solidFill>
              </a:rPr>
              <a:t>Fall: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438400" y="1295400"/>
            <a:ext cx="6477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If we take the </a:t>
            </a:r>
            <a:r>
              <a:rPr lang="en-US" sz="2000" i="1" dirty="0"/>
              <a:t>y</a:t>
            </a:r>
            <a:r>
              <a:rPr lang="en-US" sz="2000" dirty="0"/>
              <a:t>-axis to point upward then the acceleration of an object in free fall </a:t>
            </a:r>
            <a:r>
              <a:rPr lang="en-US" sz="2000" i="1" dirty="0"/>
              <a:t>a = -g</a:t>
            </a:r>
            <a:r>
              <a:rPr lang="en-US" sz="2000" dirty="0"/>
              <a:t> and the equations for free fall take the form: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b="1" dirty="0"/>
              <a:t>                                                                                  </a:t>
            </a:r>
            <a:r>
              <a:rPr lang="en-US" sz="2000" b="1" dirty="0">
                <a:solidFill>
                  <a:srgbClr val="CC0099"/>
                </a:solidFill>
              </a:rPr>
              <a:t>Note: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Even </a:t>
            </a:r>
            <a:r>
              <a:rPr lang="en-US" sz="2000" dirty="0"/>
              <a:t>though with this choice of axes </a:t>
            </a:r>
            <a:r>
              <a:rPr lang="en-US" sz="2000" i="1" dirty="0"/>
              <a:t>a</a:t>
            </a:r>
            <a:r>
              <a:rPr lang="en-US" sz="2000" dirty="0"/>
              <a:t> &lt; 0, the velocity can be positive (upward motion from point </a:t>
            </a:r>
            <a:r>
              <a:rPr lang="en-US" sz="2000" i="1" dirty="0"/>
              <a:t>A</a:t>
            </a:r>
            <a:r>
              <a:rPr lang="en-US" sz="2000" dirty="0"/>
              <a:t> to point </a:t>
            </a:r>
            <a:r>
              <a:rPr lang="en-US" sz="2000" i="1" dirty="0"/>
              <a:t>B</a:t>
            </a:r>
            <a:r>
              <a:rPr lang="en-US" sz="2000" dirty="0" smtClean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It </a:t>
            </a:r>
            <a:r>
              <a:rPr lang="en-US" sz="2000" dirty="0"/>
              <a:t>is momentarily zero at point </a:t>
            </a:r>
            <a:r>
              <a:rPr lang="en-US" sz="2000" i="1" dirty="0"/>
              <a:t>B</a:t>
            </a:r>
            <a:r>
              <a:rPr lang="en-US" sz="2000" dirty="0"/>
              <a:t>. 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velocity becomes negative on the downward motion from point </a:t>
            </a:r>
            <a:r>
              <a:rPr lang="en-US" sz="2000" i="1" dirty="0"/>
              <a:t>B</a:t>
            </a:r>
            <a:r>
              <a:rPr lang="en-US" sz="2000" dirty="0"/>
              <a:t> to point </a:t>
            </a:r>
            <a:r>
              <a:rPr lang="en-US" sz="2000" i="1" dirty="0"/>
              <a:t>A</a:t>
            </a:r>
            <a:r>
              <a:rPr lang="en-US" sz="2000" dirty="0"/>
              <a:t>.                                                              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752600"/>
            <a:ext cx="2514600" cy="4114800"/>
            <a:chOff x="304800" y="2209800"/>
            <a:chExt cx="2401888" cy="3876675"/>
          </a:xfrm>
        </p:grpSpPr>
        <p:pic>
          <p:nvPicPr>
            <p:cNvPr id="8195" name="Picture 2" descr="F02_11"/>
            <p:cNvPicPr>
              <a:picLocks noChangeAspect="1" noChangeArrowheads="1"/>
            </p:cNvPicPr>
            <p:nvPr/>
          </p:nvPicPr>
          <p:blipFill>
            <a:blip r:embed="rId3" cstate="print"/>
            <a:srcRect l="11261"/>
            <a:stretch>
              <a:fillRect/>
            </a:stretch>
          </p:blipFill>
          <p:spPr bwMode="auto">
            <a:xfrm>
              <a:off x="304800" y="2667000"/>
              <a:ext cx="2401888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Line 5"/>
            <p:cNvSpPr>
              <a:spLocks noChangeShapeType="1"/>
            </p:cNvSpPr>
            <p:nvPr/>
          </p:nvSpPr>
          <p:spPr bwMode="auto">
            <a:xfrm>
              <a:off x="1676400" y="2667000"/>
              <a:ext cx="0" cy="9144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1462088" y="2209800"/>
              <a:ext cx="366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9933"/>
                  </a:solidFill>
                </a:rPr>
                <a:t>a</a:t>
              </a:r>
            </a:p>
          </p:txBody>
        </p:sp>
      </p:grp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2066925" y="2981325"/>
            <a:ext cx="0" cy="2438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905000" y="25479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y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3505200" y="2286000"/>
          <a:ext cx="3841750" cy="180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2031840" imgH="914400" progId="">
                  <p:embed/>
                </p:oleObj>
              </mc:Choice>
              <mc:Fallback>
                <p:oleObj name="Equation" r:id="rId4" imgW="2031840" imgH="9144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3841750" cy="1806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530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066800" y="2743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57200"/>
            <a:ext cx="6772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21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363" b="6250"/>
          <a:stretch>
            <a:fillRect/>
          </a:stretch>
        </p:blipFill>
        <p:spPr bwMode="auto">
          <a:xfrm>
            <a:off x="1" y="685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190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777" t="3990"/>
          <a:stretch>
            <a:fillRect/>
          </a:stretch>
        </p:blipFill>
        <p:spPr bwMode="auto">
          <a:xfrm>
            <a:off x="76200" y="1408444"/>
            <a:ext cx="8991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02_01"/>
          <p:cNvPicPr>
            <a:picLocks noChangeAspect="1" noChangeArrowheads="1"/>
          </p:cNvPicPr>
          <p:nvPr/>
        </p:nvPicPr>
        <p:blipFill>
          <a:blip r:embed="rId2" cstate="print"/>
          <a:srcRect l="10141" t="19444" r="10422" b="16667"/>
          <a:stretch>
            <a:fillRect/>
          </a:stretch>
        </p:blipFill>
        <p:spPr bwMode="auto">
          <a:xfrm>
            <a:off x="457200" y="3657600"/>
            <a:ext cx="8077200" cy="265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153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Kinematics</a:t>
            </a:r>
            <a:r>
              <a:rPr lang="en-US" sz="2000" dirty="0"/>
              <a:t> is the part of mechanics that describes the motion of physical objects.  We say that an object moves when its position as determined by an observer changes with time. 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828800"/>
            <a:ext cx="903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96200" y="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14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Displacement.</a:t>
            </a:r>
            <a:r>
              <a:rPr lang="en-US" sz="2400" dirty="0"/>
              <a:t>  </a:t>
            </a:r>
            <a:r>
              <a:rPr lang="en-US" sz="2400" b="1" i="1" dirty="0"/>
              <a:t>If an object moves from position 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 to position x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, the change in position is described by the displacement 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</a:rPr>
              <a:t>For example if </a:t>
            </a:r>
            <a:r>
              <a:rPr lang="en-US" sz="2400" b="1" i="1" dirty="0">
                <a:solidFill>
                  <a:srgbClr val="006600"/>
                </a:solidFill>
              </a:rPr>
              <a:t>x</a:t>
            </a:r>
            <a:r>
              <a:rPr lang="en-US" sz="2400" b="1" baseline="-25000" dirty="0">
                <a:solidFill>
                  <a:srgbClr val="006600"/>
                </a:solidFill>
              </a:rPr>
              <a:t>1 </a:t>
            </a:r>
            <a:r>
              <a:rPr lang="en-US" sz="2400" b="1" dirty="0">
                <a:solidFill>
                  <a:srgbClr val="006600"/>
                </a:solidFill>
              </a:rPr>
              <a:t>= 5 m  and </a:t>
            </a:r>
            <a:r>
              <a:rPr lang="en-US" sz="2400" b="1" i="1" dirty="0">
                <a:solidFill>
                  <a:srgbClr val="006600"/>
                </a:solidFill>
              </a:rPr>
              <a:t>x</a:t>
            </a:r>
            <a:r>
              <a:rPr lang="en-US" sz="2400" b="1" baseline="-25000" dirty="0">
                <a:solidFill>
                  <a:srgbClr val="006600"/>
                </a:solidFill>
              </a:rPr>
              <a:t>2</a:t>
            </a:r>
            <a:r>
              <a:rPr lang="en-US" sz="2400" b="1" dirty="0">
                <a:solidFill>
                  <a:srgbClr val="006600"/>
                </a:solidFill>
              </a:rPr>
              <a:t> = 12 m then </a:t>
            </a:r>
            <a:r>
              <a:rPr lang="el-GR" sz="2400" b="1" dirty="0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cs typeface="Arial" pitchFamily="34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12 – 5 = 7 m</a:t>
            </a:r>
            <a:r>
              <a:rPr lang="en-US" sz="2400" b="1" dirty="0">
                <a:solidFill>
                  <a:srgbClr val="006600"/>
                </a:solidFill>
              </a:rPr>
              <a:t>.  The positive sign of </a:t>
            </a:r>
            <a:r>
              <a:rPr lang="el-GR" sz="2400" b="1" dirty="0">
                <a:solidFill>
                  <a:srgbClr val="006600"/>
                </a:solidFill>
              </a:rPr>
              <a:t>Δ</a:t>
            </a:r>
            <a:r>
              <a:rPr lang="en-US" sz="2400" b="1" i="1" dirty="0">
                <a:solidFill>
                  <a:srgbClr val="006600"/>
                </a:solidFill>
              </a:rPr>
              <a:t>x </a:t>
            </a:r>
            <a:r>
              <a:rPr lang="en-US" sz="2400" b="1" dirty="0">
                <a:solidFill>
                  <a:srgbClr val="006600"/>
                </a:solidFill>
              </a:rPr>
              <a:t>indicates that the motion is along the positive </a:t>
            </a:r>
            <a:r>
              <a:rPr lang="en-US" sz="2400" b="1" i="1" dirty="0">
                <a:solidFill>
                  <a:srgbClr val="006600"/>
                </a:solidFill>
              </a:rPr>
              <a:t>x</a:t>
            </a:r>
            <a:r>
              <a:rPr lang="en-US" sz="2400" b="1" dirty="0">
                <a:solidFill>
                  <a:srgbClr val="006600"/>
                </a:solidFill>
              </a:rPr>
              <a:t>-direction.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If instead the object moves from  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</a:rPr>
              <a:t> = 5 m  and 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 = 1 m then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n-US" sz="2400" b="1" i="1" dirty="0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 = 1 – 5 = -4 m</a:t>
            </a:r>
            <a:r>
              <a:rPr lang="en-US" sz="2400" b="1" dirty="0">
                <a:solidFill>
                  <a:srgbClr val="0000FF"/>
                </a:solidFill>
              </a:rPr>
              <a:t>.  The negative sign of </a:t>
            </a:r>
            <a:r>
              <a:rPr lang="el-GR" sz="2400" b="1" dirty="0">
                <a:solidFill>
                  <a:srgbClr val="0000FF"/>
                </a:solidFill>
              </a:rPr>
              <a:t>Δ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indicates that the motion is along the negative 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-direction.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0099"/>
                </a:solidFill>
              </a:rPr>
              <a:t>Displacement is a vector quantity that has both magnitude and direction</a:t>
            </a:r>
            <a:r>
              <a:rPr lang="en-US" sz="2400" b="1" dirty="0" smtClean="0"/>
              <a:t>.</a:t>
            </a:r>
            <a:endParaRPr lang="el-GR" sz="2400" b="1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048000" y="1905000"/>
          <a:ext cx="1435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36560" imgH="215640" progId="">
                  <p:embed/>
                </p:oleObj>
              </mc:Choice>
              <mc:Fallback>
                <p:oleObj name="Equation" r:id="rId3" imgW="736560" imgH="215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1435100" cy="420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30"/>
          <p:cNvGrpSpPr>
            <a:grpSpLocks/>
          </p:cNvGrpSpPr>
          <p:nvPr/>
        </p:nvGrpSpPr>
        <p:grpSpPr bwMode="auto">
          <a:xfrm>
            <a:off x="5486400" y="1447800"/>
            <a:ext cx="3171825" cy="835025"/>
            <a:chOff x="1440" y="1093"/>
            <a:chExt cx="2094" cy="526"/>
          </a:xfrm>
        </p:grpSpPr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>
              <a:off x="1440" y="1392"/>
              <a:ext cx="144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Text Box 32"/>
            <p:cNvSpPr txBox="1">
              <a:spLocks noChangeArrowheads="1"/>
            </p:cNvSpPr>
            <p:nvPr/>
          </p:nvSpPr>
          <p:spPr bwMode="auto">
            <a:xfrm>
              <a:off x="1578" y="1093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. </a:t>
              </a:r>
              <a:r>
                <a:rPr lang="en-US" b="1"/>
                <a:t>              </a:t>
              </a:r>
            </a:p>
          </p:txBody>
        </p:sp>
        <p:sp>
          <p:nvSpPr>
            <p:cNvPr id="1035" name="Text Box 33"/>
            <p:cNvSpPr txBox="1">
              <a:spLocks noChangeArrowheads="1"/>
            </p:cNvSpPr>
            <p:nvPr/>
          </p:nvSpPr>
          <p:spPr bwMode="auto">
            <a:xfrm>
              <a:off x="1914" y="1099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. </a:t>
              </a:r>
              <a:r>
                <a:rPr lang="en-US" b="1"/>
                <a:t>              </a:t>
              </a:r>
            </a:p>
          </p:txBody>
        </p:sp>
        <p:sp>
          <p:nvSpPr>
            <p:cNvPr id="1036" name="Text Box 34"/>
            <p:cNvSpPr txBox="1">
              <a:spLocks noChangeArrowheads="1"/>
            </p:cNvSpPr>
            <p:nvPr/>
          </p:nvSpPr>
          <p:spPr bwMode="auto">
            <a:xfrm>
              <a:off x="2394" y="1099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. </a:t>
              </a:r>
              <a:r>
                <a:rPr lang="en-US" b="1"/>
                <a:t>              </a:t>
              </a:r>
            </a:p>
          </p:txBody>
        </p:sp>
        <p:sp>
          <p:nvSpPr>
            <p:cNvPr id="1037" name="Text Box 35"/>
            <p:cNvSpPr txBox="1">
              <a:spLocks noChangeArrowheads="1"/>
            </p:cNvSpPr>
            <p:nvPr/>
          </p:nvSpPr>
          <p:spPr bwMode="auto">
            <a:xfrm>
              <a:off x="1563" y="1155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333399"/>
                  </a:solidFill>
                </a:rPr>
                <a:t>O</a:t>
              </a:r>
            </a:p>
          </p:txBody>
        </p:sp>
        <p:sp>
          <p:nvSpPr>
            <p:cNvPr id="1038" name="Text Box 36"/>
            <p:cNvSpPr txBox="1">
              <a:spLocks noChangeArrowheads="1"/>
            </p:cNvSpPr>
            <p:nvPr/>
          </p:nvSpPr>
          <p:spPr bwMode="auto">
            <a:xfrm>
              <a:off x="1884" y="113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rgbClr val="333399"/>
                  </a:solidFill>
                </a:rPr>
                <a:t>x</a:t>
              </a:r>
              <a:r>
                <a:rPr lang="en-US" sz="1600" b="1" baseline="-25000" dirty="0">
                  <a:solidFill>
                    <a:srgbClr val="333399"/>
                  </a:solidFill>
                </a:rPr>
                <a:t>1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2361" y="1131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333399"/>
                  </a:solidFill>
                </a:rPr>
                <a:t>x</a:t>
              </a:r>
              <a:r>
                <a:rPr lang="en-US" sz="1600" b="1" baseline="-25000">
                  <a:solidFill>
                    <a:srgbClr val="333399"/>
                  </a:solidFill>
                </a:rPr>
                <a:t>2</a:t>
              </a:r>
              <a:endParaRPr lang="en-US" sz="1600" b="1">
                <a:solidFill>
                  <a:srgbClr val="333399"/>
                </a:solidFill>
              </a:endParaRPr>
            </a:p>
          </p:txBody>
        </p:sp>
        <p:sp>
          <p:nvSpPr>
            <p:cNvPr id="1040" name="Text Box 38"/>
            <p:cNvSpPr txBox="1">
              <a:spLocks noChangeArrowheads="1"/>
            </p:cNvSpPr>
            <p:nvPr/>
          </p:nvSpPr>
          <p:spPr bwMode="auto">
            <a:xfrm>
              <a:off x="2910" y="1257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  <a:r>
                <a:rPr lang="en-US" sz="1600" b="1">
                  <a:solidFill>
                    <a:srgbClr val="006600"/>
                  </a:solidFill>
                </a:rPr>
                <a:t>-axis</a:t>
              </a:r>
            </a:p>
          </p:txBody>
        </p:sp>
        <p:sp>
          <p:nvSpPr>
            <p:cNvPr id="1041" name="Line 39"/>
            <p:cNvSpPr>
              <a:spLocks noChangeShapeType="1"/>
            </p:cNvSpPr>
            <p:nvPr/>
          </p:nvSpPr>
          <p:spPr bwMode="auto">
            <a:xfrm>
              <a:off x="1950" y="1500"/>
              <a:ext cx="576" cy="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Text Box 40"/>
            <p:cNvSpPr txBox="1">
              <a:spLocks noChangeArrowheads="1"/>
            </p:cNvSpPr>
            <p:nvPr/>
          </p:nvSpPr>
          <p:spPr bwMode="auto">
            <a:xfrm>
              <a:off x="2526" y="1407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CC0099"/>
                  </a:solidFill>
                </a:rPr>
                <a:t>motion</a:t>
              </a:r>
            </a:p>
          </p:txBody>
        </p:sp>
        <p:sp>
          <p:nvSpPr>
            <p:cNvPr id="1043" name="Text Box 41"/>
            <p:cNvSpPr txBox="1">
              <a:spLocks noChangeArrowheads="1"/>
            </p:cNvSpPr>
            <p:nvPr/>
          </p:nvSpPr>
          <p:spPr bwMode="auto">
            <a:xfrm>
              <a:off x="1644" y="1377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1">
                  <a:solidFill>
                    <a:srgbClr val="CC0099"/>
                  </a:solidFill>
                  <a:cs typeface="Arial" pitchFamily="34" charset="0"/>
                </a:rPr>
                <a:t>Δ</a:t>
              </a:r>
              <a:r>
                <a:rPr lang="en-US" sz="1600" b="1" i="1">
                  <a:solidFill>
                    <a:srgbClr val="CC0099"/>
                  </a:solidFill>
                  <a:cs typeface="Arial" pitchFamily="34" charset="0"/>
                </a:rPr>
                <a:t>x</a:t>
              </a:r>
              <a:endParaRPr lang="el-GR" sz="1600" b="1" i="1">
                <a:solidFill>
                  <a:srgbClr val="CC0099"/>
                </a:solidFill>
                <a:cs typeface="Arial" pitchFamily="34" charset="0"/>
              </a:endParaRPr>
            </a:p>
          </p:txBody>
        </p:sp>
      </p:grp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15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5037"/>
            <a:ext cx="8229600" cy="3382963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DISPLACEMENT</a:t>
            </a:r>
            <a:r>
              <a:rPr lang="en-US" sz="2400" dirty="0">
                <a:solidFill>
                  <a:srgbClr val="0070C0"/>
                </a:solidFill>
              </a:rPr>
              <a:t> is defined as the change of an object's position that occurs during a period of time. </a:t>
            </a:r>
          </a:p>
          <a:p>
            <a:pPr>
              <a:buFontTx/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The displacement is a</a:t>
            </a:r>
            <a:r>
              <a:rPr lang="en-US" sz="2400" dirty="0">
                <a:solidFill>
                  <a:srgbClr val="CC0099"/>
                </a:solidFill>
              </a:rPr>
              <a:t> vector </a:t>
            </a:r>
            <a:r>
              <a:rPr lang="en-US" sz="2400" dirty="0">
                <a:solidFill>
                  <a:srgbClr val="0070C0"/>
                </a:solidFill>
              </a:rPr>
              <a:t>that points from an object’s initial position to its final position and has a magnitude that equals the shortest distance between the two positions.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SI Unit of Displacement:</a:t>
            </a:r>
            <a:r>
              <a:rPr lang="en-US" sz="2400" dirty="0">
                <a:solidFill>
                  <a:srgbClr val="FF0000"/>
                </a:solidFill>
              </a:rPr>
              <a:t> meter (m)</a:t>
            </a:r>
          </a:p>
          <a:p>
            <a:endParaRPr lang="en-US" sz="2400" dirty="0"/>
          </a:p>
        </p:txBody>
      </p:sp>
      <p:pic>
        <p:nvPicPr>
          <p:cNvPr id="15365" name="Picture 5" descr="math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858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he displacement x is a vector that points from the initial position x0 to the final position x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6629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01000" y="152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Pg. 15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Positio, Distane and Displacement"/>
          <p:cNvSpPr>
            <a:spLocks noChangeAspect="1" noChangeArrowheads="1"/>
          </p:cNvSpPr>
          <p:nvPr/>
        </p:nvSpPr>
        <p:spPr bwMode="auto">
          <a:xfrm>
            <a:off x="88900" y="-1096963"/>
            <a:ext cx="14287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Positio, Distane and Displacement"/>
          <p:cNvSpPr>
            <a:spLocks noChangeAspect="1" noChangeArrowheads="1"/>
          </p:cNvSpPr>
          <p:nvPr/>
        </p:nvSpPr>
        <p:spPr bwMode="auto">
          <a:xfrm>
            <a:off x="88900" y="-1096963"/>
            <a:ext cx="14287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Positio, Distane and Displacement"/>
          <p:cNvSpPr>
            <a:spLocks noChangeAspect="1" noChangeArrowheads="1"/>
          </p:cNvSpPr>
          <p:nvPr/>
        </p:nvSpPr>
        <p:spPr bwMode="auto">
          <a:xfrm>
            <a:off x="155575" y="-1096963"/>
            <a:ext cx="14287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4" name="Picture 8" descr="http://images.wikia.com/schools/images/f/fa/Distdis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229600" cy="617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0" y="2286000"/>
            <a:ext cx="2478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Velocity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0476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3300"/>
                </a:solidFill>
                <a:latin typeface="Jester" pitchFamily="2" charset="0"/>
              </a:rPr>
              <a:t>The speed of an object </a:t>
            </a:r>
            <a:r>
              <a:rPr lang="en-US" sz="4800" b="1" i="1" dirty="0">
                <a:solidFill>
                  <a:srgbClr val="FF9933"/>
                </a:solidFill>
                <a:latin typeface="Jester" pitchFamily="2" charset="0"/>
              </a:rPr>
              <a:t>in a certain direction</a:t>
            </a:r>
            <a:r>
              <a:rPr lang="en-US" sz="4800" b="1" dirty="0">
                <a:solidFill>
                  <a:srgbClr val="FF0066"/>
                </a:solidFill>
                <a:latin typeface="Jester" pitchFamily="2" charset="0"/>
              </a:rPr>
              <a:t>. </a:t>
            </a:r>
          </a:p>
        </p:txBody>
      </p:sp>
      <p:pic>
        <p:nvPicPr>
          <p:cNvPr id="28683" name="Picture 11" descr="j03366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27241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9200" y="990600"/>
            <a:ext cx="51196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Jester" pitchFamily="2" charset="0"/>
              </a:rPr>
              <a:t>Average Speed =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00600" y="838200"/>
            <a:ext cx="2662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u="sng" dirty="0">
                <a:latin typeface="Jester" pitchFamily="2" charset="0"/>
              </a:rPr>
              <a:t>distance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29200" y="1524000"/>
            <a:ext cx="1438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Jester" pitchFamily="2" charset="0"/>
              </a:rPr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AVERAGE SPEED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u062689\Desktop\aver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5939367" cy="1752600"/>
          </a:xfrm>
          <a:prstGeom prst="rect">
            <a:avLst/>
          </a:prstGeom>
          <a:noFill/>
        </p:spPr>
      </p:pic>
      <p:pic>
        <p:nvPicPr>
          <p:cNvPr id="35844" name="Picture 4" descr="C:\Documents and Settings\u062689\Desktop\velisity-dista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" y="2531383"/>
            <a:ext cx="9118026" cy="386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062689\Desktop\velocity-tim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96" y="403184"/>
            <a:ext cx="8973703" cy="599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883</Words>
  <Application>Microsoft Office PowerPoint</Application>
  <PresentationFormat>On-screen Show (4:3)</PresentationFormat>
  <Paragraphs>112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PowerPoint Presentation</vt:lpstr>
      <vt:lpstr>Motion</vt:lpstr>
      <vt:lpstr>PowerPoint Presentation</vt:lpstr>
      <vt:lpstr>PowerPoint Presentation</vt:lpstr>
      <vt:lpstr>Displacement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 and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Athos Petrou</dc:creator>
  <cp:lastModifiedBy>Sadia S. Khan</cp:lastModifiedBy>
  <cp:revision>74</cp:revision>
  <dcterms:created xsi:type="dcterms:W3CDTF">2005-05-29T01:31:07Z</dcterms:created>
  <dcterms:modified xsi:type="dcterms:W3CDTF">2013-10-07T07:49:46Z</dcterms:modified>
</cp:coreProperties>
</file>