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97" r:id="rId2"/>
  </p:sldMasterIdLst>
  <p:notesMasterIdLst>
    <p:notesMasterId r:id="rId34"/>
  </p:notesMasterIdLst>
  <p:sldIdLst>
    <p:sldId id="289" r:id="rId3"/>
    <p:sldId id="298" r:id="rId4"/>
    <p:sldId id="299" r:id="rId5"/>
    <p:sldId id="301" r:id="rId6"/>
    <p:sldId id="327" r:id="rId7"/>
    <p:sldId id="338" r:id="rId8"/>
    <p:sldId id="331" r:id="rId9"/>
    <p:sldId id="257" r:id="rId10"/>
    <p:sldId id="317" r:id="rId11"/>
    <p:sldId id="318" r:id="rId12"/>
    <p:sldId id="319" r:id="rId13"/>
    <p:sldId id="321" r:id="rId14"/>
    <p:sldId id="290" r:id="rId15"/>
    <p:sldId id="323" r:id="rId16"/>
    <p:sldId id="312" r:id="rId17"/>
    <p:sldId id="324" r:id="rId18"/>
    <p:sldId id="308" r:id="rId19"/>
    <p:sldId id="291" r:id="rId20"/>
    <p:sldId id="292" r:id="rId21"/>
    <p:sldId id="332" r:id="rId22"/>
    <p:sldId id="333" r:id="rId23"/>
    <p:sldId id="303" r:id="rId24"/>
    <p:sldId id="334" r:id="rId25"/>
    <p:sldId id="335" r:id="rId26"/>
    <p:sldId id="302" r:id="rId27"/>
    <p:sldId id="336" r:id="rId28"/>
    <p:sldId id="304" r:id="rId29"/>
    <p:sldId id="337" r:id="rId30"/>
    <p:sldId id="339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0066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6" autoAdjust="0"/>
    <p:restoredTop sz="90929"/>
  </p:normalViewPr>
  <p:slideViewPr>
    <p:cSldViewPr>
      <p:cViewPr varScale="1">
        <p:scale>
          <a:sx n="74" d="100"/>
          <a:sy n="74" d="100"/>
        </p:scale>
        <p:origin x="15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3C610-D9F1-4811-A8D8-A629E460228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38A5-161A-4C1C-B426-6E645E657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5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549DE-1921-DA4D-BAB1-36DD684003DA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Gill San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2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338A5-161A-4C1C-B426-6E645E657A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996CA-FF35-493F-A015-FEA391C1E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D8D93-B382-4C48-8FFD-B619F40DF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5C075-D43C-48AD-B418-1FAABD933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7996CA-FF35-493F-A015-FEA391C1E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B566-3ED5-43EA-9F14-700CFA3B4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34B26B-7D84-4891-AB68-7B97946094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49B22-063F-4692-842C-2CF178705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345F-64FC-4DB4-9A64-A6E4D7195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EB-FE45-4129-B3C5-4B30B79B1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4111-8850-4695-8178-8194FDA43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B566-3ED5-43EA-9F14-700CFA3B4D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894E23-E9F5-4A03-82E2-ED671361D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D8D93-B382-4C48-8FFD-B619F40DF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5C075-D43C-48AD-B418-1FAABD933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5562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7F4D-0702-40EF-8B71-4117A99F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5562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7526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9624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AC8E6-1257-462D-B7E3-C2521CB0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E104CE-56E8-44CE-A653-C83E4469C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4B26B-7D84-4891-AB68-7B97946094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49B22-063F-4692-842C-2CF178705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345F-64FC-4DB4-9A64-A6E4D7195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EB-FE45-4129-B3C5-4B30B79B1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4111-8850-4695-8178-8194FDA43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46894E23-E9F5-4A03-82E2-ED671361D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0E3FAA1-E776-425C-8EBD-FD560D9859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E3FAA1-E776-425C-8EBD-FD560D9859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8.e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microsoft.com/office/2007/relationships/hdphoto" Target="../media/hdphoto4.wdp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9.wdp"/><Relationship Id="rId5" Type="http://schemas.openxmlformats.org/officeDocument/2006/relationships/image" Target="../media/image67.png"/><Relationship Id="rId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5" Type="http://schemas.microsoft.com/office/2007/relationships/hdphoto" Target="../media/hdphoto11.wdp"/><Relationship Id="rId4" Type="http://schemas.openxmlformats.org/officeDocument/2006/relationships/image" Target="../media/image69.png"/><Relationship Id="rId9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133600" y="38100"/>
            <a:ext cx="4419600" cy="838200"/>
          </a:xfrm>
          <a:ln w="9525">
            <a:headEnd/>
            <a:tailEnd/>
          </a:ln>
        </p:spPr>
        <p:txBody>
          <a:bodyPr/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4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19200" y="838200"/>
            <a:ext cx="6858000" cy="914400"/>
          </a:xfrm>
          <a:ln w="9525">
            <a:headEnd/>
            <a:tailEnd/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cap="none" spc="0" dirty="0" smtClean="0">
                <a:ln>
                  <a:solidFill>
                    <a:schemeClr val="tx2"/>
                  </a:solidFill>
                </a:ln>
              </a:rPr>
              <a:t>Motion in Two Dimensions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90784"/>
              </p:ext>
            </p:extLst>
          </p:nvPr>
        </p:nvGraphicFramePr>
        <p:xfrm>
          <a:off x="838200" y="1600200"/>
          <a:ext cx="7696200" cy="463905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163437"/>
                <a:gridCol w="6532763"/>
              </a:tblGrid>
              <a:tr h="9144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 this chapter we will study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Position, Velocity and Acceleration vectors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Projectile Motion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Uniform Circular Motion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Tangential and Radial Acceleration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Horizontal “Velocity”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14401"/>
                <a:ext cx="8610600" cy="15240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It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NEVER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changes, covers equal displacements in equal time periods. This means the initial horizontal velocity equals the final horizontal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velocity.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14401"/>
                <a:ext cx="8610600" cy="1524000"/>
              </a:xfrm>
              <a:blipFill rotWithShape="0">
                <a:blip r:embed="rId2"/>
                <a:stretch>
                  <a:fillRect l="-1133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 descr="pat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4749"/>
            <a:ext cx="4142579" cy="2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79925" y="2803525"/>
            <a:ext cx="44354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In other words, the horizontal velocity is CONSTANT.   </a:t>
            </a:r>
            <a:r>
              <a:rPr lang="en-US" sz="2000" b="1" dirty="0">
                <a:solidFill>
                  <a:srgbClr val="FF0000"/>
                </a:solidFill>
              </a:rPr>
              <a:t>BUT WHY?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Gravity DOES NOT work horizontally to increase or decrease the velocity.</a:t>
            </a:r>
          </a:p>
        </p:txBody>
      </p:sp>
    </p:spTree>
    <p:extLst>
      <p:ext uri="{BB962C8B-B14F-4D97-AF65-F5344CB8AC3E}">
        <p14:creationId xmlns:p14="http://schemas.microsoft.com/office/powerpoint/2010/main" val="25523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14615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Vertical “Velocity” Component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86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changes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(due to gravity), does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cover equal displacements in equal time periods.</a:t>
            </a:r>
          </a:p>
        </p:txBody>
      </p:sp>
      <p:pic>
        <p:nvPicPr>
          <p:cNvPr id="9221" name="Picture 5" descr="pat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79" y="4323259"/>
            <a:ext cx="5182877" cy="23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8480" y="1752600"/>
            <a:ext cx="7924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/>
              <a:t>Both the </a:t>
            </a:r>
            <a:r>
              <a:rPr lang="en-US" sz="2000" b="1" dirty="0">
                <a:solidFill>
                  <a:srgbClr val="FF0000"/>
                </a:solidFill>
              </a:rPr>
              <a:t>MAGNITUDE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DIRECTION </a:t>
            </a:r>
            <a:r>
              <a:rPr lang="en-US" sz="2000" b="1" dirty="0"/>
              <a:t>change. </a:t>
            </a:r>
            <a:endParaRPr lang="en-US" sz="2000" b="1" dirty="0" smtClean="0"/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As </a:t>
            </a:r>
            <a:r>
              <a:rPr lang="en-US" sz="2000" b="1" dirty="0">
                <a:solidFill>
                  <a:srgbClr val="0000FF"/>
                </a:solidFill>
              </a:rPr>
              <a:t>the projectile moves up the MAGNITUDE DECREASES and its direction is UPWARD.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As </a:t>
            </a:r>
            <a:r>
              <a:rPr lang="en-US" sz="2000" b="1" dirty="0">
                <a:solidFill>
                  <a:srgbClr val="CC00CC"/>
                </a:solidFill>
              </a:rPr>
              <a:t>it moves down the MAGNITUDE INCREASES and the direction is DOWNWARD.</a:t>
            </a:r>
          </a:p>
        </p:txBody>
      </p:sp>
      <p:graphicFrame>
        <p:nvGraphicFramePr>
          <p:cNvPr id="7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5941"/>
              </p:ext>
            </p:extLst>
          </p:nvPr>
        </p:nvGraphicFramePr>
        <p:xfrm>
          <a:off x="228602" y="1676400"/>
          <a:ext cx="8234679" cy="25145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44893"/>
                <a:gridCol w="2744893"/>
                <a:gridCol w="2744893"/>
              </a:tblGrid>
              <a:tr h="83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Component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Magnitude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Direction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3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Horizontal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3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Vertical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Changes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Changes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3058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Horizontally Launched Projectiles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0010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Projectiles which have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upward trajectory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NO initial VERTICAL velocity.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305117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371600" y="25908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2895600" y="1981200"/>
            <a:ext cx="1752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724400" y="2057400"/>
            <a:ext cx="1066800" cy="259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5384" r="7591" b="11801"/>
          <a:stretch/>
        </p:blipFill>
        <p:spPr bwMode="auto">
          <a:xfrm>
            <a:off x="5064098" y="4297680"/>
            <a:ext cx="3851302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533400" y="3352800"/>
                <a:ext cx="1066800" cy="543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52800"/>
                <a:ext cx="1066800" cy="5435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4879975" y="1513819"/>
                <a:ext cx="2514600" cy="543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en-US" sz="1800" b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𝒄</m:t>
                      </m:r>
                      <m:r>
                        <a:rPr lang="en-US" sz="1800" b="1" i="1" smtClean="0">
                          <a:latin typeface="Cambria Math"/>
                        </a:rPr>
                        <m:t>𝒐</m:t>
                      </m:r>
                      <m:r>
                        <a:rPr lang="en-US" sz="1800" b="1" i="1">
                          <a:latin typeface="Cambria Math"/>
                        </a:rPr>
                        <m:t>𝒏𝒔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1" i="1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en-US" sz="1800" b="1" i="1">
                              <a:latin typeface="Cambria Math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75" y="1513819"/>
                <a:ext cx="2514600" cy="543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2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57200"/>
            <a:ext cx="7562850" cy="452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Launching a Cannon ball</a:t>
            </a:r>
          </a:p>
        </p:txBody>
      </p:sp>
      <p:pic>
        <p:nvPicPr>
          <p:cNvPr id="47109" name="Picture 5" descr="u3l2c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253583" cy="551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229600" cy="5794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Vertically Launched Projectiles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5102225" cy="3014663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81400" y="2895600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Horizontal Velocity is constant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3657600" y="1981200"/>
            <a:ext cx="3810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5105400" y="1905000"/>
            <a:ext cx="6858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17525" y="1865313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Velocity decreases on the way upward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524000" y="22098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58000" y="1941513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Vertical Velocity increases on the way down,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6477000" y="2438400"/>
            <a:ext cx="3810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81200" y="914400"/>
            <a:ext cx="606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NO Vertical Velocity at the top of the trajectory.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267200" y="1219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71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34908"/>
              </p:ext>
            </p:extLst>
          </p:nvPr>
        </p:nvGraphicFramePr>
        <p:xfrm>
          <a:off x="228601" y="4495800"/>
          <a:ext cx="4648200" cy="16001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49400"/>
                <a:gridCol w="1549400"/>
                <a:gridCol w="1549400"/>
              </a:tblGrid>
              <a:tr h="47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Component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Magnitude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2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Horizontal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5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Vertical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Decreases up,  Increases down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3" y="4333240"/>
            <a:ext cx="3470275" cy="23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  <p:bldP spid="22535" grpId="0" animBg="1"/>
      <p:bldP spid="22536" grpId="0"/>
      <p:bldP spid="22537" grpId="0" animBg="1"/>
      <p:bldP spid="22538" grpId="0"/>
      <p:bldP spid="22539" grpId="0" animBg="1"/>
      <p:bldP spid="22540" grpId="0"/>
      <p:bldP spid="22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4906"/>
            <a:ext cx="8915400" cy="62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Vertically Launched Projectiles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Since the projectile was launched at a angle, the velocity MUST be broken into components!!!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66800" y="2895600"/>
            <a:ext cx="1600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31925" y="31607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066800" y="4343400"/>
            <a:ext cx="1600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667000" y="28956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371600" y="4419600"/>
            <a:ext cx="687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xi</a:t>
            </a:r>
            <a:endParaRPr lang="en-US" i="1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803525" y="3135313"/>
            <a:ext cx="625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yi</a:t>
            </a:r>
            <a:endParaRPr lang="en-US" i="1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95400" y="39624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Symbol" pitchFamily="18" charset="2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5800" y="3043634"/>
                <a:ext cx="3200400" cy="1151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𝑥𝑖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𝑦𝑖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43634"/>
                <a:ext cx="3200400" cy="1151732"/>
              </a:xfrm>
              <a:prstGeom prst="rect">
                <a:avLst/>
              </a:prstGeom>
              <a:blipFill rotWithShape="1">
                <a:blip r:embed="rId2"/>
                <a:stretch>
                  <a:fillRect t="-5291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9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  <p:bldP spid="2458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6442"/>
            <a:ext cx="7696200" cy="59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Anim'n of a Projectile Launched at 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76200"/>
            <a:ext cx="709136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buNone/>
              <a:defRPr sz="3600" b="1" cap="small" spc="-60" baseline="0">
                <a:solidFill>
                  <a:schemeClr val="lt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Projectile Motion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 Box 5"/>
              <p:cNvSpPr txBox="1">
                <a:spLocks noChangeArrowheads="1"/>
              </p:cNvSpPr>
              <p:nvPr/>
            </p:nvSpPr>
            <p:spPr bwMode="auto">
              <a:xfrm>
                <a:off x="192881" y="1273314"/>
                <a:ext cx="88392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𝐑𝐞𝐜𝐚𝐥𝐥</m:t>
                      </m:r>
                    </m:oMath>
                  </m:oMathPara>
                </a14:m>
                <a:endParaRPr lang="en-US" sz="4000" b="1" i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3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81" y="1273314"/>
                <a:ext cx="88392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217" name="Group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800165"/>
                  </p:ext>
                </p:extLst>
              </p:nvPr>
            </p:nvGraphicFramePr>
            <p:xfrm>
              <a:off x="304800" y="2590800"/>
              <a:ext cx="8534400" cy="4064001"/>
            </p:xfrm>
            <a:graphic>
              <a:graphicData uri="http://schemas.openxmlformats.org/drawingml/2006/table">
                <a:tbl>
                  <a:tblPr/>
                  <a:tblGrid>
                    <a:gridCol w="4267200"/>
                    <a:gridCol w="4267200"/>
                  </a:tblGrid>
                  <a:tr h="1354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Horizontal (x) Motion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 = ____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Vertical (y) Motion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 = ____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35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40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0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en-US" sz="40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  <m:r>
                                      <a:rPr kumimoji="0" lang="en-US" sz="40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𝒇</m:t>
                                    </m:r>
                                  </m:sub>
                                </m:sSub>
                                <m:r>
                                  <a:rPr kumimoji="0" lang="en-US" sz="4000" b="1" i="0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40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0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en-US" sz="40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  <m:r>
                                      <a:rPr kumimoji="0" lang="en-US" sz="40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4000" b="1" i="0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000" b="1" i="1" kern="12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𝒈</m:t>
                                </m:r>
                                <m:r>
                                  <a:rPr kumimoji="0" lang="en-US" sz="4000" b="1" i="1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354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1" i="1" kern="120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𝒅</m:t>
                                </m:r>
                                <m:r>
                                  <a:rPr kumimoji="0" lang="en-US" sz="3200" b="1" i="0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36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en-US" sz="36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  <m:r>
                                      <a:rPr kumimoji="0" lang="en-US" sz="3600" b="1" i="1" kern="120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3200" b="1" i="0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3200" b="1" i="1" kern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200" b="1" i="0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3200" b="1" i="0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kumimoji="0" lang="en-US" sz="3200" b="1" i="1" kern="120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𝒈</m:t>
                                </m:r>
                                <m:sSup>
                                  <m:sSupPr>
                                    <m:ctrlPr>
                                      <a:rPr kumimoji="0" lang="en-US" sz="3200" b="1" i="1" kern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kumimoji="0" lang="en-US" sz="3200" b="1" i="0" kern="120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217" name="Group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800165"/>
                  </p:ext>
                </p:extLst>
              </p:nvPr>
            </p:nvGraphicFramePr>
            <p:xfrm>
              <a:off x="304800" y="2590800"/>
              <a:ext cx="8534400" cy="4064001"/>
            </p:xfrm>
            <a:graphic>
              <a:graphicData uri="http://schemas.openxmlformats.org/drawingml/2006/table">
                <a:tbl>
                  <a:tblPr/>
                  <a:tblGrid>
                    <a:gridCol w="4267200"/>
                    <a:gridCol w="4267200"/>
                  </a:tblGrid>
                  <a:tr h="1354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Horizontal (x) Motion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 = ____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Vertical (y) Motion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 = ____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355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0571" t="-105830" r="-714" b="-101794"/>
                          </a:stretch>
                        </a:blipFill>
                      </a:tcPr>
                    </a:tc>
                  </a:tr>
                  <a:tr h="13541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0571" t="-206757" r="-714" b="-22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7200" y="3978275"/>
          <a:ext cx="15240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2" name="Equation" r:id="rId5" imgW="291960" imgH="228600" progId="Equation.3">
                  <p:embed/>
                </p:oleObj>
              </mc:Choice>
              <mc:Fallback>
                <p:oleObj name="Equation" r:id="rId5" imgW="291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78275"/>
                        <a:ext cx="15240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685800" y="5410200"/>
          <a:ext cx="12954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3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200"/>
                        <a:ext cx="12954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514600" y="31242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781800" y="3048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905000" y="42672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Constant</a:t>
            </a:r>
          </a:p>
        </p:txBody>
      </p:sp>
      <p:graphicFrame>
        <p:nvGraphicFramePr>
          <p:cNvPr id="8226" name="Object 8"/>
          <p:cNvGraphicFramePr>
            <a:graphicFrameLocks noChangeAspect="1"/>
          </p:cNvGraphicFramePr>
          <p:nvPr/>
        </p:nvGraphicFramePr>
        <p:xfrm>
          <a:off x="2000250" y="4927600"/>
          <a:ext cx="17780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4" name="معادلة" r:id="rId9" imgW="253800" imgH="279360" progId="Equation.3">
                  <p:embed/>
                </p:oleObj>
              </mc:Choice>
              <mc:Fallback>
                <p:oleObj name="معادلة" r:id="rId9" imgW="25380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927600"/>
                        <a:ext cx="17780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" grpId="0"/>
      <p:bldP spid="8223" grpId="0"/>
      <p:bldP spid="8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C0099"/>
                </a:solidFill>
              </a:rPr>
              <a:t>Displacement Vector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15003"/>
              </p:ext>
            </p:extLst>
          </p:nvPr>
        </p:nvGraphicFramePr>
        <p:xfrm>
          <a:off x="125413" y="838200"/>
          <a:ext cx="8899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1" name="Equation" r:id="rId3" imgW="5092560" imgH="406080" progId="Equation.DSMT4">
                  <p:embed/>
                </p:oleObj>
              </mc:Choice>
              <mc:Fallback>
                <p:oleObj name="Equation" r:id="rId3" imgW="5092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838200"/>
                        <a:ext cx="8899525" cy="863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>
                            <a:lumMod val="7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87283"/>
              </p:ext>
            </p:extLst>
          </p:nvPr>
        </p:nvGraphicFramePr>
        <p:xfrm>
          <a:off x="2709863" y="1277938"/>
          <a:ext cx="12636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2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277938"/>
                        <a:ext cx="12636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69302"/>
              </p:ext>
            </p:extLst>
          </p:nvPr>
        </p:nvGraphicFramePr>
        <p:xfrm>
          <a:off x="515937" y="1828800"/>
          <a:ext cx="73326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3" name="Equation" r:id="rId7" imgW="4190760" imgH="228600" progId="Equation.DSMT4">
                  <p:embed/>
                </p:oleObj>
              </mc:Choice>
              <mc:Fallback>
                <p:oleObj name="Equation" r:id="rId7" imgW="4190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828800"/>
                        <a:ext cx="73326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96280"/>
              </p:ext>
            </p:extLst>
          </p:nvPr>
        </p:nvGraphicFramePr>
        <p:xfrm>
          <a:off x="381000" y="2425689"/>
          <a:ext cx="2971800" cy="69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4" name="Equation" r:id="rId9" imgW="1079280" imgH="253800" progId="Equation.DSMT4">
                  <p:embed/>
                </p:oleObj>
              </mc:Choice>
              <mc:Fallback>
                <p:oleObj name="Equation" r:id="rId9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25689"/>
                        <a:ext cx="2971800" cy="69851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308693"/>
              </p:ext>
            </p:extLst>
          </p:nvPr>
        </p:nvGraphicFramePr>
        <p:xfrm>
          <a:off x="5105400" y="2438400"/>
          <a:ext cx="308240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5" name="Equation" r:id="rId11" imgW="1143000" imgH="253800" progId="Equation.DSMT4">
                  <p:embed/>
                </p:oleObj>
              </mc:Choice>
              <mc:Fallback>
                <p:oleObj name="Equation" r:id="rId11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400"/>
                        <a:ext cx="3082409" cy="685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86878"/>
              </p:ext>
            </p:extLst>
          </p:nvPr>
        </p:nvGraphicFramePr>
        <p:xfrm>
          <a:off x="990600" y="4406900"/>
          <a:ext cx="7084541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6" name="Equation" r:id="rId13" imgW="3466800" imgH="266400" progId="Equation.DSMT4">
                  <p:embed/>
                </p:oleObj>
              </mc:Choice>
              <mc:Fallback>
                <p:oleObj name="Equation" r:id="rId13" imgW="3466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06900"/>
                        <a:ext cx="7084541" cy="5461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27712"/>
              </p:ext>
            </p:extLst>
          </p:nvPr>
        </p:nvGraphicFramePr>
        <p:xfrm>
          <a:off x="1219200" y="5151570"/>
          <a:ext cx="1676400" cy="48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7" name="Equation" r:id="rId15" imgW="736560" imgH="215640" progId="Equation.DSMT4">
                  <p:embed/>
                </p:oleObj>
              </mc:Choice>
              <mc:Fallback>
                <p:oleObj name="Equation" r:id="rId15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51570"/>
                        <a:ext cx="1676400" cy="487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68378"/>
              </p:ext>
            </p:extLst>
          </p:nvPr>
        </p:nvGraphicFramePr>
        <p:xfrm>
          <a:off x="5334000" y="5048182"/>
          <a:ext cx="1828800" cy="51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8" name="Equation" r:id="rId17" imgW="761760" imgH="215640" progId="Equation.DSMT4">
                  <p:embed/>
                </p:oleObj>
              </mc:Choice>
              <mc:Fallback>
                <p:oleObj name="Equation" r:id="rId17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48182"/>
                        <a:ext cx="1828800" cy="514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8617"/>
              </p:ext>
            </p:extLst>
          </p:nvPr>
        </p:nvGraphicFramePr>
        <p:xfrm>
          <a:off x="3276600" y="5912910"/>
          <a:ext cx="1905000" cy="56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9" name="Equation" r:id="rId19" imgW="723600" imgH="215640" progId="Equation.DSMT4">
                  <p:embed/>
                </p:oleObj>
              </mc:Choice>
              <mc:Fallback>
                <p:oleObj name="Equation" r:id="rId19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12910"/>
                        <a:ext cx="1905000" cy="56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357"/>
              </p:ext>
            </p:extLst>
          </p:nvPr>
        </p:nvGraphicFramePr>
        <p:xfrm>
          <a:off x="304800" y="3911600"/>
          <a:ext cx="4799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0" name="Equation" r:id="rId21" imgW="2743200" imgH="203040" progId="Equation.DSMT4">
                  <p:embed/>
                </p:oleObj>
              </mc:Choice>
              <mc:Fallback>
                <p:oleObj name="Equation" r:id="rId21" imgW="2743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11600"/>
                        <a:ext cx="4799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03278"/>
              </p:ext>
            </p:extLst>
          </p:nvPr>
        </p:nvGraphicFramePr>
        <p:xfrm>
          <a:off x="2819400" y="3200400"/>
          <a:ext cx="2675705" cy="63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1" name="Equation" r:id="rId23" imgW="1282700" imgH="304800" progId="Equation.DSMT4">
                  <p:embed/>
                </p:oleObj>
              </mc:Choice>
              <mc:Fallback>
                <p:oleObj name="Equation" r:id="rId23" imgW="1282700" imgH="304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00400"/>
                        <a:ext cx="2675705" cy="634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6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1000" y="1828800"/>
                <a:ext cx="3352800" cy="2327047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kern="0" cap="none" spc="0" smtClean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𝑦𝑖</m:t>
                          </m:r>
                        </m:sub>
                      </m:sSub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b="1" kern="0" cap="none" spc="0" dirty="0" smtClean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𝑦𝑓</m:t>
                          </m:r>
                        </m:sub>
                      </m:sSub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b="1" kern="0" cap="none" spc="0" dirty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2800" b="1" kern="0" cap="none" spc="0" dirty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1" kern="0" cap="none" spc="0">
                              <a:solidFill>
                                <a:srgbClr val="D1282E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1" kern="0" cap="none" spc="0">
                          <a:solidFill>
                            <a:srgbClr val="D1282E">
                              <a:lumMod val="75000"/>
                            </a:srgbClr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800" b="1" kern="0" cap="none" spc="0" dirty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buFontTx/>
                </a:pPr>
                <a:endParaRPr lang="en-US" sz="2800" b="1" kern="0" cap="none" spc="0" dirty="0" smtClean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828800"/>
                <a:ext cx="3352800" cy="232704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7050" y="838200"/>
            <a:ext cx="5991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Time for upward motion + Time for downward motion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solidFill>
                  <a:srgbClr val="CC00CC"/>
                </a:solidFill>
              </a:rPr>
              <a:t>T = t</a:t>
            </a:r>
            <a:r>
              <a:rPr lang="en-US" sz="3200" b="1" i="1" kern="0" baseline="-25000" dirty="0" smtClean="0">
                <a:solidFill>
                  <a:srgbClr val="CC00CC"/>
                </a:solidFill>
              </a:rPr>
              <a:t>1</a:t>
            </a:r>
            <a:r>
              <a:rPr lang="en-US" sz="3200" b="1" i="1" kern="0" dirty="0" smtClean="0">
                <a:solidFill>
                  <a:srgbClr val="CC00CC"/>
                </a:solidFill>
              </a:rPr>
              <a:t> + t</a:t>
            </a:r>
            <a:r>
              <a:rPr lang="en-US" sz="3200" b="1" i="1" kern="0" baseline="-25000" dirty="0" smtClean="0">
                <a:solidFill>
                  <a:srgbClr val="CC00CC"/>
                </a:solidFill>
              </a:rPr>
              <a:t>2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" t="6006" r="4590" b="2484"/>
          <a:stretch/>
        </p:blipFill>
        <p:spPr bwMode="auto">
          <a:xfrm>
            <a:off x="4448050" y="1524000"/>
            <a:ext cx="4543550" cy="283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4740" y="76200"/>
            <a:ext cx="358963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cap="small" spc="-6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Time of Flight: </a:t>
            </a:r>
          </a:p>
        </p:txBody>
      </p:sp>
    </p:spTree>
    <p:extLst>
      <p:ext uri="{BB962C8B-B14F-4D97-AF65-F5344CB8AC3E}">
        <p14:creationId xmlns:p14="http://schemas.microsoft.com/office/powerpoint/2010/main" val="14902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3520"/>
            <a:ext cx="427238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cap="small" spc="-6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3600" b="1" cap="small" spc="-6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Range: </a:t>
            </a:r>
            <a:endParaRPr lang="en-US" sz="3600" b="1" cap="small" spc="-6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998359" cy="13291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5"/>
              <p:cNvSpPr txBox="1">
                <a:spLocks/>
              </p:cNvSpPr>
              <p:nvPr/>
            </p:nvSpPr>
            <p:spPr>
              <a:xfrm>
                <a:off x="381000" y="1066800"/>
                <a:ext cx="4648200" cy="3175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0" smtClea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kern="0">
                        <a:solidFill>
                          <a:srgbClr val="D1282E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</m:oMath>
                </a14:m>
                <a:r>
                  <a:rPr lang="en-US" sz="2800" i="1" kern="0" dirty="0">
                    <a:solidFill>
                      <a:srgbClr val="D1282E">
                        <a:lumMod val="75000"/>
                      </a:srgbClr>
                    </a:solidFill>
                    <a:latin typeface="Times New Roman" pitchFamily="18" charset="0"/>
                  </a:rPr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b="0" i="1" kern="0">
                            <a:solidFill>
                              <a:srgbClr val="D1282E">
                                <a:lumMod val="75000"/>
                              </a:srgbClr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sz="2800" b="0" i="1" kern="0" dirty="0" smtClean="0">
                  <a:solidFill>
                    <a:srgbClr val="D1282E">
                      <a:lumMod val="75000"/>
                    </a:srgbClr>
                  </a:solidFill>
                  <a:latin typeface="Cambria Math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𝑦𝑖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800" b="0" i="1" kern="0" baseline="-25000" dirty="0" smtClean="0">
                  <a:solidFill>
                    <a:srgbClr val="D1282E">
                      <a:lumMod val="75000"/>
                    </a:srgbClr>
                  </a:solidFill>
                  <a:latin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800" i="1" dirty="0" smtClean="0">
                  <a:latin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2800" b="1">
                          <a:solidFill>
                            <a:srgbClr val="CC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sz="2800" kern="0" dirty="0" smtClean="0">
                  <a:solidFill>
                    <a:srgbClr val="CC00CC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4648200" cy="3175934"/>
              </a:xfrm>
              <a:prstGeom prst="rect">
                <a:avLst/>
              </a:prstGeom>
              <a:blipFill rotWithShape="1">
                <a:blip r:embed="rId4"/>
                <a:stretch>
                  <a:fillRect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46" y="330666"/>
            <a:ext cx="3218480" cy="27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maximum value of R </a:t>
            </a:r>
            <a:r>
              <a:rPr lang="en-US" sz="2000" dirty="0" smtClean="0"/>
              <a:t>can be calculated by the following equation. This </a:t>
            </a:r>
            <a:r>
              <a:rPr lang="en-US" sz="2000" dirty="0"/>
              <a:t>result </a:t>
            </a:r>
            <a:r>
              <a:rPr lang="en-US" sz="2000" dirty="0" smtClean="0"/>
              <a:t>makes sense </a:t>
            </a:r>
            <a:r>
              <a:rPr lang="en-US" sz="2000" dirty="0"/>
              <a:t>because the maximum value of </a:t>
            </a:r>
            <a:r>
              <a:rPr lang="en-US" sz="2000" b="1" dirty="0" smtClean="0">
                <a:solidFill>
                  <a:srgbClr val="FF0000"/>
                </a:solidFill>
              </a:rPr>
              <a:t>Sin2</a:t>
            </a:r>
            <a:r>
              <a:rPr lang="el-GR" sz="2000" b="1" dirty="0" smtClean="0">
                <a:solidFill>
                  <a:srgbClr val="FF0000"/>
                </a:solidFill>
              </a:rPr>
              <a:t>θ</a:t>
            </a:r>
            <a:r>
              <a:rPr lang="en-US" sz="2000" b="1" dirty="0" smtClean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 which occurs when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l-GR" sz="2000" b="1" dirty="0">
                <a:solidFill>
                  <a:srgbClr val="FF0000"/>
                </a:solidFill>
              </a:rPr>
              <a:t>θ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90</a:t>
            </a:r>
            <a:r>
              <a:rPr lang="en-US" sz="2000" b="1" dirty="0" smtClean="0">
                <a:solidFill>
                  <a:srgbClr val="FF0000"/>
                </a:solidFill>
              </a:rPr>
              <a:t>°.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038600" cy="15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85635"/>
            <a:ext cx="6265718" cy="600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cap="small" spc="-6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Horizontal Maximum </a:t>
            </a:r>
            <a:r>
              <a:rPr lang="en-US" sz="3600" b="1" cap="small" spc="-6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endParaRPr lang="en-US" sz="3600" b="1" cap="small" spc="-6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6858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Therefore, 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2438400"/>
            <a:ext cx="2998359" cy="13291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2060566"/>
            <a:ext cx="4024313" cy="21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831"/>
            <a:ext cx="8305800" cy="59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58199" cy="48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AC8E6-1257-462D-B7E3-C2521CB0D4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155925"/>
            <a:ext cx="4424363" cy="5974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cap="small" spc="-6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sz="3600" b="1" cap="small" spc="-6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endParaRPr lang="en-US" sz="3600" b="1" cap="small" spc="-6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1066800"/>
            <a:ext cx="3602182" cy="30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70534"/>
            <a:ext cx="3509963" cy="18442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02010" cy="46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EB-FE45-4129-B3C5-4B30B79B18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4820"/>
            <a:ext cx="37599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45" y="2286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</a:rPr>
              <a:t>Example:</a:t>
            </a:r>
          </a:p>
          <a:p>
            <a:r>
              <a:rPr lang="en-US" dirty="0" smtClean="0"/>
              <a:t>A </a:t>
            </a:r>
            <a:r>
              <a:rPr lang="en-US" dirty="0"/>
              <a:t>long jumper </a:t>
            </a:r>
            <a:r>
              <a:rPr lang="en-US" dirty="0" smtClean="0"/>
              <a:t>leaves </a:t>
            </a:r>
            <a:r>
              <a:rPr lang="en-US" dirty="0"/>
              <a:t>the ground at an angle of 20.0° above the </a:t>
            </a:r>
            <a:r>
              <a:rPr lang="en-US" dirty="0" smtClean="0"/>
              <a:t>horizontal and </a:t>
            </a:r>
            <a:r>
              <a:rPr lang="en-US" dirty="0"/>
              <a:t>at a speed of 11.0 m/s.</a:t>
            </a:r>
          </a:p>
          <a:p>
            <a:r>
              <a:rPr lang="en-US" dirty="0" smtClean="0"/>
              <a:t>How </a:t>
            </a:r>
            <a:r>
              <a:rPr lang="en-US" dirty="0"/>
              <a:t>far does he jump in the horizontal direction?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5257800"/>
            <a:ext cx="12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</a:rPr>
              <a:t>7.94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EB-FE45-4129-B3C5-4B30B79B18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745" y="2286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</a:rPr>
              <a:t>Example:</a:t>
            </a:r>
          </a:p>
          <a:p>
            <a:r>
              <a:rPr lang="en-US" dirty="0" smtClean="0"/>
              <a:t>A </a:t>
            </a:r>
            <a:r>
              <a:rPr lang="en-US" dirty="0"/>
              <a:t>long jumper </a:t>
            </a:r>
            <a:r>
              <a:rPr lang="en-US" dirty="0" smtClean="0"/>
              <a:t>leaves </a:t>
            </a:r>
            <a:r>
              <a:rPr lang="en-US" dirty="0"/>
              <a:t>the ground at an angle of 20.0° above the </a:t>
            </a:r>
            <a:r>
              <a:rPr lang="en-US" dirty="0" smtClean="0"/>
              <a:t>horizontal and </a:t>
            </a:r>
            <a:r>
              <a:rPr lang="en-US" dirty="0"/>
              <a:t>at a speed of 11.0 m/s.</a:t>
            </a:r>
          </a:p>
          <a:p>
            <a:r>
              <a:rPr lang="en-US" dirty="0" smtClean="0"/>
              <a:t>What is the maximum height reached?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4820"/>
            <a:ext cx="38361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67505" y="50292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</a:rPr>
              <a:t>0.722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EB-FE45-4129-B3C5-4B30B79B18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413362"/>
                  </p:ext>
                </p:extLst>
              </p:nvPr>
            </p:nvGraphicFramePr>
            <p:xfrm>
              <a:off x="457199" y="914400"/>
              <a:ext cx="8305800" cy="46288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800601"/>
                    <a:gridCol w="3505199"/>
                  </a:tblGrid>
                  <a:tr h="925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Quantity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Formulae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Horizontal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velocity component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  <m:r>
                                  <a:rPr lang="en-US" sz="2400" b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Vertical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velocity component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𝒚𝒊</m:t>
                                    </m:r>
                                  </m:sub>
                                </m:sSub>
                                <m:r>
                                  <a:rPr lang="en-US" sz="2400" b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Range of Projectile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𝑺𝒊𝒏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𝜽</m:t>
                                    </m:r>
                                  </m:num>
                                  <m:den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𝒈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Height 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𝒉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𝑺𝒊𝒏</m:t>
                                        </m:r>
                                      </m:e>
                                      <m:sup>
                                        <m:r>
                                          <a:rPr lang="en-US" sz="2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𝜽</m:t>
                                    </m:r>
                                  </m:num>
                                  <m:den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𝒈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413362"/>
                  </p:ext>
                </p:extLst>
              </p:nvPr>
            </p:nvGraphicFramePr>
            <p:xfrm>
              <a:off x="457199" y="914400"/>
              <a:ext cx="8305800" cy="46288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800601"/>
                    <a:gridCol w="3505199"/>
                  </a:tblGrid>
                  <a:tr h="925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Quantity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Formulae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Horizontal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velocity component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870" t="-100000" r="-174" b="-300000"/>
                          </a:stretch>
                        </a:blipFill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Vertical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velocity component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870" t="-201325" r="-174" b="-201987"/>
                          </a:stretch>
                        </a:blipFill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Range of Projectile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870" t="-299342" r="-174" b="-100658"/>
                          </a:stretch>
                        </a:blipFill>
                      </a:tcPr>
                    </a:tc>
                  </a:tr>
                  <a:tr h="925767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Height 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870" t="-399342" r="-1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6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</a:rPr>
              <a:t>Average and Instantaneous Velocity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Following the same approach as in Chapter 2 we define the average velocity as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91300"/>
              </p:ext>
            </p:extLst>
          </p:nvPr>
        </p:nvGraphicFramePr>
        <p:xfrm>
          <a:off x="2609850" y="1370013"/>
          <a:ext cx="36385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9" name="Equation" r:id="rId3" imgW="2082600" imgH="393480" progId="Equation.DSMT4">
                  <p:embed/>
                </p:oleObj>
              </mc:Choice>
              <mc:Fallback>
                <p:oleObj name="Equation" r:id="rId3" imgW="2082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370013"/>
                        <a:ext cx="36385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44348"/>
              </p:ext>
            </p:extLst>
          </p:nvPr>
        </p:nvGraphicFramePr>
        <p:xfrm>
          <a:off x="1600200" y="2441575"/>
          <a:ext cx="5715000" cy="87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0" name="Equation" r:id="rId5" imgW="2831760" imgH="431640" progId="Equation.DSMT4">
                  <p:embed/>
                </p:oleObj>
              </mc:Choice>
              <mc:Fallback>
                <p:oleObj name="Equation" r:id="rId5" imgW="283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41575"/>
                        <a:ext cx="5715000" cy="87165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1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" y="3714690"/>
            <a:ext cx="861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We define the instantaneous velocity (or more simply the velocity) as the limit: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57654"/>
              </p:ext>
            </p:extLst>
          </p:nvPr>
        </p:nvGraphicFramePr>
        <p:xfrm>
          <a:off x="609600" y="4764087"/>
          <a:ext cx="180498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2" name="Equation" r:id="rId9" imgW="1028520" imgH="583920" progId="Equation.DSMT4">
                  <p:embed/>
                </p:oleObj>
              </mc:Choice>
              <mc:Fallback>
                <p:oleObj name="Equation" r:id="rId9" imgW="1028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64087"/>
                        <a:ext cx="1804988" cy="1027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10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00952"/>
            <a:ext cx="2362200" cy="260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76200"/>
            <a:ext cx="5781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Uniform Circular Motion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8722"/>
            <a:ext cx="71532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80609"/>
            <a:ext cx="1981200" cy="13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94018"/>
            <a:ext cx="2320636" cy="13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89625"/>
            <a:ext cx="7904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Tangential and Radial Acceleration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79751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tangential acceleration component causes a change in the speed </a:t>
            </a:r>
            <a:r>
              <a:rPr lang="en-US" i="1" dirty="0"/>
              <a:t>v </a:t>
            </a:r>
            <a:r>
              <a:rPr lang="en-US" dirty="0"/>
              <a:t>of the particle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This </a:t>
            </a:r>
            <a:r>
              <a:rPr lang="en-US" b="1" dirty="0">
                <a:solidFill>
                  <a:srgbClr val="0070C0"/>
                </a:solidFill>
              </a:rPr>
              <a:t>component is parallel to the instantaneous velocity,</a:t>
            </a:r>
            <a:r>
              <a:rPr lang="en-US" dirty="0"/>
              <a:t> and its magnitude </a:t>
            </a:r>
            <a:r>
              <a:rPr lang="en-US" dirty="0" smtClean="0"/>
              <a:t>is given by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76200" y="2819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radial acceleration component arises from a change in direction of the </a:t>
            </a:r>
            <a:r>
              <a:rPr lang="en-US" dirty="0" smtClean="0"/>
              <a:t>velocity vector </a:t>
            </a:r>
            <a:r>
              <a:rPr lang="en-US" dirty="0"/>
              <a:t>and is given by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905000"/>
            <a:ext cx="1466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66" y="3667715"/>
            <a:ext cx="2228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7698"/>
            <a:ext cx="8763000" cy="9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719262"/>
            <a:ext cx="20193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99"/>
                </a:solidFill>
              </a:rPr>
              <a:t>Average and Instantaneous Acceleration</a:t>
            </a:r>
          </a:p>
          <a:p>
            <a:pPr>
              <a:spcBef>
                <a:spcPct val="50000"/>
              </a:spcBef>
            </a:pPr>
            <a:r>
              <a:rPr lang="en-US" dirty="0"/>
              <a:t> The average acceleration is defined as: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04729"/>
              </p:ext>
            </p:extLst>
          </p:nvPr>
        </p:nvGraphicFramePr>
        <p:xfrm>
          <a:off x="304800" y="1370012"/>
          <a:ext cx="46148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" name="Equation" r:id="rId3" imgW="2641320" imgH="393480" progId="Equation.DSMT4">
                  <p:embed/>
                </p:oleObj>
              </mc:Choice>
              <mc:Fallback>
                <p:oleObj name="Equation" r:id="rId3" imgW="264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0012"/>
                        <a:ext cx="46148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17887"/>
              </p:ext>
            </p:extLst>
          </p:nvPr>
        </p:nvGraphicFramePr>
        <p:xfrm>
          <a:off x="6048375" y="1443037"/>
          <a:ext cx="20288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3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1443037"/>
                        <a:ext cx="20288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22815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define the instantaneous acceleration as the limit: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68401"/>
              </p:ext>
            </p:extLst>
          </p:nvPr>
        </p:nvGraphicFramePr>
        <p:xfrm>
          <a:off x="504031" y="2971800"/>
          <a:ext cx="81359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4" name="Equation" r:id="rId7" imgW="4635360" imgH="609480" progId="Equation.DSMT4">
                  <p:embed/>
                </p:oleObj>
              </mc:Choice>
              <mc:Fallback>
                <p:oleObj name="Equation" r:id="rId7" imgW="4635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2971800"/>
                        <a:ext cx="813593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three acceleration components are given by the equations</a:t>
            </a:r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22923"/>
              </p:ext>
            </p:extLst>
          </p:nvPr>
        </p:nvGraphicFramePr>
        <p:xfrm>
          <a:off x="609600" y="5486400"/>
          <a:ext cx="9906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5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86400"/>
                        <a:ext cx="990600" cy="682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23813"/>
              </p:ext>
            </p:extLst>
          </p:nvPr>
        </p:nvGraphicFramePr>
        <p:xfrm>
          <a:off x="2743200" y="5410200"/>
          <a:ext cx="9906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6" name="Equation" r:id="rId11" imgW="571320" imgH="419040" progId="Equation.DSMT4">
                  <p:embed/>
                </p:oleObj>
              </mc:Choice>
              <mc:Fallback>
                <p:oleObj name="Equation" r:id="rId11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990600" cy="725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20255"/>
              </p:ext>
            </p:extLst>
          </p:nvPr>
        </p:nvGraphicFramePr>
        <p:xfrm>
          <a:off x="4899025" y="5410200"/>
          <a:ext cx="9683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7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410200"/>
                        <a:ext cx="968375" cy="682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19291"/>
              </p:ext>
            </p:extLst>
          </p:nvPr>
        </p:nvGraphicFramePr>
        <p:xfrm>
          <a:off x="7010400" y="5410200"/>
          <a:ext cx="914400" cy="71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" name="Equation" r:id="rId15" imgW="469800" imgH="393480" progId="Equation.DSMT4">
                  <p:embed/>
                </p:oleObj>
              </mc:Choice>
              <mc:Fallback>
                <p:oleObj name="Equation" r:id="rId15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410200"/>
                        <a:ext cx="914400" cy="7129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3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388"/>
            <a:ext cx="8991600" cy="4877753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 bwMode="auto">
          <a:xfrm>
            <a:off x="1057884" y="1503735"/>
            <a:ext cx="7161989" cy="2399489"/>
          </a:xfrm>
          <a:custGeom>
            <a:avLst/>
            <a:gdLst>
              <a:gd name="connsiteX0" fmla="*/ 0 w 7957765"/>
              <a:gd name="connsiteY0" fmla="*/ 2328333 h 2666099"/>
              <a:gd name="connsiteX1" fmla="*/ 540425 w 7957765"/>
              <a:gd name="connsiteY1" fmla="*/ 1544716 h 2666099"/>
              <a:gd name="connsiteX2" fmla="*/ 1661808 w 7957765"/>
              <a:gd name="connsiteY2" fmla="*/ 585461 h 2666099"/>
              <a:gd name="connsiteX3" fmla="*/ 3229042 w 7957765"/>
              <a:gd name="connsiteY3" fmla="*/ 58546 h 2666099"/>
              <a:gd name="connsiteX4" fmla="*/ 4688191 w 7957765"/>
              <a:gd name="connsiteY4" fmla="*/ 234184 h 2666099"/>
              <a:gd name="connsiteX5" fmla="*/ 5985212 w 7957765"/>
              <a:gd name="connsiteY5" fmla="*/ 950248 h 2666099"/>
              <a:gd name="connsiteX6" fmla="*/ 7120106 w 7957765"/>
              <a:gd name="connsiteY6" fmla="*/ 1841950 h 2666099"/>
              <a:gd name="connsiteX7" fmla="*/ 7957765 w 7957765"/>
              <a:gd name="connsiteY7" fmla="*/ 2666099 h 2666099"/>
              <a:gd name="connsiteX8" fmla="*/ 7957765 w 7957765"/>
              <a:gd name="connsiteY8" fmla="*/ 2666099 h 266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7765" h="2666099">
                <a:moveTo>
                  <a:pt x="0" y="2328333"/>
                </a:moveTo>
                <a:cubicBezTo>
                  <a:pt x="131728" y="2081764"/>
                  <a:pt x="263457" y="1835195"/>
                  <a:pt x="540425" y="1544716"/>
                </a:cubicBezTo>
                <a:cubicBezTo>
                  <a:pt x="817393" y="1254237"/>
                  <a:pt x="1213705" y="833156"/>
                  <a:pt x="1661808" y="585461"/>
                </a:cubicBezTo>
                <a:cubicBezTo>
                  <a:pt x="2109911" y="337766"/>
                  <a:pt x="2724645" y="117092"/>
                  <a:pt x="3229042" y="58546"/>
                </a:cubicBezTo>
                <a:cubicBezTo>
                  <a:pt x="3733439" y="0"/>
                  <a:pt x="4228829" y="85567"/>
                  <a:pt x="4688191" y="234184"/>
                </a:cubicBezTo>
                <a:cubicBezTo>
                  <a:pt x="5147553" y="382801"/>
                  <a:pt x="5579893" y="682287"/>
                  <a:pt x="5985212" y="950248"/>
                </a:cubicBezTo>
                <a:cubicBezTo>
                  <a:pt x="6390531" y="1218209"/>
                  <a:pt x="6791347" y="1555975"/>
                  <a:pt x="7120106" y="1841950"/>
                </a:cubicBezTo>
                <a:cubicBezTo>
                  <a:pt x="7448865" y="2127925"/>
                  <a:pt x="7957765" y="2666099"/>
                  <a:pt x="7957765" y="2666099"/>
                </a:cubicBezTo>
                <a:lnTo>
                  <a:pt x="7957765" y="2666099"/>
                </a:lnTo>
              </a:path>
            </a:pathLst>
          </a:custGeom>
          <a:noFill/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algn="ctr" defTabSz="822960"/>
            <a:endParaRPr lang="en-US" sz="2900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737360" y="304800"/>
            <a:ext cx="5730240" cy="685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400" b="1" cap="small" dirty="0" smtClean="0">
                <a:latin typeface="Times New Roman" pitchFamily="18" charset="0"/>
                <a:cs typeface="Times New Roman" pitchFamily="18" charset="0"/>
              </a:rPr>
              <a:t>Projectile Motion</a:t>
            </a:r>
            <a:endParaRPr lang="en-US" sz="44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625065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Sadia</a:t>
            </a:r>
            <a:r>
              <a:rPr lang="en-US" sz="1600" dirty="0" smtClean="0"/>
              <a:t> Khan</a:t>
            </a:r>
          </a:p>
          <a:p>
            <a:r>
              <a:rPr lang="en-US" sz="1600" dirty="0" smtClean="0"/>
              <a:t>PHYS 101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0334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6031-19EB-437A-A288-FAF1A6643A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92295"/>
              </p:ext>
            </p:extLst>
          </p:nvPr>
        </p:nvGraphicFramePr>
        <p:xfrm>
          <a:off x="381000" y="838200"/>
          <a:ext cx="8153400" cy="502237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32552"/>
                <a:gridCol w="6920848"/>
              </a:tblGrid>
              <a:tr h="57725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this lecture we will study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Projectile Motion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Some important Terms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Horizontal “Velocity” Component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Vertical “Velocity” Component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Horizontally Launched Projectiles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Vertically Launched Projectiles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Time of Flight</a:t>
                      </a: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Horizontal Range </a:t>
                      </a:r>
                    </a:p>
                  </a:txBody>
                  <a:tcPr marL="68580" marR="68580" marT="0" marB="0" anchor="ctr"/>
                </a:tc>
              </a:tr>
              <a:tr h="48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Vertical Height</a:t>
                      </a:r>
                      <a:endParaRPr lang="en-US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0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B566-3ED5-43EA-9F14-700CFA3B4D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8320" y="838200"/>
                <a:ext cx="83058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A particle moves in a vertical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plane with some 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but its acceleration is always the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free-fall acceleration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which is downward. Such a particle is called a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projectile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its motion is called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projectile motion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838200"/>
                <a:ext cx="83058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808" t="-3012" r="-1395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9342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What is Projectile motion?</a:t>
            </a:r>
            <a:endParaRPr lang="en-US" b="1" cap="small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http://www.freewebs.com/ayxl/paraboli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" y="2046593"/>
            <a:ext cx="3535680" cy="2080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eamcet.learnhub.com/lesson/pages/2439-welcome-to-physics-part-iv/photos/4285-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46592"/>
            <a:ext cx="4032153" cy="208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3" t="4828" r="4226" b="6854"/>
          <a:stretch/>
        </p:blipFill>
        <p:spPr bwMode="auto">
          <a:xfrm>
            <a:off x="440961" y="4597401"/>
            <a:ext cx="3597639" cy="203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0" descr="http://www.dynamicscience.com.au/tester/solutions/flight/projectilemtn/vectorsofvelocit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495800"/>
            <a:ext cx="403215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76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028950" y="21097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2714625" y="23812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2428875" y="19240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857625" y="24098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9342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Some important terms</a:t>
            </a:r>
            <a:endParaRPr lang="en-US" b="1" cap="small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/>
          <a:stretch/>
        </p:blipFill>
        <p:spPr bwMode="auto">
          <a:xfrm>
            <a:off x="4676140" y="4433888"/>
            <a:ext cx="431546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7035" y="985520"/>
            <a:ext cx="80397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Point of projection: </a:t>
            </a:r>
            <a:r>
              <a:rPr lang="en-US" sz="1800" b="1" i="1" dirty="0" smtClean="0"/>
              <a:t>The point from where the object is projected.</a:t>
            </a:r>
          </a:p>
          <a:p>
            <a:endParaRPr lang="en-US" sz="1800" b="1" i="1" dirty="0" smtClean="0"/>
          </a:p>
          <a:p>
            <a:r>
              <a:rPr lang="en-US" sz="1800" b="1" dirty="0">
                <a:solidFill>
                  <a:srgbClr val="FF0000"/>
                </a:solidFill>
              </a:rPr>
              <a:t>Angle of projection:</a:t>
            </a:r>
            <a:r>
              <a:rPr lang="en-US" sz="1800" b="1" i="1" dirty="0"/>
              <a:t> The angle made by the projectile at point of projection</a:t>
            </a:r>
            <a:r>
              <a:rPr lang="en-US" sz="1800" b="1" i="1" dirty="0" smtClean="0"/>
              <a:t>.</a:t>
            </a:r>
          </a:p>
          <a:p>
            <a:endParaRPr lang="en-US" sz="1800" b="1" i="1" dirty="0"/>
          </a:p>
          <a:p>
            <a:r>
              <a:rPr lang="en-US" sz="1800" b="1" dirty="0">
                <a:solidFill>
                  <a:srgbClr val="FF0000"/>
                </a:solidFill>
              </a:rPr>
              <a:t>Time of flight: </a:t>
            </a:r>
            <a:r>
              <a:rPr lang="en-US" sz="1800" b="1" i="1" dirty="0"/>
              <a:t>Time taken by the projectile to remain  in air</a:t>
            </a:r>
            <a:r>
              <a:rPr lang="en-US" sz="1800" b="1" i="1" dirty="0" smtClean="0"/>
              <a:t>.</a:t>
            </a:r>
          </a:p>
          <a:p>
            <a:endParaRPr lang="en-US" sz="1800" b="1" i="1" dirty="0"/>
          </a:p>
          <a:p>
            <a:r>
              <a:rPr lang="en-US" sz="1800" b="1" dirty="0">
                <a:solidFill>
                  <a:srgbClr val="FF0000"/>
                </a:solidFill>
              </a:rPr>
              <a:t>Point of landing: </a:t>
            </a:r>
            <a:r>
              <a:rPr lang="en-US" sz="1800" b="1" i="1" dirty="0"/>
              <a:t>The point at which projectile strikes</a:t>
            </a:r>
            <a:r>
              <a:rPr lang="en-US" sz="1800" b="1" i="1" dirty="0" smtClean="0"/>
              <a:t>.</a:t>
            </a:r>
          </a:p>
          <a:p>
            <a:endParaRPr lang="en-US" sz="1800" b="1" i="1" dirty="0"/>
          </a:p>
          <a:p>
            <a:r>
              <a:rPr lang="en-US" sz="1800" b="1" dirty="0">
                <a:solidFill>
                  <a:srgbClr val="FF0000"/>
                </a:solidFill>
              </a:rPr>
              <a:t>Range: </a:t>
            </a:r>
            <a:r>
              <a:rPr lang="en-US" sz="1800" b="1" i="1" dirty="0"/>
              <a:t>Maximum horizontal distance covered by the projectile</a:t>
            </a:r>
            <a:r>
              <a:rPr lang="en-US" sz="1800" b="1" i="1" dirty="0" smtClean="0"/>
              <a:t>.</a:t>
            </a:r>
          </a:p>
          <a:p>
            <a:endParaRPr lang="en-US" sz="1800" b="1" i="1" dirty="0"/>
          </a:p>
          <a:p>
            <a:r>
              <a:rPr lang="en-US" sz="1800" b="1" dirty="0">
                <a:solidFill>
                  <a:srgbClr val="FF0000"/>
                </a:solidFill>
              </a:rPr>
              <a:t>Height: </a:t>
            </a:r>
            <a:r>
              <a:rPr lang="en-US" sz="1800" b="1" i="1" dirty="0"/>
              <a:t>Maximum vertical distance reached by the projectile</a:t>
            </a:r>
            <a:r>
              <a:rPr lang="en-US" sz="1800" b="1" i="1" dirty="0" smtClean="0"/>
              <a:t>.</a:t>
            </a:r>
          </a:p>
          <a:p>
            <a:endParaRPr lang="en-US" sz="1800" b="1" i="1" dirty="0"/>
          </a:p>
          <a:p>
            <a:r>
              <a:rPr lang="en-US" sz="1800" b="1" dirty="0">
                <a:solidFill>
                  <a:srgbClr val="FF0000"/>
                </a:solidFill>
              </a:rPr>
              <a:t>Trajectory: </a:t>
            </a:r>
            <a:r>
              <a:rPr lang="en-US" sz="1800" b="1" i="1" dirty="0"/>
              <a:t>Path followed by the projectile.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Projectiles move in </a:t>
            </a:r>
            <a:r>
              <a:rPr lang="en-US" b="1" cap="sm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</a:t>
            </a:r>
            <a:r>
              <a:rPr lang="en-US" b="1" cap="small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dimensions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1"/>
            <a:ext cx="8686800" cy="144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Since a projectile moves in 2-dimensions, therefore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velocity  has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two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components just like a resultant vector.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Horizontal and Vertical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199"/>
            <a:ext cx="7162800" cy="34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1281</TotalTime>
  <Words>741</Words>
  <Application>Microsoft Office PowerPoint</Application>
  <PresentationFormat>On-screen Show (4:3)</PresentationFormat>
  <Paragraphs>176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 Unicode MS</vt:lpstr>
      <vt:lpstr>ＭＳ Ｐゴシック</vt:lpstr>
      <vt:lpstr>Arial</vt:lpstr>
      <vt:lpstr>Arial Black</vt:lpstr>
      <vt:lpstr>Calibri</vt:lpstr>
      <vt:lpstr>Cambria Math</vt:lpstr>
      <vt:lpstr>Comic Sans MS</vt:lpstr>
      <vt:lpstr>Corbel</vt:lpstr>
      <vt:lpstr>Gill Sans</vt:lpstr>
      <vt:lpstr>Symbol</vt:lpstr>
      <vt:lpstr>Times New Roman</vt:lpstr>
      <vt:lpstr>Wingdings</vt:lpstr>
      <vt:lpstr>Wingdings 2</vt:lpstr>
      <vt:lpstr>Wingdings 3</vt:lpstr>
      <vt:lpstr>ヒラギノ角ゴ Pro W3</vt:lpstr>
      <vt:lpstr>Module</vt:lpstr>
      <vt:lpstr>Essential</vt:lpstr>
      <vt:lpstr>Equation</vt:lpstr>
      <vt:lpstr>معادلة</vt:lpstr>
      <vt:lpstr>Chapter 4</vt:lpstr>
      <vt:lpstr>PowerPoint Presentation</vt:lpstr>
      <vt:lpstr>PowerPoint Presentation</vt:lpstr>
      <vt:lpstr>PowerPoint Presentation</vt:lpstr>
      <vt:lpstr>Projectile Motion</vt:lpstr>
      <vt:lpstr>PowerPoint Presentation</vt:lpstr>
      <vt:lpstr>What is Projectile motion?</vt:lpstr>
      <vt:lpstr>Some important terms</vt:lpstr>
      <vt:lpstr>Projectiles move in TWO dimensions</vt:lpstr>
      <vt:lpstr>Horizontal “Velocity” Component</vt:lpstr>
      <vt:lpstr>Vertical “Velocity” Component</vt:lpstr>
      <vt:lpstr>Horizontally Launched Projectiles</vt:lpstr>
      <vt:lpstr>PowerPoint Presentation</vt:lpstr>
      <vt:lpstr>Vertically Launched Projectiles</vt:lpstr>
      <vt:lpstr>PowerPoint Presentation</vt:lpstr>
      <vt:lpstr>Vertically Launched 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PROJECTILE MOTION Chapter 1.4</dc:title>
  <dc:creator>Lech Jedral</dc:creator>
  <cp:lastModifiedBy>sadia khan</cp:lastModifiedBy>
  <cp:revision>133</cp:revision>
  <dcterms:created xsi:type="dcterms:W3CDTF">2006-02-17T15:46:13Z</dcterms:created>
  <dcterms:modified xsi:type="dcterms:W3CDTF">2014-03-04T14:48:37Z</dcterms:modified>
</cp:coreProperties>
</file>