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Lst>
  <p:notesMasterIdLst>
    <p:notesMasterId r:id="rId27"/>
  </p:notesMasterIdLst>
  <p:sldIdLst>
    <p:sldId id="271" r:id="rId3"/>
    <p:sldId id="272" r:id="rId4"/>
    <p:sldId id="257" r:id="rId5"/>
    <p:sldId id="258" r:id="rId6"/>
    <p:sldId id="260" r:id="rId7"/>
    <p:sldId id="269" r:id="rId8"/>
    <p:sldId id="261" r:id="rId9"/>
    <p:sldId id="264" r:id="rId10"/>
    <p:sldId id="270" r:id="rId11"/>
    <p:sldId id="274" r:id="rId12"/>
    <p:sldId id="275" r:id="rId13"/>
    <p:sldId id="276" r:id="rId14"/>
    <p:sldId id="277" r:id="rId15"/>
    <p:sldId id="278" r:id="rId16"/>
    <p:sldId id="282" r:id="rId17"/>
    <p:sldId id="283" r:id="rId18"/>
    <p:sldId id="284" r:id="rId19"/>
    <p:sldId id="285" r:id="rId20"/>
    <p:sldId id="286" r:id="rId21"/>
    <p:sldId id="287" r:id="rId22"/>
    <p:sldId id="288" r:id="rId23"/>
    <p:sldId id="289" r:id="rId24"/>
    <p:sldId id="290" r:id="rId25"/>
    <p:sldId id="291" r:id="rId26"/>
  </p:sldIdLst>
  <p:sldSz cx="9144000" cy="6858000" type="screen4x3"/>
  <p:notesSz cx="6858000" cy="9144000"/>
  <p:defaultTextStyle>
    <a:defPPr>
      <a:defRPr lang="en-US"/>
    </a:defPPr>
    <a:lvl1pPr algn="l" rtl="0" fontAlgn="base">
      <a:spcBef>
        <a:spcPct val="0"/>
      </a:spcBef>
      <a:spcAft>
        <a:spcPct val="0"/>
      </a:spcAft>
      <a:defRPr sz="2200" kern="1200">
        <a:solidFill>
          <a:schemeClr val="accent2"/>
        </a:solidFill>
        <a:latin typeface="Times New Roman" pitchFamily="18" charset="0"/>
        <a:ea typeface="+mn-ea"/>
        <a:cs typeface="+mn-cs"/>
      </a:defRPr>
    </a:lvl1pPr>
    <a:lvl2pPr marL="457200" algn="l" rtl="0" fontAlgn="base">
      <a:spcBef>
        <a:spcPct val="0"/>
      </a:spcBef>
      <a:spcAft>
        <a:spcPct val="0"/>
      </a:spcAft>
      <a:defRPr sz="2200" kern="1200">
        <a:solidFill>
          <a:schemeClr val="accent2"/>
        </a:solidFill>
        <a:latin typeface="Times New Roman" pitchFamily="18" charset="0"/>
        <a:ea typeface="+mn-ea"/>
        <a:cs typeface="+mn-cs"/>
      </a:defRPr>
    </a:lvl2pPr>
    <a:lvl3pPr marL="914400" algn="l" rtl="0" fontAlgn="base">
      <a:spcBef>
        <a:spcPct val="0"/>
      </a:spcBef>
      <a:spcAft>
        <a:spcPct val="0"/>
      </a:spcAft>
      <a:defRPr sz="2200" kern="1200">
        <a:solidFill>
          <a:schemeClr val="accent2"/>
        </a:solidFill>
        <a:latin typeface="Times New Roman" pitchFamily="18" charset="0"/>
        <a:ea typeface="+mn-ea"/>
        <a:cs typeface="+mn-cs"/>
      </a:defRPr>
    </a:lvl3pPr>
    <a:lvl4pPr marL="1371600" algn="l" rtl="0" fontAlgn="base">
      <a:spcBef>
        <a:spcPct val="0"/>
      </a:spcBef>
      <a:spcAft>
        <a:spcPct val="0"/>
      </a:spcAft>
      <a:defRPr sz="2200" kern="1200">
        <a:solidFill>
          <a:schemeClr val="accent2"/>
        </a:solidFill>
        <a:latin typeface="Times New Roman" pitchFamily="18" charset="0"/>
        <a:ea typeface="+mn-ea"/>
        <a:cs typeface="+mn-cs"/>
      </a:defRPr>
    </a:lvl4pPr>
    <a:lvl5pPr marL="1828800" algn="l" rtl="0" fontAlgn="base">
      <a:spcBef>
        <a:spcPct val="0"/>
      </a:spcBef>
      <a:spcAft>
        <a:spcPct val="0"/>
      </a:spcAft>
      <a:defRPr sz="2200" kern="1200">
        <a:solidFill>
          <a:schemeClr val="accent2"/>
        </a:solidFill>
        <a:latin typeface="Times New Roman" pitchFamily="18" charset="0"/>
        <a:ea typeface="+mn-ea"/>
        <a:cs typeface="+mn-cs"/>
      </a:defRPr>
    </a:lvl5pPr>
    <a:lvl6pPr marL="2286000" algn="l" defTabSz="914400" rtl="0" eaLnBrk="1" latinLnBrk="0" hangingPunct="1">
      <a:defRPr sz="2200" kern="1200">
        <a:solidFill>
          <a:schemeClr val="accent2"/>
        </a:solidFill>
        <a:latin typeface="Times New Roman" pitchFamily="18" charset="0"/>
        <a:ea typeface="+mn-ea"/>
        <a:cs typeface="+mn-cs"/>
      </a:defRPr>
    </a:lvl6pPr>
    <a:lvl7pPr marL="2743200" algn="l" defTabSz="914400" rtl="0" eaLnBrk="1" latinLnBrk="0" hangingPunct="1">
      <a:defRPr sz="2200" kern="1200">
        <a:solidFill>
          <a:schemeClr val="accent2"/>
        </a:solidFill>
        <a:latin typeface="Times New Roman" pitchFamily="18" charset="0"/>
        <a:ea typeface="+mn-ea"/>
        <a:cs typeface="+mn-cs"/>
      </a:defRPr>
    </a:lvl7pPr>
    <a:lvl8pPr marL="3200400" algn="l" defTabSz="914400" rtl="0" eaLnBrk="1" latinLnBrk="0" hangingPunct="1">
      <a:defRPr sz="2200" kern="1200">
        <a:solidFill>
          <a:schemeClr val="accent2"/>
        </a:solidFill>
        <a:latin typeface="Times New Roman" pitchFamily="18" charset="0"/>
        <a:ea typeface="+mn-ea"/>
        <a:cs typeface="+mn-cs"/>
      </a:defRPr>
    </a:lvl8pPr>
    <a:lvl9pPr marL="3657600" algn="l" defTabSz="914400" rtl="0" eaLnBrk="1" latinLnBrk="0" hangingPunct="1">
      <a:defRPr sz="2200"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0C0C0"/>
    <a:srgbClr val="FF3300"/>
    <a:srgbClr val="9900CC"/>
    <a:srgbClr val="CC3300"/>
    <a:srgbClr val="009900"/>
    <a:srgbClr val="D6009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2" autoAdjust="0"/>
  </p:normalViewPr>
  <p:slideViewPr>
    <p:cSldViewPr>
      <p:cViewPr>
        <p:scale>
          <a:sx n="50" d="100"/>
          <a:sy n="50" d="100"/>
        </p:scale>
        <p:origin x="-2386" y="-806"/>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7F8C-11EF-4B6C-A836-0E05F4E6F8C6}" type="datetimeFigureOut">
              <a:rPr lang="en-US" smtClean="0"/>
              <a:pPr/>
              <a:t>11/11/2013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5ACD-0A7E-4473-ADBE-290A512FC54A}" type="slidenum">
              <a:rPr lang="en-US" smtClean="0"/>
              <a:pPr/>
              <a:t>‹#›</a:t>
            </a:fld>
            <a:endParaRPr lang="en-US"/>
          </a:p>
        </p:txBody>
      </p:sp>
    </p:spTree>
    <p:extLst>
      <p:ext uri="{BB962C8B-B14F-4D97-AF65-F5344CB8AC3E}">
        <p14:creationId xmlns:p14="http://schemas.microsoft.com/office/powerpoint/2010/main" val="45948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A25ACD-0A7E-4473-ADBE-290A512FC54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cs typeface="Arial" charset="0"/>
              </a:rPr>
              <a:t>4/18/2008</a:t>
            </a:r>
          </a:p>
        </p:txBody>
      </p:sp>
      <p:sp>
        <p:nvSpPr>
          <p:cNvPr id="3481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cs typeface="Arial" charset="0"/>
              </a:rPr>
              <a:t>Lecture 8</a:t>
            </a:r>
          </a:p>
        </p:txBody>
      </p:sp>
      <p:sp>
        <p:nvSpPr>
          <p:cNvPr id="3481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6B2DA0-EEE4-4BDB-8A7C-E9B3A32916B0}" type="slidenum">
              <a:rPr lang="en-US">
                <a:cs typeface="Arial" charset="0"/>
              </a:rPr>
              <a:pPr/>
              <a:t>15</a:t>
            </a:fld>
            <a:endParaRPr lang="en-US">
              <a:cs typeface="Arial" charset="0"/>
            </a:endParaRPr>
          </a:p>
        </p:txBody>
      </p:sp>
      <p:sp>
        <p:nvSpPr>
          <p:cNvPr id="348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1" name="Rectangle 3"/>
          <p:cNvSpPr>
            <a:spLocks noGrp="1" noChangeArrowheads="1"/>
          </p:cNvSpPr>
          <p:nvPr>
            <p:ph type="body" idx="1"/>
          </p:nvPr>
        </p:nvSpPr>
        <p:spPr bwMode="auto">
          <a:xfrm>
            <a:off x="914400" y="4368800"/>
            <a:ext cx="5029200" cy="4064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cs typeface="Arial" charset="0"/>
              </a:rPr>
              <a:t>4/18/2008</a:t>
            </a:r>
          </a:p>
        </p:txBody>
      </p:sp>
      <p:sp>
        <p:nvSpPr>
          <p:cNvPr id="3686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cs typeface="Arial" charset="0"/>
              </a:rPr>
              <a:t>Lecture 8</a:t>
            </a:r>
          </a:p>
        </p:txBody>
      </p:sp>
      <p:sp>
        <p:nvSpPr>
          <p:cNvPr id="3686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FB2452-5596-44CA-A57E-EB156DA6EADF}" type="slidenum">
              <a:rPr lang="en-US">
                <a:cs typeface="Arial" charset="0"/>
              </a:rPr>
              <a:pPr/>
              <a:t>16</a:t>
            </a:fld>
            <a:endParaRPr lang="en-US">
              <a:cs typeface="Arial" charset="0"/>
            </a:endParaRPr>
          </a:p>
        </p:txBody>
      </p:sp>
      <p:sp>
        <p:nvSpPr>
          <p:cNvPr id="368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9" name="Rectangle 3"/>
          <p:cNvSpPr>
            <a:spLocks noGrp="1" noChangeArrowheads="1"/>
          </p:cNvSpPr>
          <p:nvPr>
            <p:ph type="body" idx="1"/>
          </p:nvPr>
        </p:nvSpPr>
        <p:spPr bwMode="auto">
          <a:xfrm>
            <a:off x="914400" y="4368800"/>
            <a:ext cx="5029200" cy="4064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cs typeface="Arial" charset="0"/>
              </a:rPr>
              <a:t>4/18/2008</a:t>
            </a:r>
          </a:p>
        </p:txBody>
      </p:sp>
      <p:sp>
        <p:nvSpPr>
          <p:cNvPr id="3891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cs typeface="Arial" charset="0"/>
              </a:rPr>
              <a:t>Lecture 8</a:t>
            </a:r>
          </a:p>
        </p:txBody>
      </p:sp>
      <p:sp>
        <p:nvSpPr>
          <p:cNvPr id="3891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78DE32-86CE-4567-BE76-0841393A013B}" type="slidenum">
              <a:rPr lang="en-US">
                <a:cs typeface="Arial" charset="0"/>
              </a:rPr>
              <a:pPr/>
              <a:t>17</a:t>
            </a:fld>
            <a:endParaRPr lang="en-US">
              <a:cs typeface="Arial" charset="0"/>
            </a:endParaRPr>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xfrm>
            <a:off x="914400" y="4368800"/>
            <a:ext cx="5029200" cy="4064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6387E-8A00-4174-A30B-1D2C238C98F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B72F69-3C9A-4312-A84A-8ECBEA73D01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B5E906-3F5B-4C55-8B97-E4EE7EA3FE7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7458" name="Group 2"/>
          <p:cNvGrpSpPr>
            <a:grpSpLocks/>
          </p:cNvGrpSpPr>
          <p:nvPr/>
        </p:nvGrpSpPr>
        <p:grpSpPr bwMode="auto">
          <a:xfrm>
            <a:off x="0" y="0"/>
            <a:ext cx="9140825" cy="6851650"/>
            <a:chOff x="0" y="0"/>
            <a:chExt cx="5758" cy="4316"/>
          </a:xfrm>
        </p:grpSpPr>
        <p:sp>
          <p:nvSpPr>
            <p:cNvPr id="14745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4746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6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4746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4747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47471" name="Group 15"/>
            <p:cNvGrpSpPr>
              <a:grpSpLocks/>
            </p:cNvGrpSpPr>
            <p:nvPr/>
          </p:nvGrpSpPr>
          <p:grpSpPr bwMode="auto">
            <a:xfrm>
              <a:off x="192" y="2284"/>
              <a:ext cx="1254" cy="923"/>
              <a:chOff x="192" y="2284"/>
              <a:chExt cx="1254" cy="923"/>
            </a:xfrm>
          </p:grpSpPr>
          <p:sp>
            <p:nvSpPr>
              <p:cNvPr id="14747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4747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7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4747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7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7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7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7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8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9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9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749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4749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4749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4749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4749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47497"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4749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a:t>Click to edit Master subtitle style</a:t>
            </a:r>
          </a:p>
        </p:txBody>
      </p:sp>
      <p:sp>
        <p:nvSpPr>
          <p:cNvPr id="147499" name="Rectangle 4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147500" name="Rectangle 44"/>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147501" name="Rectangle 45"/>
          <p:cNvSpPr>
            <a:spLocks noGrp="1" noChangeArrowheads="1"/>
          </p:cNvSpPr>
          <p:nvPr>
            <p:ph type="sldNum" sz="quarter" idx="4"/>
          </p:nvPr>
        </p:nvSpPr>
        <p:spPr>
          <a:xfrm>
            <a:off x="6553200" y="6245225"/>
            <a:ext cx="2133600" cy="476250"/>
          </a:xfrm>
        </p:spPr>
        <p:txBody>
          <a:bodyPr/>
          <a:lstStyle>
            <a:lvl1pPr>
              <a:defRPr/>
            </a:lvl1pPr>
          </a:lstStyle>
          <a:p>
            <a:fld id="{F09FB228-0A88-4C7B-9EB3-48B97CF7ED0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64536A-0B17-4F90-A1FC-9E473A22FD1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642A6D-1796-402B-A582-0D3F4065961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C41E25-54E8-489E-81FD-AD6CA8C1F66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1550C47-FF2C-4218-8511-E308BD954EC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324473A-7F4F-4372-A06A-E07DB5AB3D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88B060-9F33-44D1-9A24-422926EDE48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12FB9-D3B4-4AA7-9453-D2EC20A54D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052038-B6BF-41D1-AF43-DED053C0519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22F36-6083-4FD3-993D-6928E31B033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C67EE3-A817-471B-93B7-E22730628F2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92577C-9CE2-488F-8EBF-38ADA4A92BB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7D56D-0250-4D80-AA19-4425F7D4768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18EFAE-3CD6-43BA-A8F5-DBB08274509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364FDD1-C147-4F08-B17B-DAFE73157B1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7474EC-7FD9-4470-8E88-59CEA939CCC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98F29C-CF71-468F-BFDB-721B76117D9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FD6165-5F9E-4640-8706-A00C6FD814A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F53705-3590-4133-A4D2-415CFC4D812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6C48A2CE-FEC3-491D-BBDF-3C428864D5E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0"/>
            <a:ext cx="9140825" cy="6851650"/>
            <a:chOff x="0" y="0"/>
            <a:chExt cx="5758" cy="4316"/>
          </a:xfrm>
        </p:grpSpPr>
        <p:sp>
          <p:nvSpPr>
            <p:cNvPr id="14643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3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3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3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n-US"/>
            </a:p>
          </p:txBody>
        </p:sp>
        <p:sp>
          <p:nvSpPr>
            <p:cNvPr id="14643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4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4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4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4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4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n-US"/>
            </a:p>
          </p:txBody>
        </p:sp>
        <p:sp>
          <p:nvSpPr>
            <p:cNvPr id="14644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sp>
          <p:nvSpPr>
            <p:cNvPr id="14644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n-US"/>
            </a:p>
          </p:txBody>
        </p:sp>
        <p:grpSp>
          <p:nvGrpSpPr>
            <p:cNvPr id="146447" name="Group 15"/>
            <p:cNvGrpSpPr>
              <a:grpSpLocks/>
            </p:cNvGrpSpPr>
            <p:nvPr/>
          </p:nvGrpSpPr>
          <p:grpSpPr bwMode="auto">
            <a:xfrm>
              <a:off x="192" y="2284"/>
              <a:ext cx="1254" cy="923"/>
              <a:chOff x="192" y="2284"/>
              <a:chExt cx="1254" cy="923"/>
            </a:xfrm>
          </p:grpSpPr>
          <p:sp>
            <p:nvSpPr>
              <p:cNvPr id="14644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n-US"/>
              </a:p>
            </p:txBody>
          </p:sp>
          <p:sp>
            <p:nvSpPr>
              <p:cNvPr id="14644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n-US"/>
              </a:p>
            </p:txBody>
          </p:sp>
          <p:sp>
            <p:nvSpPr>
              <p:cNvPr id="14645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5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n-US"/>
              </a:p>
            </p:txBody>
          </p:sp>
          <p:sp>
            <p:nvSpPr>
              <p:cNvPr id="14646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n-US"/>
              </a:p>
            </p:txBody>
          </p:sp>
          <p:sp>
            <p:nvSpPr>
              <p:cNvPr id="14646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n-US"/>
              </a:p>
            </p:txBody>
          </p:sp>
          <p:sp>
            <p:nvSpPr>
              <p:cNvPr id="14647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n-US"/>
              </a:p>
            </p:txBody>
          </p:sp>
          <p:sp>
            <p:nvSpPr>
              <p:cNvPr id="14647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n-US"/>
              </a:p>
            </p:txBody>
          </p:sp>
          <p:sp>
            <p:nvSpPr>
              <p:cNvPr id="14647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n-US"/>
              </a:p>
            </p:txBody>
          </p:sp>
        </p:grpSp>
      </p:grpSp>
      <p:sp>
        <p:nvSpPr>
          <p:cNvPr id="146473"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6474"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75"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defRPr>
            </a:lvl1pPr>
          </a:lstStyle>
          <a:p>
            <a:endParaRPr lang="en-US"/>
          </a:p>
        </p:txBody>
      </p:sp>
      <p:sp>
        <p:nvSpPr>
          <p:cNvPr id="146476"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defRPr>
            </a:lvl1pPr>
          </a:lstStyle>
          <a:p>
            <a:endParaRPr lang="en-US"/>
          </a:p>
        </p:txBody>
      </p:sp>
      <p:sp>
        <p:nvSpPr>
          <p:cNvPr id="146477"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effectLst>
                  <a:outerShdw blurRad="38100" dist="38100" dir="2700000" algn="tl">
                    <a:srgbClr val="000000"/>
                  </a:outerShdw>
                </a:effectLst>
                <a:latin typeface="+mn-lt"/>
              </a:defRPr>
            </a:lvl1pPr>
          </a:lstStyle>
          <a:p>
            <a:fld id="{2DE42118-4ED3-46C2-9E5C-73C2AEC90D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41"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11.jpeg"/><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1.jpe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800"/>
              <a:t>Chapter 5</a:t>
            </a:r>
          </a:p>
        </p:txBody>
      </p:sp>
      <p:sp>
        <p:nvSpPr>
          <p:cNvPr id="23555" name="Rectangle 3"/>
          <p:cNvSpPr>
            <a:spLocks noGrp="1" noChangeArrowheads="1"/>
          </p:cNvSpPr>
          <p:nvPr>
            <p:ph type="body" idx="1"/>
          </p:nvPr>
        </p:nvSpPr>
        <p:spPr/>
        <p:txBody>
          <a:bodyPr/>
          <a:lstStyle/>
          <a:p>
            <a:r>
              <a:rPr lang="en-US" sz="4000" b="1"/>
              <a:t>Force and Motion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533400" y="152400"/>
            <a:ext cx="7772400" cy="1165225"/>
          </a:xfrm>
        </p:spPr>
        <p:txBody>
          <a:bodyPr/>
          <a:lstStyle/>
          <a:p>
            <a:pPr eaLnBrk="1" hangingPunct="1"/>
            <a:r>
              <a:rPr lang="en-US" b="1" i="1" u="sng" dirty="0" smtClean="0">
                <a:solidFill>
                  <a:srgbClr val="993300"/>
                </a:solidFill>
              </a:rPr>
              <a:t>Definition of Friction</a:t>
            </a:r>
            <a:br>
              <a:rPr lang="en-US" b="1" i="1" u="sng" dirty="0" smtClean="0">
                <a:solidFill>
                  <a:srgbClr val="993300"/>
                </a:solidFill>
              </a:rPr>
            </a:br>
            <a:endParaRPr lang="en-US" sz="2000" b="1" i="1" dirty="0" smtClean="0">
              <a:solidFill>
                <a:srgbClr val="7030A0"/>
              </a:solidFill>
            </a:endParaRPr>
          </a:p>
        </p:txBody>
      </p:sp>
      <p:sp>
        <p:nvSpPr>
          <p:cNvPr id="28674" name="Subtitle 2"/>
          <p:cNvSpPr>
            <a:spLocks noGrp="1"/>
          </p:cNvSpPr>
          <p:nvPr>
            <p:ph type="subTitle" idx="1"/>
          </p:nvPr>
        </p:nvSpPr>
        <p:spPr>
          <a:xfrm>
            <a:off x="457200" y="1219200"/>
            <a:ext cx="8001000" cy="1371600"/>
          </a:xfrm>
        </p:spPr>
        <p:txBody>
          <a:bodyPr/>
          <a:lstStyle/>
          <a:p>
            <a:pPr algn="l" eaLnBrk="1" hangingPunct="1"/>
            <a:r>
              <a:rPr lang="en-US" b="1" i="1" dirty="0" smtClean="0">
                <a:solidFill>
                  <a:srgbClr val="0070C0"/>
                </a:solidFill>
              </a:rPr>
              <a:t>	</a:t>
            </a:r>
            <a:r>
              <a:rPr lang="en-US" b="1" i="1" dirty="0" smtClean="0"/>
              <a:t>A force that resists the relative motion or tendency to such motion of two bodies or substances in contact.</a:t>
            </a:r>
          </a:p>
          <a:p>
            <a:pPr algn="l" eaLnBrk="1" hangingPunct="1"/>
            <a:endParaRPr lang="en-US" dirty="0" smtClean="0"/>
          </a:p>
        </p:txBody>
      </p:sp>
      <p:pic>
        <p:nvPicPr>
          <p:cNvPr id="28677" name="Picture 5" descr="https://share.ehs.uen.org/sites/default/files/images/friction5.jpg"/>
          <p:cNvPicPr>
            <a:picLocks noChangeAspect="1" noChangeArrowheads="1"/>
          </p:cNvPicPr>
          <p:nvPr/>
        </p:nvPicPr>
        <p:blipFill>
          <a:blip r:embed="rId2" cstate="print"/>
          <a:srcRect/>
          <a:stretch>
            <a:fillRect/>
          </a:stretch>
        </p:blipFill>
        <p:spPr bwMode="auto">
          <a:xfrm>
            <a:off x="4267200" y="3429000"/>
            <a:ext cx="4714566" cy="2667000"/>
          </a:xfrm>
          <a:prstGeom prst="rect">
            <a:avLst/>
          </a:prstGeom>
          <a:noFill/>
        </p:spPr>
      </p:pic>
      <p:pic>
        <p:nvPicPr>
          <p:cNvPr id="6" name="Picture 5" descr="http://www.grin.com/object/external_document.277754/928a3eea2f156dbeb2a66565bc677aeb_LARGE.png"/>
          <p:cNvPicPr>
            <a:picLocks noChangeAspect="1" noChangeArrowheads="1"/>
          </p:cNvPicPr>
          <p:nvPr/>
        </p:nvPicPr>
        <p:blipFill>
          <a:blip r:embed="rId3" cstate="print"/>
          <a:srcRect l="15517" t="14069" r="13830" b="16667"/>
          <a:stretch>
            <a:fillRect/>
          </a:stretch>
        </p:blipFill>
        <p:spPr bwMode="auto">
          <a:xfrm>
            <a:off x="0" y="2895600"/>
            <a:ext cx="4267200" cy="2667000"/>
          </a:xfrm>
          <a:prstGeom prst="rect">
            <a:avLst/>
          </a:prstGeom>
          <a:noFill/>
        </p:spPr>
      </p:pic>
    </p:spTree>
    <p:extLst>
      <p:ext uri="{BB962C8B-B14F-4D97-AF65-F5344CB8AC3E}">
        <p14:creationId xmlns:p14="http://schemas.microsoft.com/office/powerpoint/2010/main" val="135023238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62A5F37-562C-43B4-8C12-F0E9E6DC828F}" type="slidenum">
              <a:rPr lang="en-US" smtClean="0"/>
              <a:pPr>
                <a:defRPr/>
              </a:pPr>
              <a:t>11</a:t>
            </a:fld>
            <a:endParaRPr lang="en-US"/>
          </a:p>
        </p:txBody>
      </p:sp>
      <p:pic>
        <p:nvPicPr>
          <p:cNvPr id="542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1752600"/>
            <a:ext cx="84201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8364" y="24143"/>
            <a:ext cx="4698722" cy="646331"/>
          </a:xfrm>
          <a:prstGeom prst="rect">
            <a:avLst/>
          </a:prstGeom>
        </p:spPr>
        <p:txBody>
          <a:bodyPr wrap="none">
            <a:spAutoFit/>
          </a:bodyPr>
          <a:lstStyle/>
          <a:p>
            <a:pPr marL="514350" indent="-514350"/>
            <a:r>
              <a:rPr lang="en-US" sz="3600" b="1" i="1" dirty="0">
                <a:solidFill>
                  <a:srgbClr val="008000"/>
                </a:solidFill>
              </a:rPr>
              <a:t>Static Frictional Force:</a:t>
            </a:r>
          </a:p>
        </p:txBody>
      </p:sp>
      <p:pic>
        <p:nvPicPr>
          <p:cNvPr id="54275" name="Picture 3"/>
          <p:cNvPicPr>
            <a:picLocks noChangeAspect="1" noChangeArrowheads="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 y="4578742"/>
            <a:ext cx="290362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descr="http://dallaswinwin.com/images/Woman%20pushing%20Box.jpg"/>
          <p:cNvPicPr>
            <a:picLocks noChangeAspect="1" noChangeArrowheads="1"/>
          </p:cNvPicPr>
          <p:nvPr/>
        </p:nvPicPr>
        <p:blipFill>
          <a:blip r:embed="rId6" cstate="print"/>
          <a:srcRect t="16327" r="300"/>
          <a:stretch>
            <a:fillRect/>
          </a:stretch>
        </p:blipFill>
        <p:spPr bwMode="auto">
          <a:xfrm>
            <a:off x="5177086" y="3733800"/>
            <a:ext cx="3642875" cy="2924175"/>
          </a:xfrm>
          <a:prstGeom prst="rect">
            <a:avLst/>
          </a:prstGeom>
          <a:noFill/>
        </p:spPr>
      </p:pic>
      <p:sp>
        <p:nvSpPr>
          <p:cNvPr id="7" name="Rectangle 6"/>
          <p:cNvSpPr/>
          <p:nvPr/>
        </p:nvSpPr>
        <p:spPr>
          <a:xfrm>
            <a:off x="152400" y="977443"/>
            <a:ext cx="8534400" cy="430887"/>
          </a:xfrm>
          <a:prstGeom prst="rect">
            <a:avLst/>
          </a:prstGeom>
        </p:spPr>
        <p:txBody>
          <a:bodyPr wrap="square">
            <a:spAutoFit/>
          </a:bodyPr>
          <a:lstStyle/>
          <a:p>
            <a:pPr marL="514350" indent="-514350"/>
            <a:r>
              <a:rPr lang="en-US" b="1" i="1" dirty="0">
                <a:solidFill>
                  <a:srgbClr val="0070C0"/>
                </a:solidFill>
              </a:rPr>
              <a:t>If the body does not slide, the frictional force is a static frictional force  </a:t>
            </a:r>
          </a:p>
        </p:txBody>
      </p:sp>
    </p:spTree>
    <p:extLst>
      <p:ext uri="{BB962C8B-B14F-4D97-AF65-F5344CB8AC3E}">
        <p14:creationId xmlns:p14="http://schemas.microsoft.com/office/powerpoint/2010/main" val="2740160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62A5F37-562C-43B4-8C12-F0E9E6DC828F}" type="slidenum">
              <a:rPr lang="en-US" smtClean="0"/>
              <a:pPr>
                <a:defRPr/>
              </a:pPr>
              <a:t>12</a:t>
            </a:fld>
            <a:endParaRPr lang="en-US"/>
          </a:p>
        </p:txBody>
      </p:sp>
      <p:sp>
        <p:nvSpPr>
          <p:cNvPr id="6" name="Rectangle 5"/>
          <p:cNvSpPr/>
          <p:nvPr/>
        </p:nvSpPr>
        <p:spPr>
          <a:xfrm>
            <a:off x="152400" y="152400"/>
            <a:ext cx="8077200" cy="1446550"/>
          </a:xfrm>
          <a:prstGeom prst="rect">
            <a:avLst/>
          </a:prstGeom>
        </p:spPr>
        <p:txBody>
          <a:bodyPr wrap="square">
            <a:spAutoFit/>
          </a:bodyPr>
          <a:lstStyle/>
          <a:p>
            <a:pPr marL="514350" indent="-514350">
              <a:spcBef>
                <a:spcPct val="20000"/>
              </a:spcBef>
            </a:pPr>
            <a:r>
              <a:rPr lang="en-US" sz="4000" b="1" i="1" dirty="0">
                <a:solidFill>
                  <a:srgbClr val="008000"/>
                </a:solidFill>
                <a:latin typeface="+mn-lt"/>
                <a:cs typeface="+mn-cs"/>
              </a:rPr>
              <a:t>Kinetic Frictional Force: </a:t>
            </a:r>
          </a:p>
          <a:p>
            <a:pPr marL="514350" indent="-514350"/>
            <a:r>
              <a:rPr lang="en-US" i="1" dirty="0" smtClean="0">
                <a:solidFill>
                  <a:srgbClr val="0070C0"/>
                </a:solidFill>
              </a:rPr>
              <a:t>	</a:t>
            </a:r>
            <a:r>
              <a:rPr lang="en-US" sz="2400" b="1" i="1" dirty="0">
                <a:solidFill>
                  <a:srgbClr val="0070C0"/>
                </a:solidFill>
                <a:latin typeface="+mn-lt"/>
                <a:cs typeface="+mn-cs"/>
              </a:rPr>
              <a:t>If the body is sliding, the frictional force is a kinetic frictional force</a:t>
            </a:r>
          </a:p>
        </p:txBody>
      </p:sp>
      <p:pic>
        <p:nvPicPr>
          <p:cNvPr id="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95600" y="1090133"/>
            <a:ext cx="304800" cy="539750"/>
          </a:xfrm>
          <a:prstGeom prst="rect">
            <a:avLst/>
          </a:prstGeom>
          <a:noFill/>
          <a:ln w="9525">
            <a:noFill/>
            <a:miter lim="800000"/>
            <a:headEnd/>
            <a:tailEnd/>
          </a:ln>
        </p:spPr>
      </p:pic>
      <p:pic>
        <p:nvPicPr>
          <p:cNvPr id="9" name="Picture 8" descr="kinetic%20friction%20skier.gif"/>
          <p:cNvPicPr>
            <a:picLocks noChangeAspect="1"/>
          </p:cNvPicPr>
          <p:nvPr/>
        </p:nvPicPr>
        <p:blipFill>
          <a:blip r:embed="rId3" cstate="print"/>
          <a:stretch>
            <a:fillRect/>
          </a:stretch>
        </p:blipFill>
        <p:spPr>
          <a:xfrm>
            <a:off x="4648200" y="3605284"/>
            <a:ext cx="3200400" cy="3057098"/>
          </a:xfrm>
          <a:prstGeom prst="rect">
            <a:avLst/>
          </a:prstGeom>
        </p:spPr>
      </p:pic>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58507"/>
            <a:ext cx="81819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36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8ACFD095-2ABD-4D7A-83DB-8819931A5F02}" type="slidenum">
              <a:rPr lang="en-US" smtClean="0">
                <a:cs typeface="Arial" charset="0"/>
              </a:rPr>
              <a:pPr/>
              <a:t>13</a:t>
            </a:fld>
            <a:endParaRPr lang="en-US" smtClean="0">
              <a:cs typeface="Arial" charset="0"/>
            </a:endParaRPr>
          </a:p>
        </p:txBody>
      </p:sp>
      <p:sp>
        <p:nvSpPr>
          <p:cNvPr id="2" name="Title 1"/>
          <p:cNvSpPr>
            <a:spLocks noGrp="1"/>
          </p:cNvSpPr>
          <p:nvPr>
            <p:ph type="title"/>
          </p:nvPr>
        </p:nvSpPr>
        <p:spPr>
          <a:xfrm>
            <a:off x="304800" y="152400"/>
            <a:ext cx="2819400" cy="762000"/>
          </a:xfrm>
        </p:spPr>
        <p:txBody>
          <a:bodyPr/>
          <a:lstStyle/>
          <a:p>
            <a:r>
              <a:rPr lang="en-US" dirty="0" smtClean="0"/>
              <a:t>Example</a:t>
            </a:r>
            <a:endParaRPr lang="en-US" dirty="0"/>
          </a:p>
        </p:txBody>
      </p:sp>
      <p:pic>
        <p:nvPicPr>
          <p:cNvPr id="522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0" y="1078117"/>
            <a:ext cx="2895600" cy="529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8200" y="1535317"/>
            <a:ext cx="35679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204725"/>
      </p:ext>
    </p:extLst>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94D509-ECAE-43C1-A649-83437081FF85}" type="slidenum">
              <a:rPr lang="en-US" smtClean="0"/>
              <a:pPr>
                <a:defRPr/>
              </a:pPr>
              <a:t>14</a:t>
            </a:fld>
            <a:endParaRPr lang="en-US"/>
          </a:p>
        </p:txBody>
      </p:sp>
      <p:pic>
        <p:nvPicPr>
          <p:cNvPr id="532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943"/>
          <a:stretch/>
        </p:blipFill>
        <p:spPr bwMode="auto">
          <a:xfrm>
            <a:off x="914400" y="838200"/>
            <a:ext cx="2971800" cy="483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5192"/>
          <a:stretch/>
        </p:blipFill>
        <p:spPr bwMode="auto">
          <a:xfrm>
            <a:off x="4751112" y="1270499"/>
            <a:ext cx="3554688" cy="413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304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2"/>
          </p:nvPr>
        </p:nvSpPr>
        <p:spPr>
          <a:noFill/>
        </p:spPr>
        <p:txBody>
          <a:bodyPr/>
          <a:lstStyle/>
          <a:p>
            <a:fld id="{F52E9C24-F428-42EB-92A8-8928D29202AD}" type="slidenum">
              <a:rPr lang="en-US" smtClean="0">
                <a:cs typeface="Arial" charset="0"/>
              </a:rPr>
              <a:pPr/>
              <a:t>15</a:t>
            </a:fld>
            <a:endParaRPr lang="en-US" smtClean="0">
              <a:cs typeface="Arial" charset="0"/>
            </a:endParaRPr>
          </a:p>
        </p:txBody>
      </p:sp>
      <p:sp>
        <p:nvSpPr>
          <p:cNvPr id="33794" name="Rectangle 2"/>
          <p:cNvSpPr>
            <a:spLocks noGrp="1" noChangeArrowheads="1"/>
          </p:cNvSpPr>
          <p:nvPr>
            <p:ph type="title"/>
          </p:nvPr>
        </p:nvSpPr>
        <p:spPr>
          <a:xfrm>
            <a:off x="457200" y="152400"/>
            <a:ext cx="7772400" cy="838200"/>
          </a:xfrm>
        </p:spPr>
        <p:txBody>
          <a:bodyPr/>
          <a:lstStyle/>
          <a:p>
            <a:pPr eaLnBrk="1" hangingPunct="1"/>
            <a:r>
              <a:rPr lang="en-US" b="1" i="1" u="sng" dirty="0" smtClean="0">
                <a:solidFill>
                  <a:srgbClr val="993300"/>
                </a:solidFill>
              </a:rPr>
              <a:t>Friction is a Force</a:t>
            </a:r>
          </a:p>
        </p:txBody>
      </p:sp>
      <p:sp>
        <p:nvSpPr>
          <p:cNvPr id="33795" name="Text Box 13"/>
          <p:cNvSpPr txBox="1">
            <a:spLocks noChangeArrowheads="1"/>
          </p:cNvSpPr>
          <p:nvPr/>
        </p:nvSpPr>
        <p:spPr bwMode="auto">
          <a:xfrm>
            <a:off x="719138" y="5410200"/>
            <a:ext cx="7623175" cy="822325"/>
          </a:xfrm>
          <a:prstGeom prst="rect">
            <a:avLst/>
          </a:prstGeom>
          <a:noFill/>
          <a:ln w="9525">
            <a:noFill/>
            <a:miter lim="800000"/>
            <a:headEnd/>
            <a:tailEnd/>
          </a:ln>
        </p:spPr>
        <p:txBody>
          <a:bodyPr wrap="none">
            <a:spAutoFit/>
          </a:bodyPr>
          <a:lstStyle/>
          <a:p>
            <a:pPr algn="ctr"/>
            <a:r>
              <a:rPr lang="en-US" dirty="0"/>
              <a:t>It’s the</a:t>
            </a:r>
            <a:r>
              <a:rPr lang="en-US" i="1" dirty="0"/>
              <a:t> </a:t>
            </a:r>
            <a:r>
              <a:rPr lang="en-US" dirty="0"/>
              <a:t>sum of all the forces that determines the acceleration.</a:t>
            </a:r>
          </a:p>
          <a:p>
            <a:pPr algn="ctr"/>
            <a:r>
              <a:rPr lang="en-US" dirty="0"/>
              <a:t>Every force has an equal &amp; opposite partner.</a:t>
            </a:r>
          </a:p>
        </p:txBody>
      </p:sp>
      <p:grpSp>
        <p:nvGrpSpPr>
          <p:cNvPr id="33796" name="Group 20"/>
          <p:cNvGrpSpPr>
            <a:grpSpLocks/>
          </p:cNvGrpSpPr>
          <p:nvPr/>
        </p:nvGrpSpPr>
        <p:grpSpPr bwMode="auto">
          <a:xfrm>
            <a:off x="762000" y="1143000"/>
            <a:ext cx="7102475" cy="3840163"/>
            <a:chOff x="1066800" y="1219200"/>
            <a:chExt cx="7102475" cy="3840163"/>
          </a:xfrm>
        </p:grpSpPr>
        <p:pic>
          <p:nvPicPr>
            <p:cNvPr id="33797" name="Picture 3" descr="Mechanics%20Friction%20Big"/>
            <p:cNvPicPr>
              <a:picLocks noChangeAspect="1" noChangeArrowheads="1"/>
            </p:cNvPicPr>
            <p:nvPr/>
          </p:nvPicPr>
          <p:blipFill>
            <a:blip r:embed="rId3" cstate="print"/>
            <a:srcRect/>
            <a:stretch>
              <a:fillRect/>
            </a:stretch>
          </p:blipFill>
          <p:spPr bwMode="auto">
            <a:xfrm>
              <a:off x="1066800" y="1219200"/>
              <a:ext cx="6950075" cy="3840163"/>
            </a:xfrm>
            <a:prstGeom prst="rect">
              <a:avLst/>
            </a:prstGeom>
            <a:noFill/>
            <a:ln w="9525">
              <a:noFill/>
              <a:miter lim="800000"/>
              <a:headEnd/>
              <a:tailEnd/>
            </a:ln>
          </p:spPr>
        </p:pic>
        <p:grpSp>
          <p:nvGrpSpPr>
            <p:cNvPr id="33798" name="Group 4"/>
            <p:cNvGrpSpPr>
              <a:grpSpLocks/>
            </p:cNvGrpSpPr>
            <p:nvPr/>
          </p:nvGrpSpPr>
          <p:grpSpPr bwMode="auto">
            <a:xfrm>
              <a:off x="6172200" y="2286000"/>
              <a:ext cx="1997075" cy="701675"/>
              <a:chOff x="3840" y="1776"/>
              <a:chExt cx="1258" cy="442"/>
            </a:xfrm>
          </p:grpSpPr>
          <p:sp>
            <p:nvSpPr>
              <p:cNvPr id="33810" name="Line 5"/>
              <p:cNvSpPr>
                <a:spLocks noChangeShapeType="1"/>
              </p:cNvSpPr>
              <p:nvPr/>
            </p:nvSpPr>
            <p:spPr bwMode="auto">
              <a:xfrm>
                <a:off x="4080" y="2016"/>
                <a:ext cx="960" cy="0"/>
              </a:xfrm>
              <a:prstGeom prst="line">
                <a:avLst/>
              </a:prstGeom>
              <a:noFill/>
              <a:ln w="38100">
                <a:solidFill>
                  <a:srgbClr val="FF0000"/>
                </a:solidFill>
                <a:round/>
                <a:headEnd/>
                <a:tailEnd type="triangle" w="med" len="med"/>
              </a:ln>
            </p:spPr>
            <p:txBody>
              <a:bodyPr/>
              <a:lstStyle/>
              <a:p>
                <a:endParaRPr lang="en-US"/>
              </a:p>
            </p:txBody>
          </p:sp>
          <p:sp>
            <p:nvSpPr>
              <p:cNvPr id="33811" name="Text Box 6"/>
              <p:cNvSpPr txBox="1">
                <a:spLocks noChangeArrowheads="1"/>
              </p:cNvSpPr>
              <p:nvPr/>
            </p:nvSpPr>
            <p:spPr bwMode="auto">
              <a:xfrm>
                <a:off x="3840" y="1776"/>
                <a:ext cx="1258" cy="442"/>
              </a:xfrm>
              <a:prstGeom prst="rect">
                <a:avLst/>
              </a:prstGeom>
              <a:noFill/>
              <a:ln w="9525">
                <a:noFill/>
                <a:miter lim="800000"/>
                <a:headEnd/>
                <a:tailEnd/>
              </a:ln>
            </p:spPr>
            <p:txBody>
              <a:bodyPr wrap="none">
                <a:spAutoFit/>
              </a:bodyPr>
              <a:lstStyle/>
              <a:p>
                <a:r>
                  <a:rPr lang="en-US" sz="2000" b="1" dirty="0">
                    <a:solidFill>
                      <a:srgbClr val="000000"/>
                    </a:solidFill>
                  </a:rPr>
                  <a:t>Force</a:t>
                </a:r>
                <a:r>
                  <a:rPr lang="en-US" sz="2000" b="1" dirty="0"/>
                  <a:t> </a:t>
                </a:r>
                <a:r>
                  <a:rPr lang="en-US" sz="2000" b="1" dirty="0">
                    <a:solidFill>
                      <a:srgbClr val="000000"/>
                    </a:solidFill>
                  </a:rPr>
                  <a:t>on person </a:t>
                </a:r>
              </a:p>
              <a:p>
                <a:r>
                  <a:rPr lang="en-US" sz="2000" b="1" dirty="0">
                    <a:solidFill>
                      <a:srgbClr val="000000"/>
                    </a:solidFill>
                  </a:rPr>
                  <a:t>            by box</a:t>
                </a:r>
              </a:p>
            </p:txBody>
          </p:sp>
        </p:grpSp>
        <p:grpSp>
          <p:nvGrpSpPr>
            <p:cNvPr id="33799" name="Group 19"/>
            <p:cNvGrpSpPr>
              <a:grpSpLocks/>
            </p:cNvGrpSpPr>
            <p:nvPr/>
          </p:nvGrpSpPr>
          <p:grpSpPr bwMode="auto">
            <a:xfrm>
              <a:off x="1447800" y="4495800"/>
              <a:ext cx="2511425" cy="457200"/>
              <a:chOff x="912" y="2832"/>
              <a:chExt cx="1582" cy="288"/>
            </a:xfrm>
          </p:grpSpPr>
          <p:sp>
            <p:nvSpPr>
              <p:cNvPr id="33808" name="Line 8"/>
              <p:cNvSpPr>
                <a:spLocks noChangeShapeType="1"/>
              </p:cNvSpPr>
              <p:nvPr/>
            </p:nvSpPr>
            <p:spPr bwMode="auto">
              <a:xfrm flipH="1">
                <a:off x="1344" y="3120"/>
                <a:ext cx="1104" cy="0"/>
              </a:xfrm>
              <a:prstGeom prst="line">
                <a:avLst/>
              </a:prstGeom>
              <a:noFill/>
              <a:ln w="38100">
                <a:solidFill>
                  <a:srgbClr val="00FF00"/>
                </a:solidFill>
                <a:round/>
                <a:headEnd/>
                <a:tailEnd type="triangle" w="med" len="med"/>
              </a:ln>
            </p:spPr>
            <p:txBody>
              <a:bodyPr/>
              <a:lstStyle/>
              <a:p>
                <a:endParaRPr lang="en-US"/>
              </a:p>
            </p:txBody>
          </p:sp>
          <p:sp>
            <p:nvSpPr>
              <p:cNvPr id="33809" name="Text Box 9"/>
              <p:cNvSpPr txBox="1">
                <a:spLocks noChangeArrowheads="1"/>
              </p:cNvSpPr>
              <p:nvPr/>
            </p:nvSpPr>
            <p:spPr bwMode="auto">
              <a:xfrm>
                <a:off x="912" y="2832"/>
                <a:ext cx="1582" cy="250"/>
              </a:xfrm>
              <a:prstGeom prst="rect">
                <a:avLst/>
              </a:prstGeom>
              <a:noFill/>
              <a:ln w="9525">
                <a:noFill/>
                <a:miter lim="800000"/>
                <a:headEnd/>
                <a:tailEnd/>
              </a:ln>
            </p:spPr>
            <p:txBody>
              <a:bodyPr wrap="none">
                <a:spAutoFit/>
              </a:bodyPr>
              <a:lstStyle/>
              <a:p>
                <a:r>
                  <a:rPr lang="en-US" sz="2000" b="1" dirty="0">
                    <a:solidFill>
                      <a:schemeClr val="tx1"/>
                    </a:solidFill>
                  </a:rPr>
                  <a:t>Force on floor by box</a:t>
                </a:r>
              </a:p>
            </p:txBody>
          </p:sp>
        </p:grpSp>
        <p:grpSp>
          <p:nvGrpSpPr>
            <p:cNvPr id="33800" name="Group 10"/>
            <p:cNvGrpSpPr>
              <a:grpSpLocks/>
            </p:cNvGrpSpPr>
            <p:nvPr/>
          </p:nvGrpSpPr>
          <p:grpSpPr bwMode="auto">
            <a:xfrm>
              <a:off x="4191000" y="4495800"/>
              <a:ext cx="2743200" cy="457200"/>
              <a:chOff x="2592" y="2208"/>
              <a:chExt cx="1728" cy="288"/>
            </a:xfrm>
          </p:grpSpPr>
          <p:sp>
            <p:nvSpPr>
              <p:cNvPr id="33806" name="Line 11"/>
              <p:cNvSpPr>
                <a:spLocks noChangeShapeType="1"/>
              </p:cNvSpPr>
              <p:nvPr/>
            </p:nvSpPr>
            <p:spPr bwMode="auto">
              <a:xfrm>
                <a:off x="2592" y="2496"/>
                <a:ext cx="960" cy="0"/>
              </a:xfrm>
              <a:prstGeom prst="line">
                <a:avLst/>
              </a:prstGeom>
              <a:noFill/>
              <a:ln w="38100">
                <a:solidFill>
                  <a:srgbClr val="00FF00"/>
                </a:solidFill>
                <a:round/>
                <a:headEnd/>
                <a:tailEnd type="triangle" w="med" len="med"/>
              </a:ln>
            </p:spPr>
            <p:txBody>
              <a:bodyPr/>
              <a:lstStyle/>
              <a:p>
                <a:endParaRPr lang="en-US"/>
              </a:p>
            </p:txBody>
          </p:sp>
          <p:sp>
            <p:nvSpPr>
              <p:cNvPr id="33807" name="Text Box 12"/>
              <p:cNvSpPr txBox="1">
                <a:spLocks noChangeArrowheads="1"/>
              </p:cNvSpPr>
              <p:nvPr/>
            </p:nvSpPr>
            <p:spPr bwMode="auto">
              <a:xfrm>
                <a:off x="2640" y="2208"/>
                <a:ext cx="1680" cy="252"/>
              </a:xfrm>
              <a:prstGeom prst="rect">
                <a:avLst/>
              </a:prstGeom>
              <a:noFill/>
              <a:ln w="9525">
                <a:noFill/>
                <a:miter lim="800000"/>
                <a:headEnd/>
                <a:tailEnd/>
              </a:ln>
            </p:spPr>
            <p:txBody>
              <a:bodyPr wrap="square">
                <a:spAutoFit/>
              </a:bodyPr>
              <a:lstStyle/>
              <a:p>
                <a:r>
                  <a:rPr lang="en-US" sz="2000" b="1" dirty="0">
                    <a:solidFill>
                      <a:schemeClr val="tx1"/>
                    </a:solidFill>
                  </a:rPr>
                  <a:t>Force on </a:t>
                </a:r>
                <a:r>
                  <a:rPr lang="en-US" sz="2000" b="1" dirty="0" smtClean="0">
                    <a:solidFill>
                      <a:schemeClr val="tx1"/>
                    </a:solidFill>
                  </a:rPr>
                  <a:t>box by </a:t>
                </a:r>
                <a:r>
                  <a:rPr lang="en-US" sz="2000" b="1" dirty="0">
                    <a:solidFill>
                      <a:schemeClr val="tx1"/>
                    </a:solidFill>
                  </a:rPr>
                  <a:t>floor</a:t>
                </a:r>
              </a:p>
            </p:txBody>
          </p:sp>
        </p:grpSp>
        <p:sp>
          <p:nvSpPr>
            <p:cNvPr id="33801" name="Rectangle 14"/>
            <p:cNvSpPr>
              <a:spLocks noChangeArrowheads="1"/>
            </p:cNvSpPr>
            <p:nvPr/>
          </p:nvSpPr>
          <p:spPr bwMode="auto">
            <a:xfrm>
              <a:off x="1143000" y="2209800"/>
              <a:ext cx="1905000" cy="2057400"/>
            </a:xfrm>
            <a:prstGeom prst="rect">
              <a:avLst/>
            </a:prstGeom>
            <a:solidFill>
              <a:srgbClr val="F8F8F8"/>
            </a:solidFill>
            <a:ln w="9525">
              <a:noFill/>
              <a:miter lim="800000"/>
              <a:headEnd/>
              <a:tailEnd/>
            </a:ln>
          </p:spPr>
          <p:txBody>
            <a:bodyPr wrap="none" anchor="ctr"/>
            <a:lstStyle/>
            <a:p>
              <a:endParaRPr lang="en-US"/>
            </a:p>
          </p:txBody>
        </p:sp>
        <p:grpSp>
          <p:nvGrpSpPr>
            <p:cNvPr id="33802" name="Group 15"/>
            <p:cNvGrpSpPr>
              <a:grpSpLocks/>
            </p:cNvGrpSpPr>
            <p:nvPr/>
          </p:nvGrpSpPr>
          <p:grpSpPr bwMode="auto">
            <a:xfrm>
              <a:off x="3048000" y="1981200"/>
              <a:ext cx="1947863" cy="1052513"/>
              <a:chOff x="1376" y="1946"/>
              <a:chExt cx="1227" cy="663"/>
            </a:xfrm>
          </p:grpSpPr>
          <p:sp>
            <p:nvSpPr>
              <p:cNvPr id="33803" name="Line 16"/>
              <p:cNvSpPr>
                <a:spLocks noChangeShapeType="1"/>
              </p:cNvSpPr>
              <p:nvPr/>
            </p:nvSpPr>
            <p:spPr bwMode="auto">
              <a:xfrm flipH="1">
                <a:off x="1584" y="2400"/>
                <a:ext cx="960" cy="0"/>
              </a:xfrm>
              <a:prstGeom prst="line">
                <a:avLst/>
              </a:prstGeom>
              <a:noFill/>
              <a:ln w="38100">
                <a:solidFill>
                  <a:srgbClr val="FF0000"/>
                </a:solidFill>
                <a:round/>
                <a:headEnd/>
                <a:tailEnd type="triangle" w="med" len="med"/>
              </a:ln>
            </p:spPr>
            <p:txBody>
              <a:bodyPr/>
              <a:lstStyle/>
              <a:p>
                <a:endParaRPr lang="en-US"/>
              </a:p>
            </p:txBody>
          </p:sp>
          <p:sp>
            <p:nvSpPr>
              <p:cNvPr id="33804" name="Text Box 17"/>
              <p:cNvSpPr txBox="1">
                <a:spLocks noChangeArrowheads="1"/>
              </p:cNvSpPr>
              <p:nvPr/>
            </p:nvSpPr>
            <p:spPr bwMode="auto">
              <a:xfrm>
                <a:off x="1910" y="1946"/>
                <a:ext cx="116" cy="288"/>
              </a:xfrm>
              <a:prstGeom prst="rect">
                <a:avLst/>
              </a:prstGeom>
              <a:noFill/>
              <a:ln w="9525">
                <a:noFill/>
                <a:miter lim="800000"/>
                <a:headEnd/>
                <a:tailEnd/>
              </a:ln>
            </p:spPr>
            <p:txBody>
              <a:bodyPr wrap="none">
                <a:spAutoFit/>
              </a:bodyPr>
              <a:lstStyle/>
              <a:p>
                <a:endParaRPr lang="en-US">
                  <a:solidFill>
                    <a:srgbClr val="F8F8F8"/>
                  </a:solidFill>
                </a:endParaRPr>
              </a:p>
            </p:txBody>
          </p:sp>
          <p:sp>
            <p:nvSpPr>
              <p:cNvPr id="33805" name="Text Box 18"/>
              <p:cNvSpPr txBox="1">
                <a:spLocks noChangeArrowheads="1"/>
              </p:cNvSpPr>
              <p:nvPr/>
            </p:nvSpPr>
            <p:spPr bwMode="auto">
              <a:xfrm>
                <a:off x="1376" y="2167"/>
                <a:ext cx="1227" cy="442"/>
              </a:xfrm>
              <a:prstGeom prst="rect">
                <a:avLst/>
              </a:prstGeom>
              <a:noFill/>
              <a:ln w="9525">
                <a:noFill/>
                <a:miter lim="800000"/>
                <a:headEnd/>
                <a:tailEnd/>
              </a:ln>
            </p:spPr>
            <p:txBody>
              <a:bodyPr wrap="none">
                <a:spAutoFit/>
              </a:bodyPr>
              <a:lstStyle/>
              <a:p>
                <a:r>
                  <a:rPr lang="en-US" sz="2000" b="1" dirty="0">
                    <a:solidFill>
                      <a:srgbClr val="000000"/>
                    </a:solidFill>
                  </a:rPr>
                  <a:t>Force on box </a:t>
                </a:r>
              </a:p>
              <a:p>
                <a:r>
                  <a:rPr lang="en-US" sz="2000" b="1" dirty="0">
                    <a:solidFill>
                      <a:srgbClr val="000000"/>
                    </a:solidFill>
                  </a:rPr>
                  <a:t>           by person</a:t>
                </a:r>
              </a:p>
            </p:txBody>
          </p:sp>
        </p:grpSp>
      </p:grpSp>
    </p:spTree>
    <p:extLst>
      <p:ext uri="{BB962C8B-B14F-4D97-AF65-F5344CB8AC3E}">
        <p14:creationId xmlns:p14="http://schemas.microsoft.com/office/powerpoint/2010/main" val="3159862811"/>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2"/>
          </p:nvPr>
        </p:nvSpPr>
        <p:spPr>
          <a:noFill/>
        </p:spPr>
        <p:txBody>
          <a:bodyPr/>
          <a:lstStyle/>
          <a:p>
            <a:fld id="{EDA2470A-3DD3-47FD-AC53-E10727E0E8E4}" type="slidenum">
              <a:rPr lang="en-US" smtClean="0">
                <a:cs typeface="Arial" charset="0"/>
              </a:rPr>
              <a:pPr/>
              <a:t>16</a:t>
            </a:fld>
            <a:endParaRPr lang="en-US" smtClean="0">
              <a:cs typeface="Arial" charset="0"/>
            </a:endParaRPr>
          </a:p>
        </p:txBody>
      </p:sp>
      <p:sp>
        <p:nvSpPr>
          <p:cNvPr id="35842" name="Rectangle 2"/>
          <p:cNvSpPr>
            <a:spLocks noGrp="1" noChangeArrowheads="1"/>
          </p:cNvSpPr>
          <p:nvPr>
            <p:ph type="title"/>
          </p:nvPr>
        </p:nvSpPr>
        <p:spPr>
          <a:xfrm>
            <a:off x="838200" y="304800"/>
            <a:ext cx="7772400" cy="1143000"/>
          </a:xfrm>
        </p:spPr>
        <p:txBody>
          <a:bodyPr/>
          <a:lstStyle/>
          <a:p>
            <a:pPr eaLnBrk="1" hangingPunct="1"/>
            <a:r>
              <a:rPr lang="en-US" b="1" i="1" u="sng" smtClean="0">
                <a:solidFill>
                  <a:srgbClr val="993300"/>
                </a:solidFill>
              </a:rPr>
              <a:t>Friction Mechanism</a:t>
            </a:r>
          </a:p>
        </p:txBody>
      </p:sp>
      <p:pic>
        <p:nvPicPr>
          <p:cNvPr id="35843" name="Picture 3" descr="Mechanics%20Friction%20Big"/>
          <p:cNvPicPr>
            <a:picLocks noChangeAspect="1" noChangeArrowheads="1"/>
          </p:cNvPicPr>
          <p:nvPr/>
        </p:nvPicPr>
        <p:blipFill>
          <a:blip r:embed="rId3" cstate="print"/>
          <a:srcRect/>
          <a:stretch>
            <a:fillRect/>
          </a:stretch>
        </p:blipFill>
        <p:spPr bwMode="auto">
          <a:xfrm>
            <a:off x="1066800" y="1219200"/>
            <a:ext cx="6950075" cy="3840163"/>
          </a:xfrm>
          <a:prstGeom prst="rect">
            <a:avLst/>
          </a:prstGeom>
          <a:noFill/>
          <a:ln w="9525">
            <a:noFill/>
            <a:miter lim="800000"/>
            <a:headEnd/>
            <a:tailEnd/>
          </a:ln>
        </p:spPr>
      </p:pic>
    </p:spTree>
    <p:extLst>
      <p:ext uri="{BB962C8B-B14F-4D97-AF65-F5344CB8AC3E}">
        <p14:creationId xmlns:p14="http://schemas.microsoft.com/office/powerpoint/2010/main" val="1244259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p:spPr>
        <p:txBody>
          <a:bodyPr/>
          <a:lstStyle/>
          <a:p>
            <a:fld id="{6C4E36E0-CD30-4740-8518-1B30C4BE5EA8}" type="slidenum">
              <a:rPr lang="en-US" smtClean="0">
                <a:cs typeface="Arial" charset="0"/>
              </a:rPr>
              <a:pPr/>
              <a:t>17</a:t>
            </a:fld>
            <a:endParaRPr lang="en-US" smtClean="0">
              <a:cs typeface="Arial" charset="0"/>
            </a:endParaRPr>
          </a:p>
        </p:txBody>
      </p:sp>
      <p:sp>
        <p:nvSpPr>
          <p:cNvPr id="37890" name="Rectangle 2"/>
          <p:cNvSpPr>
            <a:spLocks noGrp="1" noChangeArrowheads="1"/>
          </p:cNvSpPr>
          <p:nvPr>
            <p:ph type="title"/>
          </p:nvPr>
        </p:nvSpPr>
        <p:spPr/>
        <p:txBody>
          <a:bodyPr/>
          <a:lstStyle/>
          <a:p>
            <a:pPr eaLnBrk="1" hangingPunct="1"/>
            <a:r>
              <a:rPr lang="en-US" b="1" i="1" u="sng" smtClean="0">
                <a:solidFill>
                  <a:srgbClr val="993300"/>
                </a:solidFill>
              </a:rPr>
              <a:t>Static and Sliding (Kinetic) Friction</a:t>
            </a:r>
          </a:p>
        </p:txBody>
      </p:sp>
      <p:sp>
        <p:nvSpPr>
          <p:cNvPr id="14339" name="Rectangle 3"/>
          <p:cNvSpPr>
            <a:spLocks noGrp="1" noChangeArrowheads="1"/>
          </p:cNvSpPr>
          <p:nvPr>
            <p:ph type="body" idx="1"/>
          </p:nvPr>
        </p:nvSpPr>
        <p:spPr>
          <a:xfrm>
            <a:off x="304800" y="1752600"/>
            <a:ext cx="8458200" cy="1524000"/>
          </a:xfrm>
        </p:spPr>
        <p:txBody>
          <a:bodyPr/>
          <a:lstStyle/>
          <a:p>
            <a:pPr eaLnBrk="1" hangingPunct="1">
              <a:defRPr/>
            </a:pPr>
            <a:r>
              <a:rPr lang="en-US" sz="2400" b="1" i="1" dirty="0">
                <a:solidFill>
                  <a:srgbClr val="0070C0"/>
                </a:solidFill>
                <a:latin typeface="+mj-lt"/>
                <a:ea typeface="+mj-ea"/>
                <a:cs typeface="+mj-cs"/>
              </a:rPr>
              <a:t>Static frictional force: when nothing is sliding</a:t>
            </a:r>
          </a:p>
          <a:p>
            <a:pPr eaLnBrk="1" hangingPunct="1">
              <a:defRPr/>
            </a:pPr>
            <a:r>
              <a:rPr lang="en-US" sz="2400" b="1" i="1" dirty="0">
                <a:solidFill>
                  <a:srgbClr val="0070C0"/>
                </a:solidFill>
                <a:latin typeface="+mj-lt"/>
                <a:ea typeface="+mj-ea"/>
                <a:cs typeface="+mj-cs"/>
              </a:rPr>
              <a:t>Sliding frictional force: when surfaces are sliding</a:t>
            </a:r>
          </a:p>
          <a:p>
            <a:pPr eaLnBrk="1" hangingPunct="1">
              <a:defRPr/>
            </a:pPr>
            <a:r>
              <a:rPr lang="en-US" sz="2400" b="1" i="1" dirty="0">
                <a:solidFill>
                  <a:srgbClr val="0070C0"/>
                </a:solidFill>
                <a:latin typeface="+mj-lt"/>
                <a:ea typeface="+mj-ea"/>
                <a:cs typeface="+mj-cs"/>
              </a:rPr>
              <a:t>Static frictional forces always greater than sliding ones</a:t>
            </a:r>
          </a:p>
        </p:txBody>
      </p:sp>
      <p:grpSp>
        <p:nvGrpSpPr>
          <p:cNvPr id="2" name="Group 4"/>
          <p:cNvGrpSpPr>
            <a:grpSpLocks/>
          </p:cNvGrpSpPr>
          <p:nvPr/>
        </p:nvGrpSpPr>
        <p:grpSpPr bwMode="auto">
          <a:xfrm>
            <a:off x="685800" y="3505200"/>
            <a:ext cx="7156450" cy="790575"/>
            <a:chOff x="480" y="2448"/>
            <a:chExt cx="4508" cy="498"/>
          </a:xfrm>
        </p:grpSpPr>
        <p:sp>
          <p:nvSpPr>
            <p:cNvPr id="37898" name="Freeform 5"/>
            <p:cNvSpPr>
              <a:spLocks/>
            </p:cNvSpPr>
            <p:nvPr/>
          </p:nvSpPr>
          <p:spPr bwMode="auto">
            <a:xfrm>
              <a:off x="480" y="2608"/>
              <a:ext cx="3980" cy="338"/>
            </a:xfrm>
            <a:custGeom>
              <a:avLst/>
              <a:gdLst>
                <a:gd name="T0" fmla="*/ 0 w 3980"/>
                <a:gd name="T1" fmla="*/ 128 h 338"/>
                <a:gd name="T2" fmla="*/ 192 w 3980"/>
                <a:gd name="T3" fmla="*/ 80 h 338"/>
                <a:gd name="T4" fmla="*/ 244 w 3980"/>
                <a:gd name="T5" fmla="*/ 239 h 338"/>
                <a:gd name="T6" fmla="*/ 433 w 3980"/>
                <a:gd name="T7" fmla="*/ 206 h 338"/>
                <a:gd name="T8" fmla="*/ 581 w 3980"/>
                <a:gd name="T9" fmla="*/ 132 h 338"/>
                <a:gd name="T10" fmla="*/ 647 w 3980"/>
                <a:gd name="T11" fmla="*/ 181 h 338"/>
                <a:gd name="T12" fmla="*/ 688 w 3980"/>
                <a:gd name="T13" fmla="*/ 272 h 338"/>
                <a:gd name="T14" fmla="*/ 820 w 3980"/>
                <a:gd name="T15" fmla="*/ 231 h 338"/>
                <a:gd name="T16" fmla="*/ 935 w 3980"/>
                <a:gd name="T17" fmla="*/ 140 h 338"/>
                <a:gd name="T18" fmla="*/ 1059 w 3980"/>
                <a:gd name="T19" fmla="*/ 214 h 338"/>
                <a:gd name="T20" fmla="*/ 1067 w 3980"/>
                <a:gd name="T21" fmla="*/ 116 h 338"/>
                <a:gd name="T22" fmla="*/ 1116 w 3980"/>
                <a:gd name="T23" fmla="*/ 231 h 338"/>
                <a:gd name="T24" fmla="*/ 1182 w 3980"/>
                <a:gd name="T25" fmla="*/ 247 h 338"/>
                <a:gd name="T26" fmla="*/ 1322 w 3980"/>
                <a:gd name="T27" fmla="*/ 223 h 338"/>
                <a:gd name="T28" fmla="*/ 1388 w 3980"/>
                <a:gd name="T29" fmla="*/ 206 h 338"/>
                <a:gd name="T30" fmla="*/ 1462 w 3980"/>
                <a:gd name="T31" fmla="*/ 99 h 338"/>
                <a:gd name="T32" fmla="*/ 1503 w 3980"/>
                <a:gd name="T33" fmla="*/ 214 h 338"/>
                <a:gd name="T34" fmla="*/ 1569 w 3980"/>
                <a:gd name="T35" fmla="*/ 107 h 338"/>
                <a:gd name="T36" fmla="*/ 1643 w 3980"/>
                <a:gd name="T37" fmla="*/ 338 h 338"/>
                <a:gd name="T38" fmla="*/ 1701 w 3980"/>
                <a:gd name="T39" fmla="*/ 198 h 338"/>
                <a:gd name="T40" fmla="*/ 1766 w 3980"/>
                <a:gd name="T41" fmla="*/ 256 h 338"/>
                <a:gd name="T42" fmla="*/ 1775 w 3980"/>
                <a:gd name="T43" fmla="*/ 190 h 338"/>
                <a:gd name="T44" fmla="*/ 1799 w 3980"/>
                <a:gd name="T45" fmla="*/ 140 h 338"/>
                <a:gd name="T46" fmla="*/ 1808 w 3980"/>
                <a:gd name="T47" fmla="*/ 247 h 338"/>
                <a:gd name="T48" fmla="*/ 1964 w 3980"/>
                <a:gd name="T49" fmla="*/ 116 h 338"/>
                <a:gd name="T50" fmla="*/ 1989 w 3980"/>
                <a:gd name="T51" fmla="*/ 165 h 338"/>
                <a:gd name="T52" fmla="*/ 2079 w 3980"/>
                <a:gd name="T53" fmla="*/ 280 h 338"/>
                <a:gd name="T54" fmla="*/ 2277 w 3980"/>
                <a:gd name="T55" fmla="*/ 0 h 338"/>
                <a:gd name="T56" fmla="*/ 2293 w 3980"/>
                <a:gd name="T57" fmla="*/ 214 h 338"/>
                <a:gd name="T58" fmla="*/ 2375 w 3980"/>
                <a:gd name="T59" fmla="*/ 99 h 338"/>
                <a:gd name="T60" fmla="*/ 2425 w 3980"/>
                <a:gd name="T61" fmla="*/ 124 h 338"/>
                <a:gd name="T62" fmla="*/ 2482 w 3980"/>
                <a:gd name="T63" fmla="*/ 214 h 338"/>
                <a:gd name="T64" fmla="*/ 2548 w 3980"/>
                <a:gd name="T65" fmla="*/ 157 h 338"/>
                <a:gd name="T66" fmla="*/ 2647 w 3980"/>
                <a:gd name="T67" fmla="*/ 214 h 338"/>
                <a:gd name="T68" fmla="*/ 2729 w 3980"/>
                <a:gd name="T69" fmla="*/ 132 h 338"/>
                <a:gd name="T70" fmla="*/ 2894 w 3980"/>
                <a:gd name="T71" fmla="*/ 288 h 338"/>
                <a:gd name="T72" fmla="*/ 2918 w 3980"/>
                <a:gd name="T73" fmla="*/ 247 h 338"/>
                <a:gd name="T74" fmla="*/ 3025 w 3980"/>
                <a:gd name="T75" fmla="*/ 75 h 338"/>
                <a:gd name="T76" fmla="*/ 3099 w 3980"/>
                <a:gd name="T77" fmla="*/ 305 h 338"/>
                <a:gd name="T78" fmla="*/ 3173 w 3980"/>
                <a:gd name="T79" fmla="*/ 181 h 338"/>
                <a:gd name="T80" fmla="*/ 3412 w 3980"/>
                <a:gd name="T81" fmla="*/ 157 h 338"/>
                <a:gd name="T82" fmla="*/ 3939 w 3980"/>
                <a:gd name="T83" fmla="*/ 157 h 338"/>
                <a:gd name="T84" fmla="*/ 3980 w 3980"/>
                <a:gd name="T85" fmla="*/ 19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0"/>
                <a:gd name="T130" fmla="*/ 0 h 338"/>
                <a:gd name="T131" fmla="*/ 3980 w 3980"/>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0" h="338">
                  <a:moveTo>
                    <a:pt x="0" y="128"/>
                  </a:moveTo>
                  <a:lnTo>
                    <a:pt x="192" y="80"/>
                  </a:lnTo>
                  <a:lnTo>
                    <a:pt x="244" y="239"/>
                  </a:lnTo>
                  <a:lnTo>
                    <a:pt x="433" y="206"/>
                  </a:lnTo>
                  <a:lnTo>
                    <a:pt x="581" y="132"/>
                  </a:lnTo>
                  <a:lnTo>
                    <a:pt x="647" y="181"/>
                  </a:lnTo>
                  <a:lnTo>
                    <a:pt x="688" y="272"/>
                  </a:lnTo>
                  <a:lnTo>
                    <a:pt x="820" y="231"/>
                  </a:lnTo>
                  <a:lnTo>
                    <a:pt x="935" y="140"/>
                  </a:lnTo>
                  <a:lnTo>
                    <a:pt x="1059" y="214"/>
                  </a:lnTo>
                  <a:lnTo>
                    <a:pt x="1067" y="116"/>
                  </a:lnTo>
                  <a:lnTo>
                    <a:pt x="1116" y="231"/>
                  </a:lnTo>
                  <a:lnTo>
                    <a:pt x="1182" y="247"/>
                  </a:lnTo>
                  <a:lnTo>
                    <a:pt x="1322" y="223"/>
                  </a:lnTo>
                  <a:lnTo>
                    <a:pt x="1388" y="206"/>
                  </a:lnTo>
                  <a:lnTo>
                    <a:pt x="1462" y="99"/>
                  </a:lnTo>
                  <a:lnTo>
                    <a:pt x="1503" y="214"/>
                  </a:lnTo>
                  <a:lnTo>
                    <a:pt x="1569" y="107"/>
                  </a:lnTo>
                  <a:lnTo>
                    <a:pt x="1643" y="338"/>
                  </a:lnTo>
                  <a:lnTo>
                    <a:pt x="1701" y="198"/>
                  </a:lnTo>
                  <a:lnTo>
                    <a:pt x="1766" y="256"/>
                  </a:lnTo>
                  <a:lnTo>
                    <a:pt x="1775" y="190"/>
                  </a:lnTo>
                  <a:lnTo>
                    <a:pt x="1799" y="140"/>
                  </a:lnTo>
                  <a:lnTo>
                    <a:pt x="1808" y="247"/>
                  </a:lnTo>
                  <a:lnTo>
                    <a:pt x="1964" y="116"/>
                  </a:lnTo>
                  <a:lnTo>
                    <a:pt x="1989" y="165"/>
                  </a:lnTo>
                  <a:lnTo>
                    <a:pt x="2079" y="280"/>
                  </a:lnTo>
                  <a:lnTo>
                    <a:pt x="2277" y="0"/>
                  </a:lnTo>
                  <a:lnTo>
                    <a:pt x="2293" y="214"/>
                  </a:lnTo>
                  <a:lnTo>
                    <a:pt x="2375" y="99"/>
                  </a:lnTo>
                  <a:lnTo>
                    <a:pt x="2425" y="124"/>
                  </a:lnTo>
                  <a:lnTo>
                    <a:pt x="2482" y="214"/>
                  </a:lnTo>
                  <a:lnTo>
                    <a:pt x="2548" y="157"/>
                  </a:lnTo>
                  <a:lnTo>
                    <a:pt x="2647" y="214"/>
                  </a:lnTo>
                  <a:lnTo>
                    <a:pt x="2729" y="132"/>
                  </a:lnTo>
                  <a:lnTo>
                    <a:pt x="2894" y="288"/>
                  </a:lnTo>
                  <a:lnTo>
                    <a:pt x="2918" y="247"/>
                  </a:lnTo>
                  <a:lnTo>
                    <a:pt x="3025" y="75"/>
                  </a:lnTo>
                  <a:lnTo>
                    <a:pt x="3099" y="305"/>
                  </a:lnTo>
                  <a:lnTo>
                    <a:pt x="3173" y="181"/>
                  </a:lnTo>
                  <a:lnTo>
                    <a:pt x="3412" y="157"/>
                  </a:lnTo>
                  <a:cubicBezTo>
                    <a:pt x="3588" y="148"/>
                    <a:pt x="3763" y="157"/>
                    <a:pt x="3939" y="157"/>
                  </a:cubicBezTo>
                  <a:lnTo>
                    <a:pt x="3980" y="190"/>
                  </a:lnTo>
                </a:path>
              </a:pathLst>
            </a:custGeom>
            <a:noFill/>
            <a:ln w="28575">
              <a:solidFill>
                <a:schemeClr val="accent1"/>
              </a:solidFill>
              <a:round/>
              <a:headEnd/>
              <a:tailEnd/>
            </a:ln>
          </p:spPr>
          <p:txBody>
            <a:bodyPr/>
            <a:lstStyle/>
            <a:p>
              <a:endParaRPr lang="en-US"/>
            </a:p>
          </p:txBody>
        </p:sp>
        <p:sp>
          <p:nvSpPr>
            <p:cNvPr id="37899" name="Freeform 6"/>
            <p:cNvSpPr>
              <a:spLocks/>
            </p:cNvSpPr>
            <p:nvPr/>
          </p:nvSpPr>
          <p:spPr bwMode="auto">
            <a:xfrm flipH="1">
              <a:off x="1008" y="2448"/>
              <a:ext cx="3980" cy="338"/>
            </a:xfrm>
            <a:custGeom>
              <a:avLst/>
              <a:gdLst>
                <a:gd name="T0" fmla="*/ 0 w 3980"/>
                <a:gd name="T1" fmla="*/ 128 h 338"/>
                <a:gd name="T2" fmla="*/ 192 w 3980"/>
                <a:gd name="T3" fmla="*/ 80 h 338"/>
                <a:gd name="T4" fmla="*/ 244 w 3980"/>
                <a:gd name="T5" fmla="*/ 239 h 338"/>
                <a:gd name="T6" fmla="*/ 433 w 3980"/>
                <a:gd name="T7" fmla="*/ 206 h 338"/>
                <a:gd name="T8" fmla="*/ 581 w 3980"/>
                <a:gd name="T9" fmla="*/ 132 h 338"/>
                <a:gd name="T10" fmla="*/ 647 w 3980"/>
                <a:gd name="T11" fmla="*/ 181 h 338"/>
                <a:gd name="T12" fmla="*/ 688 w 3980"/>
                <a:gd name="T13" fmla="*/ 272 h 338"/>
                <a:gd name="T14" fmla="*/ 820 w 3980"/>
                <a:gd name="T15" fmla="*/ 231 h 338"/>
                <a:gd name="T16" fmla="*/ 935 w 3980"/>
                <a:gd name="T17" fmla="*/ 140 h 338"/>
                <a:gd name="T18" fmla="*/ 1059 w 3980"/>
                <a:gd name="T19" fmla="*/ 214 h 338"/>
                <a:gd name="T20" fmla="*/ 1067 w 3980"/>
                <a:gd name="T21" fmla="*/ 116 h 338"/>
                <a:gd name="T22" fmla="*/ 1116 w 3980"/>
                <a:gd name="T23" fmla="*/ 231 h 338"/>
                <a:gd name="T24" fmla="*/ 1182 w 3980"/>
                <a:gd name="T25" fmla="*/ 247 h 338"/>
                <a:gd name="T26" fmla="*/ 1322 w 3980"/>
                <a:gd name="T27" fmla="*/ 223 h 338"/>
                <a:gd name="T28" fmla="*/ 1388 w 3980"/>
                <a:gd name="T29" fmla="*/ 206 h 338"/>
                <a:gd name="T30" fmla="*/ 1462 w 3980"/>
                <a:gd name="T31" fmla="*/ 99 h 338"/>
                <a:gd name="T32" fmla="*/ 1503 w 3980"/>
                <a:gd name="T33" fmla="*/ 214 h 338"/>
                <a:gd name="T34" fmla="*/ 1569 w 3980"/>
                <a:gd name="T35" fmla="*/ 107 h 338"/>
                <a:gd name="T36" fmla="*/ 1643 w 3980"/>
                <a:gd name="T37" fmla="*/ 338 h 338"/>
                <a:gd name="T38" fmla="*/ 1701 w 3980"/>
                <a:gd name="T39" fmla="*/ 198 h 338"/>
                <a:gd name="T40" fmla="*/ 1766 w 3980"/>
                <a:gd name="T41" fmla="*/ 256 h 338"/>
                <a:gd name="T42" fmla="*/ 1775 w 3980"/>
                <a:gd name="T43" fmla="*/ 190 h 338"/>
                <a:gd name="T44" fmla="*/ 1799 w 3980"/>
                <a:gd name="T45" fmla="*/ 140 h 338"/>
                <a:gd name="T46" fmla="*/ 1808 w 3980"/>
                <a:gd name="T47" fmla="*/ 247 h 338"/>
                <a:gd name="T48" fmla="*/ 1964 w 3980"/>
                <a:gd name="T49" fmla="*/ 116 h 338"/>
                <a:gd name="T50" fmla="*/ 1989 w 3980"/>
                <a:gd name="T51" fmla="*/ 165 h 338"/>
                <a:gd name="T52" fmla="*/ 2079 w 3980"/>
                <a:gd name="T53" fmla="*/ 280 h 338"/>
                <a:gd name="T54" fmla="*/ 2277 w 3980"/>
                <a:gd name="T55" fmla="*/ 0 h 338"/>
                <a:gd name="T56" fmla="*/ 2293 w 3980"/>
                <a:gd name="T57" fmla="*/ 214 h 338"/>
                <a:gd name="T58" fmla="*/ 2375 w 3980"/>
                <a:gd name="T59" fmla="*/ 99 h 338"/>
                <a:gd name="T60" fmla="*/ 2425 w 3980"/>
                <a:gd name="T61" fmla="*/ 124 h 338"/>
                <a:gd name="T62" fmla="*/ 2482 w 3980"/>
                <a:gd name="T63" fmla="*/ 214 h 338"/>
                <a:gd name="T64" fmla="*/ 2548 w 3980"/>
                <a:gd name="T65" fmla="*/ 157 h 338"/>
                <a:gd name="T66" fmla="*/ 2647 w 3980"/>
                <a:gd name="T67" fmla="*/ 214 h 338"/>
                <a:gd name="T68" fmla="*/ 2729 w 3980"/>
                <a:gd name="T69" fmla="*/ 132 h 338"/>
                <a:gd name="T70" fmla="*/ 2894 w 3980"/>
                <a:gd name="T71" fmla="*/ 288 h 338"/>
                <a:gd name="T72" fmla="*/ 2918 w 3980"/>
                <a:gd name="T73" fmla="*/ 247 h 338"/>
                <a:gd name="T74" fmla="*/ 3025 w 3980"/>
                <a:gd name="T75" fmla="*/ 75 h 338"/>
                <a:gd name="T76" fmla="*/ 3099 w 3980"/>
                <a:gd name="T77" fmla="*/ 305 h 338"/>
                <a:gd name="T78" fmla="*/ 3173 w 3980"/>
                <a:gd name="T79" fmla="*/ 181 h 338"/>
                <a:gd name="T80" fmla="*/ 3412 w 3980"/>
                <a:gd name="T81" fmla="*/ 157 h 338"/>
                <a:gd name="T82" fmla="*/ 3939 w 3980"/>
                <a:gd name="T83" fmla="*/ 157 h 338"/>
                <a:gd name="T84" fmla="*/ 3980 w 3980"/>
                <a:gd name="T85" fmla="*/ 19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0"/>
                <a:gd name="T130" fmla="*/ 0 h 338"/>
                <a:gd name="T131" fmla="*/ 3980 w 3980"/>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0" h="338">
                  <a:moveTo>
                    <a:pt x="0" y="128"/>
                  </a:moveTo>
                  <a:lnTo>
                    <a:pt x="192" y="80"/>
                  </a:lnTo>
                  <a:lnTo>
                    <a:pt x="244" y="239"/>
                  </a:lnTo>
                  <a:lnTo>
                    <a:pt x="433" y="206"/>
                  </a:lnTo>
                  <a:lnTo>
                    <a:pt x="581" y="132"/>
                  </a:lnTo>
                  <a:lnTo>
                    <a:pt x="647" y="181"/>
                  </a:lnTo>
                  <a:lnTo>
                    <a:pt x="688" y="272"/>
                  </a:lnTo>
                  <a:lnTo>
                    <a:pt x="820" y="231"/>
                  </a:lnTo>
                  <a:lnTo>
                    <a:pt x="935" y="140"/>
                  </a:lnTo>
                  <a:lnTo>
                    <a:pt x="1059" y="214"/>
                  </a:lnTo>
                  <a:lnTo>
                    <a:pt x="1067" y="116"/>
                  </a:lnTo>
                  <a:lnTo>
                    <a:pt x="1116" y="231"/>
                  </a:lnTo>
                  <a:lnTo>
                    <a:pt x="1182" y="247"/>
                  </a:lnTo>
                  <a:lnTo>
                    <a:pt x="1322" y="223"/>
                  </a:lnTo>
                  <a:lnTo>
                    <a:pt x="1388" y="206"/>
                  </a:lnTo>
                  <a:lnTo>
                    <a:pt x="1462" y="99"/>
                  </a:lnTo>
                  <a:lnTo>
                    <a:pt x="1503" y="214"/>
                  </a:lnTo>
                  <a:lnTo>
                    <a:pt x="1569" y="107"/>
                  </a:lnTo>
                  <a:lnTo>
                    <a:pt x="1643" y="338"/>
                  </a:lnTo>
                  <a:lnTo>
                    <a:pt x="1701" y="198"/>
                  </a:lnTo>
                  <a:lnTo>
                    <a:pt x="1766" y="256"/>
                  </a:lnTo>
                  <a:lnTo>
                    <a:pt x="1775" y="190"/>
                  </a:lnTo>
                  <a:lnTo>
                    <a:pt x="1799" y="140"/>
                  </a:lnTo>
                  <a:lnTo>
                    <a:pt x="1808" y="247"/>
                  </a:lnTo>
                  <a:lnTo>
                    <a:pt x="1964" y="116"/>
                  </a:lnTo>
                  <a:lnTo>
                    <a:pt x="1989" y="165"/>
                  </a:lnTo>
                  <a:lnTo>
                    <a:pt x="2079" y="280"/>
                  </a:lnTo>
                  <a:lnTo>
                    <a:pt x="2277" y="0"/>
                  </a:lnTo>
                  <a:lnTo>
                    <a:pt x="2293" y="214"/>
                  </a:lnTo>
                  <a:lnTo>
                    <a:pt x="2375" y="99"/>
                  </a:lnTo>
                  <a:lnTo>
                    <a:pt x="2425" y="124"/>
                  </a:lnTo>
                  <a:lnTo>
                    <a:pt x="2482" y="214"/>
                  </a:lnTo>
                  <a:lnTo>
                    <a:pt x="2548" y="157"/>
                  </a:lnTo>
                  <a:lnTo>
                    <a:pt x="2647" y="214"/>
                  </a:lnTo>
                  <a:lnTo>
                    <a:pt x="2729" y="132"/>
                  </a:lnTo>
                  <a:lnTo>
                    <a:pt x="2894" y="288"/>
                  </a:lnTo>
                  <a:lnTo>
                    <a:pt x="2918" y="247"/>
                  </a:lnTo>
                  <a:lnTo>
                    <a:pt x="3025" y="75"/>
                  </a:lnTo>
                  <a:lnTo>
                    <a:pt x="3099" y="305"/>
                  </a:lnTo>
                  <a:lnTo>
                    <a:pt x="3173" y="181"/>
                  </a:lnTo>
                  <a:lnTo>
                    <a:pt x="3412" y="157"/>
                  </a:lnTo>
                  <a:cubicBezTo>
                    <a:pt x="3588" y="148"/>
                    <a:pt x="3763" y="157"/>
                    <a:pt x="3939" y="157"/>
                  </a:cubicBezTo>
                  <a:lnTo>
                    <a:pt x="3980" y="190"/>
                  </a:lnTo>
                </a:path>
              </a:pathLst>
            </a:custGeom>
            <a:noFill/>
            <a:ln w="28575">
              <a:solidFill>
                <a:srgbClr val="FF0000"/>
              </a:solidFill>
              <a:round/>
              <a:headEnd/>
              <a:tailEnd/>
            </a:ln>
          </p:spPr>
          <p:txBody>
            <a:bodyPr/>
            <a:lstStyle/>
            <a:p>
              <a:endParaRPr lang="en-US"/>
            </a:p>
          </p:txBody>
        </p:sp>
      </p:grpSp>
      <p:sp>
        <p:nvSpPr>
          <p:cNvPr id="14343" name="Freeform 7"/>
          <p:cNvSpPr>
            <a:spLocks/>
          </p:cNvSpPr>
          <p:nvPr/>
        </p:nvSpPr>
        <p:spPr bwMode="auto">
          <a:xfrm>
            <a:off x="914400" y="4800600"/>
            <a:ext cx="6318250" cy="536575"/>
          </a:xfrm>
          <a:custGeom>
            <a:avLst/>
            <a:gdLst>
              <a:gd name="T0" fmla="*/ 0 w 3980"/>
              <a:gd name="T1" fmla="*/ 128 h 338"/>
              <a:gd name="T2" fmla="*/ 192 w 3980"/>
              <a:gd name="T3" fmla="*/ 80 h 338"/>
              <a:gd name="T4" fmla="*/ 244 w 3980"/>
              <a:gd name="T5" fmla="*/ 239 h 338"/>
              <a:gd name="T6" fmla="*/ 433 w 3980"/>
              <a:gd name="T7" fmla="*/ 206 h 338"/>
              <a:gd name="T8" fmla="*/ 581 w 3980"/>
              <a:gd name="T9" fmla="*/ 132 h 338"/>
              <a:gd name="T10" fmla="*/ 647 w 3980"/>
              <a:gd name="T11" fmla="*/ 181 h 338"/>
              <a:gd name="T12" fmla="*/ 688 w 3980"/>
              <a:gd name="T13" fmla="*/ 272 h 338"/>
              <a:gd name="T14" fmla="*/ 820 w 3980"/>
              <a:gd name="T15" fmla="*/ 231 h 338"/>
              <a:gd name="T16" fmla="*/ 935 w 3980"/>
              <a:gd name="T17" fmla="*/ 140 h 338"/>
              <a:gd name="T18" fmla="*/ 1059 w 3980"/>
              <a:gd name="T19" fmla="*/ 214 h 338"/>
              <a:gd name="T20" fmla="*/ 1067 w 3980"/>
              <a:gd name="T21" fmla="*/ 116 h 338"/>
              <a:gd name="T22" fmla="*/ 1116 w 3980"/>
              <a:gd name="T23" fmla="*/ 231 h 338"/>
              <a:gd name="T24" fmla="*/ 1182 w 3980"/>
              <a:gd name="T25" fmla="*/ 247 h 338"/>
              <a:gd name="T26" fmla="*/ 1322 w 3980"/>
              <a:gd name="T27" fmla="*/ 223 h 338"/>
              <a:gd name="T28" fmla="*/ 1388 w 3980"/>
              <a:gd name="T29" fmla="*/ 206 h 338"/>
              <a:gd name="T30" fmla="*/ 1462 w 3980"/>
              <a:gd name="T31" fmla="*/ 99 h 338"/>
              <a:gd name="T32" fmla="*/ 1503 w 3980"/>
              <a:gd name="T33" fmla="*/ 214 h 338"/>
              <a:gd name="T34" fmla="*/ 1569 w 3980"/>
              <a:gd name="T35" fmla="*/ 107 h 338"/>
              <a:gd name="T36" fmla="*/ 1643 w 3980"/>
              <a:gd name="T37" fmla="*/ 338 h 338"/>
              <a:gd name="T38" fmla="*/ 1701 w 3980"/>
              <a:gd name="T39" fmla="*/ 198 h 338"/>
              <a:gd name="T40" fmla="*/ 1766 w 3980"/>
              <a:gd name="T41" fmla="*/ 256 h 338"/>
              <a:gd name="T42" fmla="*/ 1775 w 3980"/>
              <a:gd name="T43" fmla="*/ 190 h 338"/>
              <a:gd name="T44" fmla="*/ 1799 w 3980"/>
              <a:gd name="T45" fmla="*/ 140 h 338"/>
              <a:gd name="T46" fmla="*/ 1808 w 3980"/>
              <a:gd name="T47" fmla="*/ 247 h 338"/>
              <a:gd name="T48" fmla="*/ 1964 w 3980"/>
              <a:gd name="T49" fmla="*/ 116 h 338"/>
              <a:gd name="T50" fmla="*/ 1989 w 3980"/>
              <a:gd name="T51" fmla="*/ 165 h 338"/>
              <a:gd name="T52" fmla="*/ 2079 w 3980"/>
              <a:gd name="T53" fmla="*/ 280 h 338"/>
              <a:gd name="T54" fmla="*/ 2277 w 3980"/>
              <a:gd name="T55" fmla="*/ 0 h 338"/>
              <a:gd name="T56" fmla="*/ 2293 w 3980"/>
              <a:gd name="T57" fmla="*/ 214 h 338"/>
              <a:gd name="T58" fmla="*/ 2375 w 3980"/>
              <a:gd name="T59" fmla="*/ 99 h 338"/>
              <a:gd name="T60" fmla="*/ 2425 w 3980"/>
              <a:gd name="T61" fmla="*/ 124 h 338"/>
              <a:gd name="T62" fmla="*/ 2482 w 3980"/>
              <a:gd name="T63" fmla="*/ 214 h 338"/>
              <a:gd name="T64" fmla="*/ 2548 w 3980"/>
              <a:gd name="T65" fmla="*/ 157 h 338"/>
              <a:gd name="T66" fmla="*/ 2647 w 3980"/>
              <a:gd name="T67" fmla="*/ 214 h 338"/>
              <a:gd name="T68" fmla="*/ 2729 w 3980"/>
              <a:gd name="T69" fmla="*/ 132 h 338"/>
              <a:gd name="T70" fmla="*/ 2894 w 3980"/>
              <a:gd name="T71" fmla="*/ 288 h 338"/>
              <a:gd name="T72" fmla="*/ 2918 w 3980"/>
              <a:gd name="T73" fmla="*/ 247 h 338"/>
              <a:gd name="T74" fmla="*/ 3025 w 3980"/>
              <a:gd name="T75" fmla="*/ 75 h 338"/>
              <a:gd name="T76" fmla="*/ 3099 w 3980"/>
              <a:gd name="T77" fmla="*/ 305 h 338"/>
              <a:gd name="T78" fmla="*/ 3173 w 3980"/>
              <a:gd name="T79" fmla="*/ 181 h 338"/>
              <a:gd name="T80" fmla="*/ 3412 w 3980"/>
              <a:gd name="T81" fmla="*/ 157 h 338"/>
              <a:gd name="T82" fmla="*/ 3939 w 3980"/>
              <a:gd name="T83" fmla="*/ 157 h 338"/>
              <a:gd name="T84" fmla="*/ 3980 w 3980"/>
              <a:gd name="T85" fmla="*/ 19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0"/>
              <a:gd name="T130" fmla="*/ 0 h 338"/>
              <a:gd name="T131" fmla="*/ 3980 w 3980"/>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0" h="338">
                <a:moveTo>
                  <a:pt x="0" y="128"/>
                </a:moveTo>
                <a:lnTo>
                  <a:pt x="192" y="80"/>
                </a:lnTo>
                <a:lnTo>
                  <a:pt x="244" y="239"/>
                </a:lnTo>
                <a:lnTo>
                  <a:pt x="433" y="206"/>
                </a:lnTo>
                <a:lnTo>
                  <a:pt x="581" y="132"/>
                </a:lnTo>
                <a:lnTo>
                  <a:pt x="647" y="181"/>
                </a:lnTo>
                <a:lnTo>
                  <a:pt x="688" y="272"/>
                </a:lnTo>
                <a:lnTo>
                  <a:pt x="820" y="231"/>
                </a:lnTo>
                <a:lnTo>
                  <a:pt x="935" y="140"/>
                </a:lnTo>
                <a:lnTo>
                  <a:pt x="1059" y="214"/>
                </a:lnTo>
                <a:lnTo>
                  <a:pt x="1067" y="116"/>
                </a:lnTo>
                <a:lnTo>
                  <a:pt x="1116" y="231"/>
                </a:lnTo>
                <a:lnTo>
                  <a:pt x="1182" y="247"/>
                </a:lnTo>
                <a:lnTo>
                  <a:pt x="1322" y="223"/>
                </a:lnTo>
                <a:lnTo>
                  <a:pt x="1388" y="206"/>
                </a:lnTo>
                <a:lnTo>
                  <a:pt x="1462" y="99"/>
                </a:lnTo>
                <a:lnTo>
                  <a:pt x="1503" y="214"/>
                </a:lnTo>
                <a:lnTo>
                  <a:pt x="1569" y="107"/>
                </a:lnTo>
                <a:lnTo>
                  <a:pt x="1643" y="338"/>
                </a:lnTo>
                <a:lnTo>
                  <a:pt x="1701" y="198"/>
                </a:lnTo>
                <a:lnTo>
                  <a:pt x="1766" y="256"/>
                </a:lnTo>
                <a:lnTo>
                  <a:pt x="1775" y="190"/>
                </a:lnTo>
                <a:lnTo>
                  <a:pt x="1799" y="140"/>
                </a:lnTo>
                <a:lnTo>
                  <a:pt x="1808" y="247"/>
                </a:lnTo>
                <a:lnTo>
                  <a:pt x="1964" y="116"/>
                </a:lnTo>
                <a:lnTo>
                  <a:pt x="1989" y="165"/>
                </a:lnTo>
                <a:lnTo>
                  <a:pt x="2079" y="280"/>
                </a:lnTo>
                <a:lnTo>
                  <a:pt x="2277" y="0"/>
                </a:lnTo>
                <a:lnTo>
                  <a:pt x="2293" y="214"/>
                </a:lnTo>
                <a:lnTo>
                  <a:pt x="2375" y="99"/>
                </a:lnTo>
                <a:lnTo>
                  <a:pt x="2425" y="124"/>
                </a:lnTo>
                <a:lnTo>
                  <a:pt x="2482" y="214"/>
                </a:lnTo>
                <a:lnTo>
                  <a:pt x="2548" y="157"/>
                </a:lnTo>
                <a:lnTo>
                  <a:pt x="2647" y="214"/>
                </a:lnTo>
                <a:lnTo>
                  <a:pt x="2729" y="132"/>
                </a:lnTo>
                <a:lnTo>
                  <a:pt x="2894" y="288"/>
                </a:lnTo>
                <a:lnTo>
                  <a:pt x="2918" y="247"/>
                </a:lnTo>
                <a:lnTo>
                  <a:pt x="3025" y="75"/>
                </a:lnTo>
                <a:lnTo>
                  <a:pt x="3099" y="305"/>
                </a:lnTo>
                <a:lnTo>
                  <a:pt x="3173" y="181"/>
                </a:lnTo>
                <a:lnTo>
                  <a:pt x="3412" y="157"/>
                </a:lnTo>
                <a:cubicBezTo>
                  <a:pt x="3588" y="148"/>
                  <a:pt x="3763" y="157"/>
                  <a:pt x="3939" y="157"/>
                </a:cubicBezTo>
                <a:lnTo>
                  <a:pt x="3980" y="190"/>
                </a:lnTo>
              </a:path>
            </a:pathLst>
          </a:custGeom>
          <a:noFill/>
          <a:ln w="28575">
            <a:solidFill>
              <a:schemeClr val="accent1"/>
            </a:solidFill>
            <a:round/>
            <a:headEnd/>
            <a:tailEnd/>
          </a:ln>
        </p:spPr>
        <p:txBody>
          <a:bodyPr/>
          <a:lstStyle/>
          <a:p>
            <a:endParaRPr lang="en-US"/>
          </a:p>
        </p:txBody>
      </p:sp>
      <p:grpSp>
        <p:nvGrpSpPr>
          <p:cNvPr id="3" name="Group 8"/>
          <p:cNvGrpSpPr>
            <a:grpSpLocks/>
          </p:cNvGrpSpPr>
          <p:nvPr/>
        </p:nvGrpSpPr>
        <p:grpSpPr bwMode="auto">
          <a:xfrm>
            <a:off x="1066800" y="4419600"/>
            <a:ext cx="6394450" cy="536575"/>
            <a:chOff x="-1536" y="2976"/>
            <a:chExt cx="7148" cy="338"/>
          </a:xfrm>
        </p:grpSpPr>
        <p:sp>
          <p:nvSpPr>
            <p:cNvPr id="37896" name="Freeform 9"/>
            <p:cNvSpPr>
              <a:spLocks/>
            </p:cNvSpPr>
            <p:nvPr/>
          </p:nvSpPr>
          <p:spPr bwMode="auto">
            <a:xfrm flipH="1">
              <a:off x="1632" y="2976"/>
              <a:ext cx="3980" cy="338"/>
            </a:xfrm>
            <a:custGeom>
              <a:avLst/>
              <a:gdLst>
                <a:gd name="T0" fmla="*/ 0 w 3980"/>
                <a:gd name="T1" fmla="*/ 128 h 338"/>
                <a:gd name="T2" fmla="*/ 192 w 3980"/>
                <a:gd name="T3" fmla="*/ 80 h 338"/>
                <a:gd name="T4" fmla="*/ 244 w 3980"/>
                <a:gd name="T5" fmla="*/ 239 h 338"/>
                <a:gd name="T6" fmla="*/ 433 w 3980"/>
                <a:gd name="T7" fmla="*/ 206 h 338"/>
                <a:gd name="T8" fmla="*/ 581 w 3980"/>
                <a:gd name="T9" fmla="*/ 132 h 338"/>
                <a:gd name="T10" fmla="*/ 647 w 3980"/>
                <a:gd name="T11" fmla="*/ 181 h 338"/>
                <a:gd name="T12" fmla="*/ 688 w 3980"/>
                <a:gd name="T13" fmla="*/ 272 h 338"/>
                <a:gd name="T14" fmla="*/ 820 w 3980"/>
                <a:gd name="T15" fmla="*/ 231 h 338"/>
                <a:gd name="T16" fmla="*/ 935 w 3980"/>
                <a:gd name="T17" fmla="*/ 140 h 338"/>
                <a:gd name="T18" fmla="*/ 1059 w 3980"/>
                <a:gd name="T19" fmla="*/ 214 h 338"/>
                <a:gd name="T20" fmla="*/ 1067 w 3980"/>
                <a:gd name="T21" fmla="*/ 116 h 338"/>
                <a:gd name="T22" fmla="*/ 1116 w 3980"/>
                <a:gd name="T23" fmla="*/ 231 h 338"/>
                <a:gd name="T24" fmla="*/ 1182 w 3980"/>
                <a:gd name="T25" fmla="*/ 247 h 338"/>
                <a:gd name="T26" fmla="*/ 1322 w 3980"/>
                <a:gd name="T27" fmla="*/ 223 h 338"/>
                <a:gd name="T28" fmla="*/ 1388 w 3980"/>
                <a:gd name="T29" fmla="*/ 206 h 338"/>
                <a:gd name="T30" fmla="*/ 1462 w 3980"/>
                <a:gd name="T31" fmla="*/ 99 h 338"/>
                <a:gd name="T32" fmla="*/ 1503 w 3980"/>
                <a:gd name="T33" fmla="*/ 214 h 338"/>
                <a:gd name="T34" fmla="*/ 1569 w 3980"/>
                <a:gd name="T35" fmla="*/ 107 h 338"/>
                <a:gd name="T36" fmla="*/ 1643 w 3980"/>
                <a:gd name="T37" fmla="*/ 338 h 338"/>
                <a:gd name="T38" fmla="*/ 1701 w 3980"/>
                <a:gd name="T39" fmla="*/ 198 h 338"/>
                <a:gd name="T40" fmla="*/ 1766 w 3980"/>
                <a:gd name="T41" fmla="*/ 256 h 338"/>
                <a:gd name="T42" fmla="*/ 1775 w 3980"/>
                <a:gd name="T43" fmla="*/ 190 h 338"/>
                <a:gd name="T44" fmla="*/ 1799 w 3980"/>
                <a:gd name="T45" fmla="*/ 140 h 338"/>
                <a:gd name="T46" fmla="*/ 1808 w 3980"/>
                <a:gd name="T47" fmla="*/ 247 h 338"/>
                <a:gd name="T48" fmla="*/ 1964 w 3980"/>
                <a:gd name="T49" fmla="*/ 116 h 338"/>
                <a:gd name="T50" fmla="*/ 1989 w 3980"/>
                <a:gd name="T51" fmla="*/ 165 h 338"/>
                <a:gd name="T52" fmla="*/ 2079 w 3980"/>
                <a:gd name="T53" fmla="*/ 280 h 338"/>
                <a:gd name="T54" fmla="*/ 2277 w 3980"/>
                <a:gd name="T55" fmla="*/ 0 h 338"/>
                <a:gd name="T56" fmla="*/ 2293 w 3980"/>
                <a:gd name="T57" fmla="*/ 214 h 338"/>
                <a:gd name="T58" fmla="*/ 2375 w 3980"/>
                <a:gd name="T59" fmla="*/ 99 h 338"/>
                <a:gd name="T60" fmla="*/ 2425 w 3980"/>
                <a:gd name="T61" fmla="*/ 124 h 338"/>
                <a:gd name="T62" fmla="*/ 2482 w 3980"/>
                <a:gd name="T63" fmla="*/ 214 h 338"/>
                <a:gd name="T64" fmla="*/ 2548 w 3980"/>
                <a:gd name="T65" fmla="*/ 157 h 338"/>
                <a:gd name="T66" fmla="*/ 2647 w 3980"/>
                <a:gd name="T67" fmla="*/ 214 h 338"/>
                <a:gd name="T68" fmla="*/ 2729 w 3980"/>
                <a:gd name="T69" fmla="*/ 132 h 338"/>
                <a:gd name="T70" fmla="*/ 2894 w 3980"/>
                <a:gd name="T71" fmla="*/ 288 h 338"/>
                <a:gd name="T72" fmla="*/ 2918 w 3980"/>
                <a:gd name="T73" fmla="*/ 247 h 338"/>
                <a:gd name="T74" fmla="*/ 3025 w 3980"/>
                <a:gd name="T75" fmla="*/ 75 h 338"/>
                <a:gd name="T76" fmla="*/ 3099 w 3980"/>
                <a:gd name="T77" fmla="*/ 305 h 338"/>
                <a:gd name="T78" fmla="*/ 3173 w 3980"/>
                <a:gd name="T79" fmla="*/ 181 h 338"/>
                <a:gd name="T80" fmla="*/ 3412 w 3980"/>
                <a:gd name="T81" fmla="*/ 157 h 338"/>
                <a:gd name="T82" fmla="*/ 3939 w 3980"/>
                <a:gd name="T83" fmla="*/ 157 h 338"/>
                <a:gd name="T84" fmla="*/ 3980 w 3980"/>
                <a:gd name="T85" fmla="*/ 19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0"/>
                <a:gd name="T130" fmla="*/ 0 h 338"/>
                <a:gd name="T131" fmla="*/ 3980 w 3980"/>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0" h="338">
                  <a:moveTo>
                    <a:pt x="0" y="128"/>
                  </a:moveTo>
                  <a:lnTo>
                    <a:pt x="192" y="80"/>
                  </a:lnTo>
                  <a:lnTo>
                    <a:pt x="244" y="239"/>
                  </a:lnTo>
                  <a:lnTo>
                    <a:pt x="433" y="206"/>
                  </a:lnTo>
                  <a:lnTo>
                    <a:pt x="581" y="132"/>
                  </a:lnTo>
                  <a:lnTo>
                    <a:pt x="647" y="181"/>
                  </a:lnTo>
                  <a:lnTo>
                    <a:pt x="688" y="272"/>
                  </a:lnTo>
                  <a:lnTo>
                    <a:pt x="820" y="231"/>
                  </a:lnTo>
                  <a:lnTo>
                    <a:pt x="935" y="140"/>
                  </a:lnTo>
                  <a:lnTo>
                    <a:pt x="1059" y="214"/>
                  </a:lnTo>
                  <a:lnTo>
                    <a:pt x="1067" y="116"/>
                  </a:lnTo>
                  <a:lnTo>
                    <a:pt x="1116" y="231"/>
                  </a:lnTo>
                  <a:lnTo>
                    <a:pt x="1182" y="247"/>
                  </a:lnTo>
                  <a:lnTo>
                    <a:pt x="1322" y="223"/>
                  </a:lnTo>
                  <a:lnTo>
                    <a:pt x="1388" y="206"/>
                  </a:lnTo>
                  <a:lnTo>
                    <a:pt x="1462" y="99"/>
                  </a:lnTo>
                  <a:lnTo>
                    <a:pt x="1503" y="214"/>
                  </a:lnTo>
                  <a:lnTo>
                    <a:pt x="1569" y="107"/>
                  </a:lnTo>
                  <a:lnTo>
                    <a:pt x="1643" y="338"/>
                  </a:lnTo>
                  <a:lnTo>
                    <a:pt x="1701" y="198"/>
                  </a:lnTo>
                  <a:lnTo>
                    <a:pt x="1766" y="256"/>
                  </a:lnTo>
                  <a:lnTo>
                    <a:pt x="1775" y="190"/>
                  </a:lnTo>
                  <a:lnTo>
                    <a:pt x="1799" y="140"/>
                  </a:lnTo>
                  <a:lnTo>
                    <a:pt x="1808" y="247"/>
                  </a:lnTo>
                  <a:lnTo>
                    <a:pt x="1964" y="116"/>
                  </a:lnTo>
                  <a:lnTo>
                    <a:pt x="1989" y="165"/>
                  </a:lnTo>
                  <a:lnTo>
                    <a:pt x="2079" y="280"/>
                  </a:lnTo>
                  <a:lnTo>
                    <a:pt x="2277" y="0"/>
                  </a:lnTo>
                  <a:lnTo>
                    <a:pt x="2293" y="214"/>
                  </a:lnTo>
                  <a:lnTo>
                    <a:pt x="2375" y="99"/>
                  </a:lnTo>
                  <a:lnTo>
                    <a:pt x="2425" y="124"/>
                  </a:lnTo>
                  <a:lnTo>
                    <a:pt x="2482" y="214"/>
                  </a:lnTo>
                  <a:lnTo>
                    <a:pt x="2548" y="157"/>
                  </a:lnTo>
                  <a:lnTo>
                    <a:pt x="2647" y="214"/>
                  </a:lnTo>
                  <a:lnTo>
                    <a:pt x="2729" y="132"/>
                  </a:lnTo>
                  <a:lnTo>
                    <a:pt x="2894" y="288"/>
                  </a:lnTo>
                  <a:lnTo>
                    <a:pt x="2918" y="247"/>
                  </a:lnTo>
                  <a:lnTo>
                    <a:pt x="3025" y="75"/>
                  </a:lnTo>
                  <a:lnTo>
                    <a:pt x="3099" y="305"/>
                  </a:lnTo>
                  <a:lnTo>
                    <a:pt x="3173" y="181"/>
                  </a:lnTo>
                  <a:lnTo>
                    <a:pt x="3412" y="157"/>
                  </a:lnTo>
                  <a:cubicBezTo>
                    <a:pt x="3588" y="148"/>
                    <a:pt x="3763" y="157"/>
                    <a:pt x="3939" y="157"/>
                  </a:cubicBezTo>
                  <a:lnTo>
                    <a:pt x="3980" y="190"/>
                  </a:lnTo>
                </a:path>
              </a:pathLst>
            </a:custGeom>
            <a:noFill/>
            <a:ln w="28575">
              <a:solidFill>
                <a:srgbClr val="FF0000"/>
              </a:solidFill>
              <a:round/>
              <a:headEnd/>
              <a:tailEnd/>
            </a:ln>
          </p:spPr>
          <p:txBody>
            <a:bodyPr/>
            <a:lstStyle/>
            <a:p>
              <a:endParaRPr lang="en-US"/>
            </a:p>
          </p:txBody>
        </p:sp>
        <p:sp>
          <p:nvSpPr>
            <p:cNvPr id="37897" name="Freeform 10"/>
            <p:cNvSpPr>
              <a:spLocks/>
            </p:cNvSpPr>
            <p:nvPr/>
          </p:nvSpPr>
          <p:spPr bwMode="auto">
            <a:xfrm>
              <a:off x="-1536" y="2976"/>
              <a:ext cx="3980" cy="338"/>
            </a:xfrm>
            <a:custGeom>
              <a:avLst/>
              <a:gdLst>
                <a:gd name="T0" fmla="*/ 0 w 3980"/>
                <a:gd name="T1" fmla="*/ 128 h 338"/>
                <a:gd name="T2" fmla="*/ 192 w 3980"/>
                <a:gd name="T3" fmla="*/ 80 h 338"/>
                <a:gd name="T4" fmla="*/ 244 w 3980"/>
                <a:gd name="T5" fmla="*/ 239 h 338"/>
                <a:gd name="T6" fmla="*/ 433 w 3980"/>
                <a:gd name="T7" fmla="*/ 206 h 338"/>
                <a:gd name="T8" fmla="*/ 581 w 3980"/>
                <a:gd name="T9" fmla="*/ 132 h 338"/>
                <a:gd name="T10" fmla="*/ 647 w 3980"/>
                <a:gd name="T11" fmla="*/ 181 h 338"/>
                <a:gd name="T12" fmla="*/ 688 w 3980"/>
                <a:gd name="T13" fmla="*/ 272 h 338"/>
                <a:gd name="T14" fmla="*/ 820 w 3980"/>
                <a:gd name="T15" fmla="*/ 231 h 338"/>
                <a:gd name="T16" fmla="*/ 935 w 3980"/>
                <a:gd name="T17" fmla="*/ 140 h 338"/>
                <a:gd name="T18" fmla="*/ 1059 w 3980"/>
                <a:gd name="T19" fmla="*/ 214 h 338"/>
                <a:gd name="T20" fmla="*/ 1067 w 3980"/>
                <a:gd name="T21" fmla="*/ 116 h 338"/>
                <a:gd name="T22" fmla="*/ 1116 w 3980"/>
                <a:gd name="T23" fmla="*/ 231 h 338"/>
                <a:gd name="T24" fmla="*/ 1182 w 3980"/>
                <a:gd name="T25" fmla="*/ 247 h 338"/>
                <a:gd name="T26" fmla="*/ 1322 w 3980"/>
                <a:gd name="T27" fmla="*/ 223 h 338"/>
                <a:gd name="T28" fmla="*/ 1388 w 3980"/>
                <a:gd name="T29" fmla="*/ 206 h 338"/>
                <a:gd name="T30" fmla="*/ 1462 w 3980"/>
                <a:gd name="T31" fmla="*/ 99 h 338"/>
                <a:gd name="T32" fmla="*/ 1503 w 3980"/>
                <a:gd name="T33" fmla="*/ 214 h 338"/>
                <a:gd name="T34" fmla="*/ 1569 w 3980"/>
                <a:gd name="T35" fmla="*/ 107 h 338"/>
                <a:gd name="T36" fmla="*/ 1643 w 3980"/>
                <a:gd name="T37" fmla="*/ 338 h 338"/>
                <a:gd name="T38" fmla="*/ 1701 w 3980"/>
                <a:gd name="T39" fmla="*/ 198 h 338"/>
                <a:gd name="T40" fmla="*/ 1766 w 3980"/>
                <a:gd name="T41" fmla="*/ 256 h 338"/>
                <a:gd name="T42" fmla="*/ 1775 w 3980"/>
                <a:gd name="T43" fmla="*/ 190 h 338"/>
                <a:gd name="T44" fmla="*/ 1799 w 3980"/>
                <a:gd name="T45" fmla="*/ 140 h 338"/>
                <a:gd name="T46" fmla="*/ 1808 w 3980"/>
                <a:gd name="T47" fmla="*/ 247 h 338"/>
                <a:gd name="T48" fmla="*/ 1964 w 3980"/>
                <a:gd name="T49" fmla="*/ 116 h 338"/>
                <a:gd name="T50" fmla="*/ 1989 w 3980"/>
                <a:gd name="T51" fmla="*/ 165 h 338"/>
                <a:gd name="T52" fmla="*/ 2079 w 3980"/>
                <a:gd name="T53" fmla="*/ 280 h 338"/>
                <a:gd name="T54" fmla="*/ 2277 w 3980"/>
                <a:gd name="T55" fmla="*/ 0 h 338"/>
                <a:gd name="T56" fmla="*/ 2293 w 3980"/>
                <a:gd name="T57" fmla="*/ 214 h 338"/>
                <a:gd name="T58" fmla="*/ 2375 w 3980"/>
                <a:gd name="T59" fmla="*/ 99 h 338"/>
                <a:gd name="T60" fmla="*/ 2425 w 3980"/>
                <a:gd name="T61" fmla="*/ 124 h 338"/>
                <a:gd name="T62" fmla="*/ 2482 w 3980"/>
                <a:gd name="T63" fmla="*/ 214 h 338"/>
                <a:gd name="T64" fmla="*/ 2548 w 3980"/>
                <a:gd name="T65" fmla="*/ 157 h 338"/>
                <a:gd name="T66" fmla="*/ 2647 w 3980"/>
                <a:gd name="T67" fmla="*/ 214 h 338"/>
                <a:gd name="T68" fmla="*/ 2729 w 3980"/>
                <a:gd name="T69" fmla="*/ 132 h 338"/>
                <a:gd name="T70" fmla="*/ 2894 w 3980"/>
                <a:gd name="T71" fmla="*/ 288 h 338"/>
                <a:gd name="T72" fmla="*/ 2918 w 3980"/>
                <a:gd name="T73" fmla="*/ 247 h 338"/>
                <a:gd name="T74" fmla="*/ 3025 w 3980"/>
                <a:gd name="T75" fmla="*/ 75 h 338"/>
                <a:gd name="T76" fmla="*/ 3099 w 3980"/>
                <a:gd name="T77" fmla="*/ 305 h 338"/>
                <a:gd name="T78" fmla="*/ 3173 w 3980"/>
                <a:gd name="T79" fmla="*/ 181 h 338"/>
                <a:gd name="T80" fmla="*/ 3412 w 3980"/>
                <a:gd name="T81" fmla="*/ 157 h 338"/>
                <a:gd name="T82" fmla="*/ 3939 w 3980"/>
                <a:gd name="T83" fmla="*/ 157 h 338"/>
                <a:gd name="T84" fmla="*/ 3980 w 3980"/>
                <a:gd name="T85" fmla="*/ 19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80"/>
                <a:gd name="T130" fmla="*/ 0 h 338"/>
                <a:gd name="T131" fmla="*/ 3980 w 3980"/>
                <a:gd name="T132" fmla="*/ 338 h 3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80" h="338">
                  <a:moveTo>
                    <a:pt x="0" y="128"/>
                  </a:moveTo>
                  <a:lnTo>
                    <a:pt x="192" y="80"/>
                  </a:lnTo>
                  <a:lnTo>
                    <a:pt x="244" y="239"/>
                  </a:lnTo>
                  <a:lnTo>
                    <a:pt x="433" y="206"/>
                  </a:lnTo>
                  <a:lnTo>
                    <a:pt x="581" y="132"/>
                  </a:lnTo>
                  <a:lnTo>
                    <a:pt x="647" y="181"/>
                  </a:lnTo>
                  <a:lnTo>
                    <a:pt x="688" y="272"/>
                  </a:lnTo>
                  <a:lnTo>
                    <a:pt x="820" y="231"/>
                  </a:lnTo>
                  <a:lnTo>
                    <a:pt x="935" y="140"/>
                  </a:lnTo>
                  <a:lnTo>
                    <a:pt x="1059" y="214"/>
                  </a:lnTo>
                  <a:lnTo>
                    <a:pt x="1067" y="116"/>
                  </a:lnTo>
                  <a:lnTo>
                    <a:pt x="1116" y="231"/>
                  </a:lnTo>
                  <a:lnTo>
                    <a:pt x="1182" y="247"/>
                  </a:lnTo>
                  <a:lnTo>
                    <a:pt x="1322" y="223"/>
                  </a:lnTo>
                  <a:lnTo>
                    <a:pt x="1388" y="206"/>
                  </a:lnTo>
                  <a:lnTo>
                    <a:pt x="1462" y="99"/>
                  </a:lnTo>
                  <a:lnTo>
                    <a:pt x="1503" y="214"/>
                  </a:lnTo>
                  <a:lnTo>
                    <a:pt x="1569" y="107"/>
                  </a:lnTo>
                  <a:lnTo>
                    <a:pt x="1643" y="338"/>
                  </a:lnTo>
                  <a:lnTo>
                    <a:pt x="1701" y="198"/>
                  </a:lnTo>
                  <a:lnTo>
                    <a:pt x="1766" y="256"/>
                  </a:lnTo>
                  <a:lnTo>
                    <a:pt x="1775" y="190"/>
                  </a:lnTo>
                  <a:lnTo>
                    <a:pt x="1799" y="140"/>
                  </a:lnTo>
                  <a:lnTo>
                    <a:pt x="1808" y="247"/>
                  </a:lnTo>
                  <a:lnTo>
                    <a:pt x="1964" y="116"/>
                  </a:lnTo>
                  <a:lnTo>
                    <a:pt x="1989" y="165"/>
                  </a:lnTo>
                  <a:lnTo>
                    <a:pt x="2079" y="280"/>
                  </a:lnTo>
                  <a:lnTo>
                    <a:pt x="2277" y="0"/>
                  </a:lnTo>
                  <a:lnTo>
                    <a:pt x="2293" y="214"/>
                  </a:lnTo>
                  <a:lnTo>
                    <a:pt x="2375" y="99"/>
                  </a:lnTo>
                  <a:lnTo>
                    <a:pt x="2425" y="124"/>
                  </a:lnTo>
                  <a:lnTo>
                    <a:pt x="2482" y="214"/>
                  </a:lnTo>
                  <a:lnTo>
                    <a:pt x="2548" y="157"/>
                  </a:lnTo>
                  <a:lnTo>
                    <a:pt x="2647" y="214"/>
                  </a:lnTo>
                  <a:lnTo>
                    <a:pt x="2729" y="132"/>
                  </a:lnTo>
                  <a:lnTo>
                    <a:pt x="2894" y="288"/>
                  </a:lnTo>
                  <a:lnTo>
                    <a:pt x="2918" y="247"/>
                  </a:lnTo>
                  <a:lnTo>
                    <a:pt x="3025" y="75"/>
                  </a:lnTo>
                  <a:lnTo>
                    <a:pt x="3099" y="305"/>
                  </a:lnTo>
                  <a:lnTo>
                    <a:pt x="3173" y="181"/>
                  </a:lnTo>
                  <a:lnTo>
                    <a:pt x="3412" y="157"/>
                  </a:lnTo>
                  <a:cubicBezTo>
                    <a:pt x="3588" y="148"/>
                    <a:pt x="3763" y="157"/>
                    <a:pt x="3939" y="157"/>
                  </a:cubicBezTo>
                  <a:lnTo>
                    <a:pt x="3980" y="190"/>
                  </a:lnTo>
                </a:path>
              </a:pathLst>
            </a:custGeom>
            <a:noFill/>
            <a:ln w="28575">
              <a:solidFill>
                <a:srgbClr val="FF0000"/>
              </a:solidFill>
              <a:round/>
              <a:headEnd/>
              <a:tailEnd/>
            </a:ln>
          </p:spPr>
          <p:txBody>
            <a:bodyPr/>
            <a:lstStyle/>
            <a:p>
              <a:endParaRPr lang="en-US"/>
            </a:p>
          </p:txBody>
        </p:sp>
      </p:grpSp>
      <p:sp>
        <p:nvSpPr>
          <p:cNvPr id="14348" name="Text Box 12"/>
          <p:cNvSpPr txBox="1">
            <a:spLocks noChangeArrowheads="1"/>
          </p:cNvSpPr>
          <p:nvPr/>
        </p:nvSpPr>
        <p:spPr bwMode="auto">
          <a:xfrm>
            <a:off x="304800" y="5689600"/>
            <a:ext cx="7653338" cy="457200"/>
          </a:xfrm>
          <a:prstGeom prst="rect">
            <a:avLst/>
          </a:prstGeom>
          <a:noFill/>
          <a:ln w="9525">
            <a:noFill/>
            <a:miter lim="800000"/>
            <a:headEnd/>
            <a:tailEnd/>
          </a:ln>
        </p:spPr>
        <p:txBody>
          <a:bodyPr wrap="none">
            <a:spAutoFit/>
          </a:bodyPr>
          <a:lstStyle/>
          <a:p>
            <a:pPr>
              <a:buFontTx/>
              <a:buChar char="•"/>
            </a:pPr>
            <a:r>
              <a:rPr lang="en-US"/>
              <a:t>   Lubrication provides microscopic rollers between surfaces</a:t>
            </a:r>
          </a:p>
        </p:txBody>
      </p:sp>
    </p:spTree>
    <p:extLst>
      <p:ext uri="{BB962C8B-B14F-4D97-AF65-F5344CB8AC3E}">
        <p14:creationId xmlns:p14="http://schemas.microsoft.com/office/powerpoint/2010/main" val="150636995"/>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0-#ppt_w/2"/>
                                          </p:val>
                                        </p:tav>
                                        <p:tav tm="100000">
                                          <p:val>
                                            <p:strVal val="#ppt_x"/>
                                          </p:val>
                                        </p:tav>
                                      </p:tavLst>
                                    </p:anim>
                                    <p:anim calcmode="lin" valueType="num">
                                      <p:cBhvr additive="base">
                                        <p:cTn id="16"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348"/>
                                        </p:tgtEl>
                                        <p:attrNameLst>
                                          <p:attrName>style.visibility</p:attrName>
                                        </p:attrNameLst>
                                      </p:cBhvr>
                                      <p:to>
                                        <p:strVal val="visible"/>
                                      </p:to>
                                    </p:set>
                                    <p:animEffect transition="in" filter="wipe(up)">
                                      <p:cBhvr>
                                        <p:cTn id="21"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667000"/>
            <a:ext cx="7772400" cy="1143000"/>
          </a:xfrm>
        </p:spPr>
        <p:txBody>
          <a:bodyPr/>
          <a:lstStyle/>
          <a:p>
            <a:pPr eaLnBrk="1" hangingPunct="1">
              <a:defRPr/>
            </a:pPr>
            <a:r>
              <a:rPr lang="en-US" sz="5400" b="1" i="1" dirty="0" smtClean="0">
                <a:solidFill>
                  <a:srgbClr val="993300"/>
                </a:solidFill>
              </a:rPr>
              <a:t>Advantages of Friction</a:t>
            </a:r>
            <a:endParaRPr lang="en-US" sz="5400" b="1" i="1" dirty="0">
              <a:solidFill>
                <a:srgbClr val="993300"/>
              </a:solidFill>
            </a:endParaRPr>
          </a:p>
        </p:txBody>
      </p:sp>
      <p:sp>
        <p:nvSpPr>
          <p:cNvPr id="5" name="Slide Number Placeholder 4"/>
          <p:cNvSpPr>
            <a:spLocks noGrp="1"/>
          </p:cNvSpPr>
          <p:nvPr>
            <p:ph type="sldNum" sz="quarter" idx="12"/>
          </p:nvPr>
        </p:nvSpPr>
        <p:spPr/>
        <p:txBody>
          <a:bodyPr/>
          <a:lstStyle/>
          <a:p>
            <a:pPr>
              <a:defRPr/>
            </a:pPr>
            <a:fld id="{849D9B34-B378-4134-9069-CB11F45B2358}" type="slidenum">
              <a:rPr lang="en-US" smtClean="0"/>
              <a:pPr>
                <a:defRPr/>
              </a:pPr>
              <a:t>18</a:t>
            </a:fld>
            <a:endParaRPr lang="en-US"/>
          </a:p>
        </p:txBody>
      </p:sp>
    </p:spTree>
    <p:extLst>
      <p:ext uri="{BB962C8B-B14F-4D97-AF65-F5344CB8AC3E}">
        <p14:creationId xmlns:p14="http://schemas.microsoft.com/office/powerpoint/2010/main" val="3225145329"/>
      </p:ext>
    </p:extLst>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4"/>
          <p:cNvSpPr>
            <a:spLocks noGrp="1"/>
          </p:cNvSpPr>
          <p:nvPr>
            <p:ph type="sldNum" sz="quarter" idx="12"/>
          </p:nvPr>
        </p:nvSpPr>
        <p:spPr>
          <a:noFill/>
        </p:spPr>
        <p:txBody>
          <a:bodyPr/>
          <a:lstStyle/>
          <a:p>
            <a:fld id="{4AD34F8B-D907-4A69-A1E1-504AC3453E24}" type="slidenum">
              <a:rPr lang="en-US" smtClean="0">
                <a:cs typeface="Arial" charset="0"/>
              </a:rPr>
              <a:pPr/>
              <a:t>19</a:t>
            </a:fld>
            <a:endParaRPr lang="en-US" smtClean="0">
              <a:cs typeface="Arial" charset="0"/>
            </a:endParaRPr>
          </a:p>
        </p:txBody>
      </p:sp>
      <p:pic>
        <p:nvPicPr>
          <p:cNvPr id="40962" name="Picture 2" descr="http://tireunit.com/info/wp-content/uploads/2009/04/11908356510482162.jpg"/>
          <p:cNvPicPr>
            <a:picLocks noChangeAspect="1" noChangeArrowheads="1"/>
          </p:cNvPicPr>
          <p:nvPr/>
        </p:nvPicPr>
        <p:blipFill>
          <a:blip r:embed="rId2" cstate="print"/>
          <a:srcRect/>
          <a:stretch>
            <a:fillRect/>
          </a:stretch>
        </p:blipFill>
        <p:spPr bwMode="auto">
          <a:xfrm>
            <a:off x="5334000" y="381000"/>
            <a:ext cx="3581400" cy="6413284"/>
          </a:xfrm>
          <a:prstGeom prst="rect">
            <a:avLst/>
          </a:prstGeom>
          <a:noFill/>
          <a:ln w="9525">
            <a:noFill/>
            <a:miter lim="800000"/>
            <a:headEnd/>
            <a:tailEnd/>
          </a:ln>
        </p:spPr>
      </p:pic>
      <p:pic>
        <p:nvPicPr>
          <p:cNvPr id="40965" name="Picture 5" descr="http://i2.photobucket.com/albums/y11/tofufi/Van/CIMG7018.jpg"/>
          <p:cNvPicPr>
            <a:picLocks noChangeAspect="1" noChangeArrowheads="1"/>
          </p:cNvPicPr>
          <p:nvPr/>
        </p:nvPicPr>
        <p:blipFill>
          <a:blip r:embed="rId3" cstate="print"/>
          <a:srcRect l="17647" b="5882"/>
          <a:stretch>
            <a:fillRect/>
          </a:stretch>
        </p:blipFill>
        <p:spPr bwMode="auto">
          <a:xfrm>
            <a:off x="304800" y="990600"/>
            <a:ext cx="4952999" cy="4245429"/>
          </a:xfrm>
          <a:prstGeom prst="rect">
            <a:avLst/>
          </a:prstGeom>
          <a:noFill/>
        </p:spPr>
      </p:pic>
    </p:spTree>
    <p:extLst>
      <p:ext uri="{BB962C8B-B14F-4D97-AF65-F5344CB8AC3E}">
        <p14:creationId xmlns:p14="http://schemas.microsoft.com/office/powerpoint/2010/main" val="1522007072"/>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52400"/>
            <a:ext cx="8991600" cy="1282700"/>
          </a:xfrm>
          <a:prstGeom prst="rect">
            <a:avLst/>
          </a:prstGeom>
          <a:noFill/>
          <a:ln w="9525">
            <a:noFill/>
            <a:miter lim="800000"/>
            <a:headEnd/>
            <a:tailEnd/>
          </a:ln>
          <a:effectLst/>
        </p:spPr>
        <p:txBody>
          <a:bodyPr>
            <a:spAutoFit/>
          </a:bodyPr>
          <a:lstStyle/>
          <a:p>
            <a:pPr algn="ctr">
              <a:spcBef>
                <a:spcPct val="50000"/>
              </a:spcBef>
            </a:pPr>
            <a:r>
              <a:rPr lang="en-US" sz="3600" b="1">
                <a:solidFill>
                  <a:srgbClr val="FF3300"/>
                </a:solidFill>
              </a:rPr>
              <a:t>Chapter 5</a:t>
            </a:r>
          </a:p>
          <a:p>
            <a:pPr algn="ctr">
              <a:spcBef>
                <a:spcPct val="50000"/>
              </a:spcBef>
            </a:pPr>
            <a:r>
              <a:rPr lang="en-US" sz="2800" b="1">
                <a:solidFill>
                  <a:srgbClr val="CC0099"/>
                </a:solidFill>
              </a:rPr>
              <a:t>Force and Motion</a:t>
            </a:r>
          </a:p>
        </p:txBody>
      </p:sp>
      <p:sp>
        <p:nvSpPr>
          <p:cNvPr id="24579" name="Text Box 3"/>
          <p:cNvSpPr txBox="1">
            <a:spLocks noChangeArrowheads="1"/>
          </p:cNvSpPr>
          <p:nvPr/>
        </p:nvSpPr>
        <p:spPr bwMode="auto">
          <a:xfrm>
            <a:off x="152400" y="1600200"/>
            <a:ext cx="8991600" cy="3743325"/>
          </a:xfrm>
          <a:prstGeom prst="rect">
            <a:avLst/>
          </a:prstGeom>
          <a:noFill/>
          <a:ln w="9525">
            <a:noFill/>
            <a:miter lim="800000"/>
            <a:headEnd/>
            <a:tailEnd/>
          </a:ln>
          <a:effectLst/>
        </p:spPr>
        <p:txBody>
          <a:bodyPr>
            <a:spAutoFit/>
          </a:bodyPr>
          <a:lstStyle/>
          <a:p>
            <a:r>
              <a:rPr lang="en-US" sz="2400"/>
              <a:t>In Chapters 2 and 4 we have studied </a:t>
            </a:r>
            <a:r>
              <a:rPr lang="en-US" sz="2400" b="1">
                <a:solidFill>
                  <a:srgbClr val="339933"/>
                </a:solidFill>
              </a:rPr>
              <a:t>“kinematics,” </a:t>
            </a:r>
            <a:r>
              <a:rPr lang="en-US" sz="2400" i="1">
                <a:solidFill>
                  <a:srgbClr val="FF3300"/>
                </a:solidFill>
              </a:rPr>
              <a:t>The branch of mechanics concerned with motion without reference to force or mass</a:t>
            </a:r>
            <a:r>
              <a:rPr lang="en-US" sz="2400"/>
              <a:t> i.e., we described  the motion of objects using parameters such as the position vector, velocity, and acceleration without any insights as to what caused the motion.  This is the task of Chapters 5 and 6, in which the part of mechanics known as </a:t>
            </a:r>
            <a:r>
              <a:rPr lang="en-US" sz="2400" b="1">
                <a:solidFill>
                  <a:srgbClr val="339933"/>
                </a:solidFill>
              </a:rPr>
              <a:t>“dynamics”</a:t>
            </a:r>
            <a:r>
              <a:rPr lang="en-US" sz="2400"/>
              <a:t> (</a:t>
            </a:r>
            <a:r>
              <a:rPr lang="en-US" sz="2400" i="1">
                <a:solidFill>
                  <a:srgbClr val="FF3300"/>
                </a:solidFill>
              </a:rPr>
              <a:t>The branch of mechanics concerned with the forces that cause motions of bodies)</a:t>
            </a:r>
            <a:r>
              <a:rPr lang="en-US" sz="2400"/>
              <a:t> will be developed.  In this chapter we will introduce </a:t>
            </a:r>
            <a:r>
              <a:rPr lang="en-US" sz="2400" b="1" u="sng"/>
              <a:t>Newton’s three laws of motion</a:t>
            </a:r>
            <a:r>
              <a:rPr lang="en-US" sz="2400"/>
              <a:t> which are at the heart of classical mechanics.  We must note that Newton’s laws describe physical phenomena of a vast range. </a:t>
            </a:r>
            <a:endParaRPr lang="en-US" sz="2400">
              <a:solidFill>
                <a:srgbClr val="339933"/>
              </a:solidFill>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2"/>
          <p:cNvSpPr>
            <a:spLocks noGrp="1"/>
          </p:cNvSpPr>
          <p:nvPr>
            <p:ph type="sldNum" sz="quarter" idx="12"/>
          </p:nvPr>
        </p:nvSpPr>
        <p:spPr>
          <a:noFill/>
        </p:spPr>
        <p:txBody>
          <a:bodyPr/>
          <a:lstStyle/>
          <a:p>
            <a:fld id="{478333EE-D950-4F43-ABF7-9667F703DEA4}" type="slidenum">
              <a:rPr lang="en-US" smtClean="0">
                <a:cs typeface="Arial" charset="0"/>
              </a:rPr>
              <a:pPr/>
              <a:t>20</a:t>
            </a:fld>
            <a:endParaRPr lang="en-US" dirty="0" smtClean="0">
              <a:cs typeface="Arial" charset="0"/>
            </a:endParaRPr>
          </a:p>
        </p:txBody>
      </p:sp>
      <p:pic>
        <p:nvPicPr>
          <p:cNvPr id="41986" name="Picture 2" descr="http://library.thinkquest.org/J001156/pencil2.gif"/>
          <p:cNvPicPr>
            <a:picLocks noChangeAspect="1" noChangeArrowheads="1"/>
          </p:cNvPicPr>
          <p:nvPr/>
        </p:nvPicPr>
        <p:blipFill>
          <a:blip r:embed="rId2" cstate="print"/>
          <a:srcRect/>
          <a:stretch>
            <a:fillRect/>
          </a:stretch>
        </p:blipFill>
        <p:spPr bwMode="auto">
          <a:xfrm>
            <a:off x="2133600" y="0"/>
            <a:ext cx="4572000" cy="6779623"/>
          </a:xfrm>
          <a:prstGeom prst="rect">
            <a:avLst/>
          </a:prstGeom>
          <a:noFill/>
          <a:ln w="9525">
            <a:noFill/>
            <a:miter lim="800000"/>
            <a:headEnd/>
            <a:tailEnd/>
          </a:ln>
        </p:spPr>
      </p:pic>
    </p:spTree>
    <p:extLst>
      <p:ext uri="{BB962C8B-B14F-4D97-AF65-F5344CB8AC3E}">
        <p14:creationId xmlns:p14="http://schemas.microsoft.com/office/powerpoint/2010/main" val="3705159699"/>
      </p:ext>
    </p:extLst>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2"/>
          <p:cNvSpPr>
            <a:spLocks noGrp="1"/>
          </p:cNvSpPr>
          <p:nvPr>
            <p:ph type="sldNum" sz="quarter" idx="12"/>
          </p:nvPr>
        </p:nvSpPr>
        <p:spPr>
          <a:noFill/>
        </p:spPr>
        <p:txBody>
          <a:bodyPr/>
          <a:lstStyle/>
          <a:p>
            <a:fld id="{B9980994-0482-4C84-BA59-C18B318C7240}" type="slidenum">
              <a:rPr lang="en-US" smtClean="0">
                <a:cs typeface="Arial" charset="0"/>
              </a:rPr>
              <a:pPr/>
              <a:t>21</a:t>
            </a:fld>
            <a:endParaRPr lang="en-US" smtClean="0">
              <a:cs typeface="Arial" charset="0"/>
            </a:endParaRPr>
          </a:p>
        </p:txBody>
      </p:sp>
      <p:pic>
        <p:nvPicPr>
          <p:cNvPr id="43010" name="Picture 2" descr="http://www.5starweddingdirectory.com/blog/wp-content/uploads/2007/12/custom-made-shoe-sole.jpg"/>
          <p:cNvPicPr>
            <a:picLocks noChangeAspect="1" noChangeArrowheads="1"/>
          </p:cNvPicPr>
          <p:nvPr/>
        </p:nvPicPr>
        <p:blipFill>
          <a:blip r:embed="rId2" cstate="print"/>
          <a:srcRect/>
          <a:stretch>
            <a:fillRect/>
          </a:stretch>
        </p:blipFill>
        <p:spPr bwMode="auto">
          <a:xfrm>
            <a:off x="3933825" y="381000"/>
            <a:ext cx="4586288" cy="2590800"/>
          </a:xfrm>
          <a:prstGeom prst="rect">
            <a:avLst/>
          </a:prstGeom>
          <a:noFill/>
          <a:ln w="9525">
            <a:noFill/>
            <a:miter lim="800000"/>
            <a:headEnd/>
            <a:tailEnd/>
          </a:ln>
        </p:spPr>
      </p:pic>
      <p:pic>
        <p:nvPicPr>
          <p:cNvPr id="43011" name="Picture 4" descr="http://www.pedoodles.com/shopimages/products/extras/ns-sweetlady-sole.jpg"/>
          <p:cNvPicPr>
            <a:picLocks noChangeAspect="1" noChangeArrowheads="1"/>
          </p:cNvPicPr>
          <p:nvPr/>
        </p:nvPicPr>
        <p:blipFill>
          <a:blip r:embed="rId3" cstate="print"/>
          <a:srcRect/>
          <a:stretch>
            <a:fillRect/>
          </a:stretch>
        </p:blipFill>
        <p:spPr bwMode="auto">
          <a:xfrm>
            <a:off x="609600" y="3048000"/>
            <a:ext cx="3733800" cy="3525837"/>
          </a:xfrm>
          <a:prstGeom prst="rect">
            <a:avLst/>
          </a:prstGeom>
          <a:noFill/>
          <a:ln w="9525">
            <a:noFill/>
            <a:miter lim="800000"/>
            <a:headEnd/>
            <a:tailEnd/>
          </a:ln>
        </p:spPr>
      </p:pic>
    </p:spTree>
    <p:extLst>
      <p:ext uri="{BB962C8B-B14F-4D97-AF65-F5344CB8AC3E}">
        <p14:creationId xmlns:p14="http://schemas.microsoft.com/office/powerpoint/2010/main" val="1694803606"/>
      </p:ext>
    </p:extLst>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2"/>
          <p:cNvSpPr>
            <a:spLocks noGrp="1"/>
          </p:cNvSpPr>
          <p:nvPr>
            <p:ph type="sldNum" sz="quarter" idx="12"/>
          </p:nvPr>
        </p:nvSpPr>
        <p:spPr>
          <a:noFill/>
        </p:spPr>
        <p:txBody>
          <a:bodyPr/>
          <a:lstStyle/>
          <a:p>
            <a:fld id="{0ED2D4AF-875C-4119-80DF-5898FE0B720E}" type="slidenum">
              <a:rPr lang="en-US" smtClean="0">
                <a:cs typeface="Arial" charset="0"/>
              </a:rPr>
              <a:pPr/>
              <a:t>22</a:t>
            </a:fld>
            <a:endParaRPr lang="en-US" smtClean="0">
              <a:cs typeface="Arial" charset="0"/>
            </a:endParaRPr>
          </a:p>
        </p:txBody>
      </p:sp>
      <p:pic>
        <p:nvPicPr>
          <p:cNvPr id="44034" name="Picture 2" descr="http://www.dreamstime.com/hands-skin-hydration-thumb162824"/>
          <p:cNvPicPr>
            <a:picLocks noChangeAspect="1" noChangeArrowheads="1"/>
          </p:cNvPicPr>
          <p:nvPr/>
        </p:nvPicPr>
        <p:blipFill>
          <a:blip r:embed="rId2" cstate="print"/>
          <a:srcRect/>
          <a:stretch>
            <a:fillRect/>
          </a:stretch>
        </p:blipFill>
        <p:spPr bwMode="auto">
          <a:xfrm>
            <a:off x="4800600" y="533400"/>
            <a:ext cx="3716338" cy="2800350"/>
          </a:xfrm>
          <a:prstGeom prst="rect">
            <a:avLst/>
          </a:prstGeom>
          <a:noFill/>
          <a:ln w="9525">
            <a:noFill/>
            <a:miter lim="800000"/>
            <a:headEnd/>
            <a:tailEnd/>
          </a:ln>
        </p:spPr>
      </p:pic>
      <p:pic>
        <p:nvPicPr>
          <p:cNvPr id="44035" name="Picture 4" descr="http://4.bp.blogspot.com/_SSk3ffQgmMk/R7neRxyFkdI/AAAAAAAAAG4/Xixc7VEyvXQ/s400/hands.jpg"/>
          <p:cNvPicPr>
            <a:picLocks noChangeAspect="1" noChangeArrowheads="1"/>
          </p:cNvPicPr>
          <p:nvPr/>
        </p:nvPicPr>
        <p:blipFill>
          <a:blip r:embed="rId3" cstate="print"/>
          <a:srcRect/>
          <a:stretch>
            <a:fillRect/>
          </a:stretch>
        </p:blipFill>
        <p:spPr bwMode="auto">
          <a:xfrm>
            <a:off x="838200" y="228600"/>
            <a:ext cx="2743200" cy="3265488"/>
          </a:xfrm>
          <a:prstGeom prst="rect">
            <a:avLst/>
          </a:prstGeom>
          <a:noFill/>
          <a:ln w="9525">
            <a:noFill/>
            <a:miter lim="800000"/>
            <a:headEnd/>
            <a:tailEnd/>
          </a:ln>
        </p:spPr>
      </p:pic>
      <p:pic>
        <p:nvPicPr>
          <p:cNvPr id="44036" name="Picture 6" descr="http://www.3dmd.net/gallery/albums/textures/skin/normal_tileable_palm_skin_texture.jpg"/>
          <p:cNvPicPr>
            <a:picLocks noChangeAspect="1" noChangeArrowheads="1"/>
          </p:cNvPicPr>
          <p:nvPr/>
        </p:nvPicPr>
        <p:blipFill>
          <a:blip r:embed="rId4" cstate="print"/>
          <a:srcRect/>
          <a:stretch>
            <a:fillRect/>
          </a:stretch>
        </p:blipFill>
        <p:spPr bwMode="auto">
          <a:xfrm>
            <a:off x="533400" y="3886200"/>
            <a:ext cx="3463925" cy="2590800"/>
          </a:xfrm>
          <a:prstGeom prst="rect">
            <a:avLst/>
          </a:prstGeom>
          <a:noFill/>
          <a:ln w="9525">
            <a:noFill/>
            <a:miter lim="800000"/>
            <a:headEnd/>
            <a:tailEnd/>
          </a:ln>
        </p:spPr>
      </p:pic>
      <p:pic>
        <p:nvPicPr>
          <p:cNvPr id="44037" name="Picture 8" descr="http://z.about.com/d/drawsketch/1/0/2/2/tripodgrip_up.jpg"/>
          <p:cNvPicPr>
            <a:picLocks noChangeAspect="1" noChangeArrowheads="1"/>
          </p:cNvPicPr>
          <p:nvPr/>
        </p:nvPicPr>
        <p:blipFill>
          <a:blip r:embed="rId5" cstate="print"/>
          <a:srcRect/>
          <a:stretch>
            <a:fillRect/>
          </a:stretch>
        </p:blipFill>
        <p:spPr bwMode="auto">
          <a:xfrm>
            <a:off x="4876800" y="3886200"/>
            <a:ext cx="3595688" cy="2495550"/>
          </a:xfrm>
          <a:prstGeom prst="rect">
            <a:avLst/>
          </a:prstGeom>
          <a:noFill/>
          <a:ln w="9525">
            <a:noFill/>
            <a:miter lim="800000"/>
            <a:headEnd/>
            <a:tailEnd/>
          </a:ln>
        </p:spPr>
      </p:pic>
    </p:spTree>
    <p:extLst>
      <p:ext uri="{BB962C8B-B14F-4D97-AF65-F5344CB8AC3E}">
        <p14:creationId xmlns:p14="http://schemas.microsoft.com/office/powerpoint/2010/main" val="317775669"/>
      </p:ext>
    </p:extLst>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
          <p:cNvSpPr>
            <a:spLocks noGrp="1"/>
          </p:cNvSpPr>
          <p:nvPr>
            <p:ph type="sldNum" sz="quarter" idx="12"/>
          </p:nvPr>
        </p:nvSpPr>
        <p:spPr>
          <a:noFill/>
        </p:spPr>
        <p:txBody>
          <a:bodyPr/>
          <a:lstStyle/>
          <a:p>
            <a:fld id="{10F9CFCE-A88C-44DD-B5CC-A235339FA77A}" type="slidenum">
              <a:rPr lang="en-US" smtClean="0">
                <a:cs typeface="Arial" charset="0"/>
              </a:rPr>
              <a:pPr/>
              <a:t>23</a:t>
            </a:fld>
            <a:endParaRPr lang="en-US" smtClean="0">
              <a:cs typeface="Arial" charset="0"/>
            </a:endParaRPr>
          </a:p>
        </p:txBody>
      </p:sp>
      <p:pic>
        <p:nvPicPr>
          <p:cNvPr id="45058" name="Picture 2" descr="http://www.christair.com/long2.jpg"/>
          <p:cNvPicPr>
            <a:picLocks noChangeAspect="1" noChangeArrowheads="1"/>
          </p:cNvPicPr>
          <p:nvPr/>
        </p:nvPicPr>
        <p:blipFill>
          <a:blip r:embed="rId2" cstate="print"/>
          <a:srcRect/>
          <a:stretch>
            <a:fillRect/>
          </a:stretch>
        </p:blipFill>
        <p:spPr bwMode="auto">
          <a:xfrm>
            <a:off x="1905000" y="165260"/>
            <a:ext cx="5638799" cy="6499303"/>
          </a:xfrm>
          <a:prstGeom prst="rect">
            <a:avLst/>
          </a:prstGeom>
          <a:noFill/>
          <a:ln w="9525">
            <a:noFill/>
            <a:miter lim="800000"/>
            <a:headEnd/>
            <a:tailEnd/>
          </a:ln>
        </p:spPr>
      </p:pic>
    </p:spTree>
    <p:extLst>
      <p:ext uri="{BB962C8B-B14F-4D97-AF65-F5344CB8AC3E}">
        <p14:creationId xmlns:p14="http://schemas.microsoft.com/office/powerpoint/2010/main" val="2675598026"/>
      </p:ext>
    </p:extLst>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14600"/>
            <a:ext cx="7772400" cy="1143000"/>
          </a:xfrm>
        </p:spPr>
        <p:txBody>
          <a:bodyPr/>
          <a:lstStyle/>
          <a:p>
            <a:pPr eaLnBrk="1" hangingPunct="1">
              <a:defRPr/>
            </a:pPr>
            <a:r>
              <a:rPr lang="en-US" b="1" i="1" dirty="0" smtClean="0">
                <a:solidFill>
                  <a:schemeClr val="accent1">
                    <a:lumMod val="50000"/>
                  </a:schemeClr>
                </a:solidFill>
              </a:rPr>
              <a:t>End of the Chapter</a:t>
            </a:r>
            <a:endParaRPr lang="en-US" b="1" i="1" dirty="0">
              <a:solidFill>
                <a:schemeClr val="accent1">
                  <a:lumMod val="50000"/>
                </a:schemeClr>
              </a:solidFill>
            </a:endParaRPr>
          </a:p>
        </p:txBody>
      </p:sp>
      <p:sp>
        <p:nvSpPr>
          <p:cNvPr id="47106" name="Slide Number Placeholder 2"/>
          <p:cNvSpPr>
            <a:spLocks noGrp="1"/>
          </p:cNvSpPr>
          <p:nvPr>
            <p:ph type="sldNum" sz="quarter" idx="12"/>
          </p:nvPr>
        </p:nvSpPr>
        <p:spPr>
          <a:noFill/>
        </p:spPr>
        <p:txBody>
          <a:bodyPr/>
          <a:lstStyle/>
          <a:p>
            <a:fld id="{64441942-2693-4A3F-A9A4-783BA0DB92F8}" type="slidenum">
              <a:rPr lang="en-US" smtClean="0">
                <a:cs typeface="Arial" charset="0"/>
              </a:rPr>
              <a:pPr/>
              <a:t>24</a:t>
            </a:fld>
            <a:endParaRPr lang="en-US" smtClean="0">
              <a:cs typeface="Arial" charset="0"/>
            </a:endParaRPr>
          </a:p>
        </p:txBody>
      </p:sp>
    </p:spTree>
    <p:extLst>
      <p:ext uri="{BB962C8B-B14F-4D97-AF65-F5344CB8AC3E}">
        <p14:creationId xmlns:p14="http://schemas.microsoft.com/office/powerpoint/2010/main" val="2567541159"/>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400" y="212725"/>
            <a:ext cx="8915400" cy="4037013"/>
          </a:xfrm>
          <a:prstGeom prst="rect">
            <a:avLst/>
          </a:prstGeom>
          <a:noFill/>
          <a:ln w="9525">
            <a:noFill/>
            <a:miter lim="800000"/>
            <a:headEnd/>
            <a:tailEnd/>
          </a:ln>
          <a:effectLst/>
        </p:spPr>
        <p:txBody>
          <a:bodyPr>
            <a:spAutoFit/>
          </a:bodyPr>
          <a:lstStyle/>
          <a:p>
            <a:pPr algn="ctr">
              <a:spcBef>
                <a:spcPct val="50000"/>
              </a:spcBef>
            </a:pPr>
            <a:r>
              <a:rPr lang="en-US" sz="2800" b="1">
                <a:solidFill>
                  <a:srgbClr val="CC0099"/>
                </a:solidFill>
              </a:rPr>
              <a:t>Newton’s First Law</a:t>
            </a:r>
            <a:endParaRPr lang="en-US"/>
          </a:p>
          <a:p>
            <a:pPr>
              <a:spcBef>
                <a:spcPct val="50000"/>
              </a:spcBef>
            </a:pPr>
            <a:r>
              <a:rPr lang="en-US"/>
              <a:t>Scientists before Newton thought that a force </a:t>
            </a:r>
            <a:r>
              <a:rPr lang="en-US" b="1" i="1">
                <a:solidFill>
                  <a:srgbClr val="339933"/>
                </a:solidFill>
              </a:rPr>
              <a:t>(the word “influence” was used)</a:t>
            </a:r>
            <a:r>
              <a:rPr lang="en-US"/>
              <a:t> was required in order to keep an object moving at constant velocity. An object was thought to be in its “natural state” when it was at rest. This mistake was made before </a:t>
            </a:r>
            <a:r>
              <a:rPr lang="en-US" b="1"/>
              <a:t>friction</a:t>
            </a:r>
            <a:r>
              <a:rPr lang="en-US"/>
              <a:t> was recognized to be a force. For example, if we slide an object on a floor with an initial speed </a:t>
            </a:r>
            <a:r>
              <a:rPr lang="en-US" i="1"/>
              <a:t>v</a:t>
            </a:r>
            <a:r>
              <a:rPr lang="en-US" i="1" baseline="-25000"/>
              <a:t>0</a:t>
            </a:r>
            <a:r>
              <a:rPr lang="en-US"/>
              <a:t> very soon the object will come to rest.  If on the other hand we slide the same object on a very slippery surface such as ice,  the object will travel a much larger distance before it stops.  Newton checked his ideas on the motion of the moon and the planets.  In space there is no friction, therefore he was able to determine the correct form of what is since known as “</a:t>
            </a:r>
            <a:r>
              <a:rPr lang="en-US" b="1"/>
              <a:t>Newton’s first law</a:t>
            </a:r>
            <a:r>
              <a:rPr lang="en-US"/>
              <a:t>”:</a:t>
            </a:r>
          </a:p>
        </p:txBody>
      </p:sp>
      <p:sp>
        <p:nvSpPr>
          <p:cNvPr id="3075" name="Text Box 3"/>
          <p:cNvSpPr txBox="1">
            <a:spLocks noChangeArrowheads="1"/>
          </p:cNvSpPr>
          <p:nvPr/>
        </p:nvSpPr>
        <p:spPr bwMode="auto">
          <a:xfrm>
            <a:off x="838200" y="4648200"/>
            <a:ext cx="6934200" cy="771525"/>
          </a:xfrm>
          <a:prstGeom prst="rect">
            <a:avLst/>
          </a:prstGeom>
          <a:noFill/>
          <a:ln w="9525">
            <a:solidFill>
              <a:srgbClr val="FF3300"/>
            </a:solidFill>
            <a:miter lim="800000"/>
            <a:headEnd/>
            <a:tailEnd/>
          </a:ln>
          <a:effectLst/>
        </p:spPr>
        <p:txBody>
          <a:bodyPr>
            <a:spAutoFit/>
          </a:bodyPr>
          <a:lstStyle/>
          <a:p>
            <a:pPr>
              <a:spcBef>
                <a:spcPct val="50000"/>
              </a:spcBef>
            </a:pPr>
            <a:r>
              <a:rPr lang="en-US" b="1">
                <a:solidFill>
                  <a:srgbClr val="FF3300"/>
                </a:solidFill>
              </a:rPr>
              <a:t>If no force acts on a body, the body’s velocity cannot change; that is, the body cannot accelerate.</a:t>
            </a:r>
          </a:p>
        </p:txBody>
      </p:sp>
      <p:sp>
        <p:nvSpPr>
          <p:cNvPr id="3076" name="Text Box 4"/>
          <p:cNvSpPr txBox="1">
            <a:spLocks noChangeArrowheads="1"/>
          </p:cNvSpPr>
          <p:nvPr/>
        </p:nvSpPr>
        <p:spPr bwMode="auto">
          <a:xfrm>
            <a:off x="8305800" y="6430963"/>
            <a:ext cx="838200" cy="427037"/>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(5-2)</a:t>
            </a:r>
            <a:endParaRPr lang="en-US"/>
          </a:p>
        </p:txBody>
      </p:sp>
      <p:graphicFrame>
        <p:nvGraphicFramePr>
          <p:cNvPr id="3078" name="Object 6"/>
          <p:cNvGraphicFramePr>
            <a:graphicFrameLocks noChangeAspect="1"/>
          </p:cNvGraphicFramePr>
          <p:nvPr/>
        </p:nvGraphicFramePr>
        <p:xfrm>
          <a:off x="344488" y="5588000"/>
          <a:ext cx="8331200" cy="889000"/>
        </p:xfrm>
        <a:graphic>
          <a:graphicData uri="http://schemas.openxmlformats.org/presentationml/2006/ole">
            <mc:AlternateContent xmlns:mc="http://schemas.openxmlformats.org/markup-compatibility/2006">
              <mc:Choice xmlns:v="urn:schemas-microsoft-com:vml" Requires="v">
                <p:oleObj spid="_x0000_s3080" name="Equation" r:id="rId3" imgW="4762440" imgH="507960" progId="">
                  <p:embed/>
                </p:oleObj>
              </mc:Choice>
              <mc:Fallback>
                <p:oleObj name="Equation" r:id="rId3" imgW="4762440" imgH="5079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5588000"/>
                        <a:ext cx="83312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05_01"/>
          <p:cNvPicPr>
            <a:picLocks noChangeAspect="1" noChangeArrowheads="1"/>
          </p:cNvPicPr>
          <p:nvPr/>
        </p:nvPicPr>
        <p:blipFill>
          <a:blip r:embed="rId2" cstate="print"/>
          <a:srcRect/>
          <a:stretch>
            <a:fillRect/>
          </a:stretch>
        </p:blipFill>
        <p:spPr bwMode="auto">
          <a:xfrm>
            <a:off x="6477000" y="533400"/>
            <a:ext cx="2438400" cy="1911350"/>
          </a:xfrm>
          <a:prstGeom prst="rect">
            <a:avLst/>
          </a:prstGeom>
          <a:noFill/>
        </p:spPr>
      </p:pic>
      <p:sp>
        <p:nvSpPr>
          <p:cNvPr id="4103" name="Text Box 7"/>
          <p:cNvSpPr txBox="1">
            <a:spLocks noChangeArrowheads="1"/>
          </p:cNvSpPr>
          <p:nvPr/>
        </p:nvSpPr>
        <p:spPr bwMode="auto">
          <a:xfrm>
            <a:off x="152400" y="533400"/>
            <a:ext cx="6629400" cy="2465388"/>
          </a:xfrm>
          <a:prstGeom prst="rect">
            <a:avLst/>
          </a:prstGeom>
          <a:noFill/>
          <a:ln w="9525">
            <a:noFill/>
            <a:miter lim="800000"/>
            <a:headEnd/>
            <a:tailEnd/>
          </a:ln>
          <a:effectLst/>
        </p:spPr>
        <p:txBody>
          <a:bodyPr>
            <a:spAutoFit/>
          </a:bodyPr>
          <a:lstStyle/>
          <a:p>
            <a:pPr>
              <a:spcBef>
                <a:spcPct val="50000"/>
              </a:spcBef>
            </a:pPr>
            <a:r>
              <a:rPr lang="en-US" sz="2400" b="1">
                <a:solidFill>
                  <a:srgbClr val="CC0099"/>
                </a:solidFill>
              </a:rPr>
              <a:t>Force:</a:t>
            </a:r>
            <a:r>
              <a:rPr lang="en-US" sz="2400"/>
              <a:t>   </a:t>
            </a:r>
          </a:p>
          <a:p>
            <a:pPr algn="just">
              <a:spcBef>
                <a:spcPct val="50000"/>
              </a:spcBef>
            </a:pPr>
            <a:r>
              <a:rPr lang="en-US" sz="2400"/>
              <a:t>The concept of force was tentatively defined as </a:t>
            </a:r>
            <a:r>
              <a:rPr lang="en-US" sz="2400" b="1" i="1">
                <a:solidFill>
                  <a:schemeClr val="accent1"/>
                </a:solidFill>
              </a:rPr>
              <a:t>a push or pull exerted on an object. </a:t>
            </a:r>
            <a:r>
              <a:rPr lang="en-US" sz="2400" b="1" i="1"/>
              <a:t>We</a:t>
            </a:r>
            <a:r>
              <a:rPr lang="en-US" sz="2400"/>
              <a:t> can define a force exerted on an object quantitatively by measuring the acceleration it causes using the following procedure.</a:t>
            </a:r>
          </a:p>
        </p:txBody>
      </p:sp>
      <p:sp>
        <p:nvSpPr>
          <p:cNvPr id="4104" name="Text Box 8"/>
          <p:cNvSpPr txBox="1">
            <a:spLocks noChangeArrowheads="1"/>
          </p:cNvSpPr>
          <p:nvPr/>
        </p:nvSpPr>
        <p:spPr bwMode="auto">
          <a:xfrm>
            <a:off x="152400" y="3200400"/>
            <a:ext cx="8839200" cy="1552575"/>
          </a:xfrm>
          <a:prstGeom prst="rect">
            <a:avLst/>
          </a:prstGeom>
          <a:noFill/>
          <a:ln w="9525">
            <a:noFill/>
            <a:miter lim="800000"/>
            <a:headEnd/>
            <a:tailEnd/>
          </a:ln>
          <a:effectLst/>
        </p:spPr>
        <p:txBody>
          <a:bodyPr>
            <a:spAutoFit/>
          </a:bodyPr>
          <a:lstStyle/>
          <a:p>
            <a:pPr algn="just">
              <a:spcBef>
                <a:spcPct val="50000"/>
              </a:spcBef>
            </a:pPr>
            <a:r>
              <a:rPr lang="en-US" sz="2400"/>
              <a:t>We place an object of mass </a:t>
            </a:r>
            <a:r>
              <a:rPr lang="en-US" sz="2400" i="1"/>
              <a:t>m</a:t>
            </a:r>
            <a:r>
              <a:rPr lang="en-US" sz="2400"/>
              <a:t> = 1 kg on a frictionless surface and measure the acceleration </a:t>
            </a:r>
            <a:r>
              <a:rPr lang="en-US" sz="2400" b="1" i="1"/>
              <a:t>a</a:t>
            </a:r>
            <a:r>
              <a:rPr lang="en-US" sz="2400"/>
              <a:t> that results from the application of a force </a:t>
            </a:r>
            <a:r>
              <a:rPr lang="en-US" sz="2400" b="1" i="1"/>
              <a:t>F</a:t>
            </a:r>
            <a:r>
              <a:rPr lang="en-US" sz="2400"/>
              <a:t>.  The force is adjusted so that </a:t>
            </a:r>
            <a:r>
              <a:rPr lang="en-US" sz="2400" i="1"/>
              <a:t>a </a:t>
            </a:r>
            <a:r>
              <a:rPr lang="en-US" sz="2400"/>
              <a:t>= 1 m/s</a:t>
            </a:r>
            <a:r>
              <a:rPr lang="en-US" sz="2400" baseline="30000"/>
              <a:t>2</a:t>
            </a:r>
            <a:r>
              <a:rPr lang="en-US" sz="2400"/>
              <a:t>.  We then say that </a:t>
            </a:r>
            <a:r>
              <a:rPr lang="en-US" sz="2400" i="1"/>
              <a:t>F</a:t>
            </a:r>
            <a:r>
              <a:rPr lang="en-US" sz="2400"/>
              <a:t> = 1 newton  </a:t>
            </a:r>
            <a:r>
              <a:rPr lang="en-US" sz="2400" b="1" i="1">
                <a:solidFill>
                  <a:srgbClr val="990033"/>
                </a:solidFill>
              </a:rPr>
              <a:t>The S.I unit of force is </a:t>
            </a:r>
            <a:r>
              <a:rPr lang="en-US" sz="2400" b="1" i="1" u="sng">
                <a:solidFill>
                  <a:srgbClr val="990033"/>
                </a:solidFill>
              </a:rPr>
              <a:t>newton (N).</a:t>
            </a:r>
          </a:p>
        </p:txBody>
      </p:sp>
      <p:sp>
        <p:nvSpPr>
          <p:cNvPr id="4105" name="Text Box 9"/>
          <p:cNvSpPr txBox="1">
            <a:spLocks noChangeArrowheads="1"/>
          </p:cNvSpPr>
          <p:nvPr/>
        </p:nvSpPr>
        <p:spPr bwMode="auto">
          <a:xfrm>
            <a:off x="8153400" y="6202363"/>
            <a:ext cx="990600" cy="427037"/>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(5-3)</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5" name="Group 21"/>
          <p:cNvGrpSpPr>
            <a:grpSpLocks/>
          </p:cNvGrpSpPr>
          <p:nvPr/>
        </p:nvGrpSpPr>
        <p:grpSpPr bwMode="auto">
          <a:xfrm>
            <a:off x="304800" y="2057400"/>
            <a:ext cx="1752600" cy="990600"/>
            <a:chOff x="192" y="1296"/>
            <a:chExt cx="1104" cy="624"/>
          </a:xfrm>
        </p:grpSpPr>
        <p:sp>
          <p:nvSpPr>
            <p:cNvPr id="6147" name="Oval 3"/>
            <p:cNvSpPr>
              <a:spLocks noChangeArrowheads="1"/>
            </p:cNvSpPr>
            <p:nvPr/>
          </p:nvSpPr>
          <p:spPr bwMode="auto">
            <a:xfrm>
              <a:off x="477" y="1526"/>
              <a:ext cx="240" cy="24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6148" name="Line 4"/>
            <p:cNvSpPr>
              <a:spLocks noChangeShapeType="1"/>
            </p:cNvSpPr>
            <p:nvPr/>
          </p:nvSpPr>
          <p:spPr bwMode="auto">
            <a:xfrm>
              <a:off x="813" y="1574"/>
              <a:ext cx="432" cy="0"/>
            </a:xfrm>
            <a:prstGeom prst="line">
              <a:avLst/>
            </a:prstGeom>
            <a:noFill/>
            <a:ln w="28575">
              <a:solidFill>
                <a:srgbClr val="FF0000"/>
              </a:solidFill>
              <a:round/>
              <a:headEnd/>
              <a:tailEnd type="triangle" w="med" len="med"/>
            </a:ln>
            <a:effectLst/>
          </p:spPr>
          <p:txBody>
            <a:bodyPr/>
            <a:lstStyle/>
            <a:p>
              <a:endParaRPr lang="en-US"/>
            </a:p>
          </p:txBody>
        </p:sp>
        <p:sp>
          <p:nvSpPr>
            <p:cNvPr id="6149" name="Line 5"/>
            <p:cNvSpPr>
              <a:spLocks noChangeShapeType="1"/>
            </p:cNvSpPr>
            <p:nvPr/>
          </p:nvSpPr>
          <p:spPr bwMode="auto">
            <a:xfrm>
              <a:off x="813" y="1718"/>
              <a:ext cx="480" cy="0"/>
            </a:xfrm>
            <a:prstGeom prst="line">
              <a:avLst/>
            </a:prstGeom>
            <a:noFill/>
            <a:ln w="28575">
              <a:solidFill>
                <a:srgbClr val="FF6600"/>
              </a:solidFill>
              <a:round/>
              <a:headEnd/>
              <a:tailEnd type="triangle" w="med" len="med"/>
            </a:ln>
            <a:effectLst/>
          </p:spPr>
          <p:txBody>
            <a:bodyPr/>
            <a:lstStyle/>
            <a:p>
              <a:endParaRPr lang="en-US"/>
            </a:p>
          </p:txBody>
        </p:sp>
        <p:sp>
          <p:nvSpPr>
            <p:cNvPr id="6150" name="Text Box 6"/>
            <p:cNvSpPr txBox="1">
              <a:spLocks noChangeArrowheads="1"/>
            </p:cNvSpPr>
            <p:nvPr/>
          </p:nvSpPr>
          <p:spPr bwMode="auto">
            <a:xfrm>
              <a:off x="861" y="1296"/>
              <a:ext cx="435" cy="231"/>
            </a:xfrm>
            <a:prstGeom prst="rect">
              <a:avLst/>
            </a:prstGeom>
            <a:noFill/>
            <a:ln w="9525">
              <a:noFill/>
              <a:miter lim="800000"/>
              <a:headEnd/>
              <a:tailEnd/>
            </a:ln>
            <a:effectLst/>
          </p:spPr>
          <p:txBody>
            <a:bodyPr>
              <a:spAutoFit/>
            </a:bodyPr>
            <a:lstStyle/>
            <a:p>
              <a:pPr>
                <a:spcBef>
                  <a:spcPct val="50000"/>
                </a:spcBef>
              </a:pPr>
              <a:r>
                <a:rPr lang="en-US" sz="1800" b="1" i="1">
                  <a:solidFill>
                    <a:srgbClr val="FF3300"/>
                  </a:solidFill>
                </a:rPr>
                <a:t>F</a:t>
              </a:r>
              <a:r>
                <a:rPr lang="en-US" sz="1800" b="1" baseline="-25000">
                  <a:solidFill>
                    <a:srgbClr val="FF3300"/>
                  </a:solidFill>
                </a:rPr>
                <a:t>net</a:t>
              </a:r>
              <a:endParaRPr lang="en-US" sz="1800" b="1">
                <a:solidFill>
                  <a:srgbClr val="FF3300"/>
                </a:solidFill>
              </a:endParaRPr>
            </a:p>
          </p:txBody>
        </p:sp>
        <p:sp>
          <p:nvSpPr>
            <p:cNvPr id="6151" name="Text Box 7"/>
            <p:cNvSpPr txBox="1">
              <a:spLocks noChangeArrowheads="1"/>
            </p:cNvSpPr>
            <p:nvPr/>
          </p:nvSpPr>
          <p:spPr bwMode="auto">
            <a:xfrm>
              <a:off x="909" y="1670"/>
              <a:ext cx="336" cy="250"/>
            </a:xfrm>
            <a:prstGeom prst="rect">
              <a:avLst/>
            </a:prstGeom>
            <a:noFill/>
            <a:ln w="9525">
              <a:noFill/>
              <a:miter lim="800000"/>
              <a:headEnd/>
              <a:tailEnd/>
            </a:ln>
            <a:effectLst/>
          </p:spPr>
          <p:txBody>
            <a:bodyPr>
              <a:spAutoFit/>
            </a:bodyPr>
            <a:lstStyle/>
            <a:p>
              <a:pPr>
                <a:spcBef>
                  <a:spcPct val="50000"/>
                </a:spcBef>
              </a:pPr>
              <a:r>
                <a:rPr lang="en-US" sz="2000" b="1" i="1">
                  <a:solidFill>
                    <a:srgbClr val="FF9933"/>
                  </a:solidFill>
                </a:rPr>
                <a:t>a</a:t>
              </a:r>
            </a:p>
          </p:txBody>
        </p:sp>
        <p:sp>
          <p:nvSpPr>
            <p:cNvPr id="6152" name="Text Box 8"/>
            <p:cNvSpPr txBox="1">
              <a:spLocks noChangeArrowheads="1"/>
            </p:cNvSpPr>
            <p:nvPr/>
          </p:nvSpPr>
          <p:spPr bwMode="auto">
            <a:xfrm>
              <a:off x="192" y="1508"/>
              <a:ext cx="384" cy="231"/>
            </a:xfrm>
            <a:prstGeom prst="rect">
              <a:avLst/>
            </a:prstGeom>
            <a:noFill/>
            <a:ln w="9525">
              <a:noFill/>
              <a:miter lim="800000"/>
              <a:headEnd/>
              <a:tailEnd/>
            </a:ln>
            <a:effectLst/>
          </p:spPr>
          <p:txBody>
            <a:bodyPr>
              <a:spAutoFit/>
            </a:bodyPr>
            <a:lstStyle/>
            <a:p>
              <a:pPr>
                <a:spcBef>
                  <a:spcPct val="50000"/>
                </a:spcBef>
              </a:pPr>
              <a:r>
                <a:rPr lang="en-US" sz="1800" b="1" i="1">
                  <a:solidFill>
                    <a:schemeClr val="tx1"/>
                  </a:solidFill>
                </a:rPr>
                <a:t>m</a:t>
              </a:r>
            </a:p>
          </p:txBody>
        </p:sp>
      </p:grpSp>
      <p:sp>
        <p:nvSpPr>
          <p:cNvPr id="6155" name="Text Box 11"/>
          <p:cNvSpPr txBox="1">
            <a:spLocks noChangeArrowheads="1"/>
          </p:cNvSpPr>
          <p:nvPr/>
        </p:nvSpPr>
        <p:spPr bwMode="auto">
          <a:xfrm>
            <a:off x="152400" y="304800"/>
            <a:ext cx="8915400" cy="1692275"/>
          </a:xfrm>
          <a:prstGeom prst="rect">
            <a:avLst/>
          </a:prstGeom>
          <a:noFill/>
          <a:ln w="9525">
            <a:noFill/>
            <a:miter lim="800000"/>
            <a:headEnd/>
            <a:tailEnd/>
          </a:ln>
          <a:effectLst/>
        </p:spPr>
        <p:txBody>
          <a:bodyPr>
            <a:spAutoFit/>
          </a:bodyPr>
          <a:lstStyle/>
          <a:p>
            <a:pPr algn="ctr">
              <a:spcBef>
                <a:spcPct val="50000"/>
              </a:spcBef>
            </a:pPr>
            <a:r>
              <a:rPr lang="en-US" sz="2800" b="1">
                <a:solidFill>
                  <a:srgbClr val="9900CC"/>
                </a:solidFill>
              </a:rPr>
              <a:t>Newton’s Second Law</a:t>
            </a:r>
          </a:p>
          <a:p>
            <a:pPr>
              <a:spcBef>
                <a:spcPct val="50000"/>
              </a:spcBef>
            </a:pPr>
            <a:r>
              <a:rPr lang="en-US"/>
              <a:t>The results of the discussions on the relations between the net force </a:t>
            </a:r>
            <a:r>
              <a:rPr lang="en-US" i="1"/>
              <a:t>F</a:t>
            </a:r>
            <a:r>
              <a:rPr lang="en-US" baseline="-25000"/>
              <a:t>net</a:t>
            </a:r>
            <a:r>
              <a:rPr lang="en-US"/>
              <a:t> applied on an object of mass </a:t>
            </a:r>
            <a:r>
              <a:rPr lang="en-US" b="1" i="1"/>
              <a:t>m</a:t>
            </a:r>
            <a:r>
              <a:rPr lang="en-US"/>
              <a:t>  and the resulting acceleration </a:t>
            </a:r>
            <a:r>
              <a:rPr lang="en-US" b="1" i="1"/>
              <a:t>a</a:t>
            </a:r>
            <a:r>
              <a:rPr lang="en-US"/>
              <a:t> can be summarized in the following statement known as “</a:t>
            </a:r>
            <a:r>
              <a:rPr lang="en-US" b="1"/>
              <a:t>Newton’s second law.</a:t>
            </a:r>
            <a:r>
              <a:rPr lang="en-US"/>
              <a:t>”</a:t>
            </a:r>
          </a:p>
        </p:txBody>
      </p:sp>
      <p:sp>
        <p:nvSpPr>
          <p:cNvPr id="6156" name="Text Box 12"/>
          <p:cNvSpPr txBox="1">
            <a:spLocks noChangeArrowheads="1"/>
          </p:cNvSpPr>
          <p:nvPr/>
        </p:nvSpPr>
        <p:spPr bwMode="auto">
          <a:xfrm>
            <a:off x="2743200" y="2133600"/>
            <a:ext cx="5486400" cy="771525"/>
          </a:xfrm>
          <a:prstGeom prst="rect">
            <a:avLst/>
          </a:prstGeom>
          <a:noFill/>
          <a:ln w="9525">
            <a:solidFill>
              <a:srgbClr val="FF3300"/>
            </a:solidFill>
            <a:miter lim="800000"/>
            <a:headEnd/>
            <a:tailEnd/>
          </a:ln>
          <a:effectLst/>
        </p:spPr>
        <p:txBody>
          <a:bodyPr>
            <a:spAutoFit/>
          </a:bodyPr>
          <a:lstStyle/>
          <a:p>
            <a:pPr>
              <a:spcBef>
                <a:spcPct val="50000"/>
              </a:spcBef>
            </a:pPr>
            <a:r>
              <a:rPr lang="en-US">
                <a:solidFill>
                  <a:srgbClr val="FF3300"/>
                </a:solidFill>
              </a:rPr>
              <a:t>The net force on a body is equal to the product of the body’s mass and its acceleration.</a:t>
            </a:r>
          </a:p>
        </p:txBody>
      </p:sp>
      <p:sp>
        <p:nvSpPr>
          <p:cNvPr id="6157" name="Text Box 13"/>
          <p:cNvSpPr txBox="1">
            <a:spLocks noChangeArrowheads="1"/>
          </p:cNvSpPr>
          <p:nvPr/>
        </p:nvSpPr>
        <p:spPr bwMode="auto">
          <a:xfrm>
            <a:off x="381000" y="3200400"/>
            <a:ext cx="8229600" cy="427038"/>
          </a:xfrm>
          <a:prstGeom prst="rect">
            <a:avLst/>
          </a:prstGeom>
          <a:noFill/>
          <a:ln w="9525">
            <a:noFill/>
            <a:miter lim="800000"/>
            <a:headEnd/>
            <a:tailEnd/>
          </a:ln>
          <a:effectLst/>
        </p:spPr>
        <p:txBody>
          <a:bodyPr>
            <a:spAutoFit/>
          </a:bodyPr>
          <a:lstStyle/>
          <a:p>
            <a:pPr>
              <a:spcBef>
                <a:spcPct val="50000"/>
              </a:spcBef>
            </a:pPr>
            <a:r>
              <a:rPr lang="en-US"/>
              <a:t>In equation form Newton’s second law can be written as:</a:t>
            </a:r>
          </a:p>
        </p:txBody>
      </p:sp>
      <p:graphicFrame>
        <p:nvGraphicFramePr>
          <p:cNvPr id="6158" name="Object 14"/>
          <p:cNvGraphicFramePr>
            <a:graphicFrameLocks noChangeAspect="1"/>
          </p:cNvGraphicFramePr>
          <p:nvPr/>
        </p:nvGraphicFramePr>
        <p:xfrm>
          <a:off x="2819400" y="3756025"/>
          <a:ext cx="1535113" cy="639763"/>
        </p:xfrm>
        <a:graphic>
          <a:graphicData uri="http://schemas.openxmlformats.org/presentationml/2006/ole">
            <mc:AlternateContent xmlns:mc="http://schemas.openxmlformats.org/markup-compatibility/2006">
              <mc:Choice xmlns:v="urn:schemas-microsoft-com:vml" Requires="v">
                <p:oleObj spid="_x0000_s6167" name="Equation" r:id="rId3" imgW="609480" imgH="253800" progId="">
                  <p:embed/>
                </p:oleObj>
              </mc:Choice>
              <mc:Fallback>
                <p:oleObj name="Equation" r:id="rId3" imgW="609480" imgH="25380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56025"/>
                        <a:ext cx="1535113" cy="6397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9" name="Text Box 15"/>
          <p:cNvSpPr txBox="1">
            <a:spLocks noChangeArrowheads="1"/>
          </p:cNvSpPr>
          <p:nvPr/>
        </p:nvSpPr>
        <p:spPr bwMode="auto">
          <a:xfrm>
            <a:off x="381000" y="4572000"/>
            <a:ext cx="8610600" cy="762000"/>
          </a:xfrm>
          <a:prstGeom prst="rect">
            <a:avLst/>
          </a:prstGeom>
          <a:noFill/>
          <a:ln w="9525">
            <a:noFill/>
            <a:miter lim="800000"/>
            <a:headEnd/>
            <a:tailEnd/>
          </a:ln>
          <a:effectLst/>
        </p:spPr>
        <p:txBody>
          <a:bodyPr>
            <a:spAutoFit/>
          </a:bodyPr>
          <a:lstStyle/>
          <a:p>
            <a:pPr>
              <a:spcBef>
                <a:spcPct val="50000"/>
              </a:spcBef>
            </a:pPr>
            <a:r>
              <a:rPr lang="en-US"/>
              <a:t>The above equation is a compact way of summarizing three separate equations, one for each coordinate axis:</a:t>
            </a:r>
          </a:p>
        </p:txBody>
      </p:sp>
      <p:graphicFrame>
        <p:nvGraphicFramePr>
          <p:cNvPr id="6160" name="Object 16"/>
          <p:cNvGraphicFramePr>
            <a:graphicFrameLocks noChangeAspect="1"/>
          </p:cNvGraphicFramePr>
          <p:nvPr/>
        </p:nvGraphicFramePr>
        <p:xfrm>
          <a:off x="609600" y="5486400"/>
          <a:ext cx="1455738" cy="485775"/>
        </p:xfrm>
        <a:graphic>
          <a:graphicData uri="http://schemas.openxmlformats.org/presentationml/2006/ole">
            <mc:AlternateContent xmlns:mc="http://schemas.openxmlformats.org/markup-compatibility/2006">
              <mc:Choice xmlns:v="urn:schemas-microsoft-com:vml" Requires="v">
                <p:oleObj spid="_x0000_s6168" name="Equation" r:id="rId5" imgW="723600" imgH="241200" progId="">
                  <p:embed/>
                </p:oleObj>
              </mc:Choice>
              <mc:Fallback>
                <p:oleObj name="Equation" r:id="rId5" imgW="723600" imgH="241200" progId="">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486400"/>
                        <a:ext cx="1455738" cy="485775"/>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1" name="Object 17"/>
          <p:cNvGraphicFramePr>
            <a:graphicFrameLocks noChangeAspect="1"/>
          </p:cNvGraphicFramePr>
          <p:nvPr/>
        </p:nvGraphicFramePr>
        <p:xfrm>
          <a:off x="2646363" y="5486400"/>
          <a:ext cx="1481137" cy="485775"/>
        </p:xfrm>
        <a:graphic>
          <a:graphicData uri="http://schemas.openxmlformats.org/presentationml/2006/ole">
            <mc:AlternateContent xmlns:mc="http://schemas.openxmlformats.org/markup-compatibility/2006">
              <mc:Choice xmlns:v="urn:schemas-microsoft-com:vml" Requires="v">
                <p:oleObj spid="_x0000_s6169" name="Equation" r:id="rId7" imgW="736560" imgH="241200" progId="">
                  <p:embed/>
                </p:oleObj>
              </mc:Choice>
              <mc:Fallback>
                <p:oleObj name="Equation" r:id="rId7" imgW="736560" imgH="241200" progId="">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363" y="5486400"/>
                        <a:ext cx="1481137" cy="485775"/>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2" name="Object 18"/>
          <p:cNvGraphicFramePr>
            <a:graphicFrameLocks noChangeAspect="1"/>
          </p:cNvGraphicFramePr>
          <p:nvPr/>
        </p:nvGraphicFramePr>
        <p:xfrm>
          <a:off x="4737100" y="5476875"/>
          <a:ext cx="1430338" cy="485775"/>
        </p:xfrm>
        <a:graphic>
          <a:graphicData uri="http://schemas.openxmlformats.org/presentationml/2006/ole">
            <mc:AlternateContent xmlns:mc="http://schemas.openxmlformats.org/markup-compatibility/2006">
              <mc:Choice xmlns:v="urn:schemas-microsoft-com:vml" Requires="v">
                <p:oleObj spid="_x0000_s6170" name="Equation" r:id="rId9" imgW="711000" imgH="241200" progId="">
                  <p:embed/>
                </p:oleObj>
              </mc:Choice>
              <mc:Fallback>
                <p:oleObj name="Equation" r:id="rId9" imgW="711000" imgH="241200" progId="">
                  <p:embed/>
                  <p:pic>
                    <p:nvPicPr>
                      <p:cNvPr id="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7100" y="5476875"/>
                        <a:ext cx="1430338" cy="485775"/>
                      </a:xfrm>
                      <a:prstGeom prst="rect">
                        <a:avLst/>
                      </a:prstGeom>
                      <a:noFill/>
                      <a:ln w="9525">
                        <a:solidFill>
                          <a:srgbClr val="9900C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Text Box 19"/>
          <p:cNvSpPr txBox="1">
            <a:spLocks noChangeArrowheads="1"/>
          </p:cNvSpPr>
          <p:nvPr/>
        </p:nvSpPr>
        <p:spPr bwMode="auto">
          <a:xfrm>
            <a:off x="8153400" y="6202363"/>
            <a:ext cx="990600" cy="427037"/>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(5-5)</a:t>
            </a:r>
            <a:endParaRPr lang="en-US"/>
          </a:p>
        </p:txBody>
      </p:sp>
      <p:sp>
        <p:nvSpPr>
          <p:cNvPr id="6164" name="Text Box 20"/>
          <p:cNvSpPr txBox="1">
            <a:spLocks noChangeArrowheads="1"/>
          </p:cNvSpPr>
          <p:nvPr/>
        </p:nvSpPr>
        <p:spPr bwMode="auto">
          <a:xfrm>
            <a:off x="228600" y="6172200"/>
            <a:ext cx="7696200" cy="427038"/>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762000" y="457200"/>
            <a:ext cx="7772400" cy="838200"/>
          </a:xfrm>
        </p:spPr>
        <p:txBody>
          <a:bodyPr/>
          <a:lstStyle/>
          <a:p>
            <a:r>
              <a:rPr lang="en-US" sz="4000" b="1" u="sng">
                <a:solidFill>
                  <a:srgbClr val="990033"/>
                </a:solidFill>
              </a:rPr>
              <a:t>Unit of Force</a:t>
            </a:r>
          </a:p>
        </p:txBody>
      </p:sp>
      <p:sp>
        <p:nvSpPr>
          <p:cNvPr id="16389" name="Rectangle 5"/>
          <p:cNvSpPr>
            <a:spLocks noGrp="1" noChangeArrowheads="1"/>
          </p:cNvSpPr>
          <p:nvPr>
            <p:ph type="subTitle" idx="1"/>
          </p:nvPr>
        </p:nvSpPr>
        <p:spPr>
          <a:xfrm>
            <a:off x="457200" y="1295400"/>
            <a:ext cx="8153400" cy="4191000"/>
          </a:xfrm>
        </p:spPr>
        <p:txBody>
          <a:bodyPr/>
          <a:lstStyle/>
          <a:p>
            <a:pPr algn="l"/>
            <a:r>
              <a:rPr lang="en-US"/>
              <a:t>According to Newton’s second law,</a:t>
            </a:r>
          </a:p>
          <a:p>
            <a:pPr algn="l"/>
            <a:r>
              <a:rPr lang="en-US" sz="2800" b="1" i="1">
                <a:solidFill>
                  <a:srgbClr val="D60093"/>
                </a:solidFill>
              </a:rPr>
              <a:t>“Force is the product of mass and acceleration”.</a:t>
            </a:r>
          </a:p>
          <a:p>
            <a:r>
              <a:rPr lang="en-US">
                <a:solidFill>
                  <a:schemeClr val="accent2"/>
                </a:solidFill>
              </a:rPr>
              <a:t>F = ma</a:t>
            </a:r>
          </a:p>
          <a:p>
            <a:r>
              <a:rPr lang="en-US" sz="2800" b="1" i="1">
                <a:solidFill>
                  <a:srgbClr val="009900"/>
                </a:solidFill>
              </a:rPr>
              <a:t>1N = (1kg) (1 m/sec</a:t>
            </a:r>
            <a:r>
              <a:rPr lang="en-US" sz="2800" b="1" i="1" baseline="30000">
                <a:solidFill>
                  <a:srgbClr val="009900"/>
                </a:solidFill>
              </a:rPr>
              <a:t>2</a:t>
            </a:r>
            <a:r>
              <a:rPr lang="en-US" sz="2800" b="1" i="1">
                <a:solidFill>
                  <a:srgbClr val="009900"/>
                </a:solidFill>
              </a:rPr>
              <a:t>)</a:t>
            </a:r>
          </a:p>
          <a:p>
            <a:pPr algn="l"/>
            <a:r>
              <a:rPr lang="en-US" sz="2800"/>
              <a:t>Different units of Force in different systems:</a:t>
            </a:r>
          </a:p>
          <a:p>
            <a:pPr algn="l"/>
            <a:endParaRPr lang="en-US" sz="2800"/>
          </a:p>
        </p:txBody>
      </p:sp>
      <p:graphicFrame>
        <p:nvGraphicFramePr>
          <p:cNvPr id="16430" name="Group 46"/>
          <p:cNvGraphicFramePr>
            <a:graphicFrameLocks noGrp="1"/>
          </p:cNvGraphicFramePr>
          <p:nvPr/>
        </p:nvGraphicFramePr>
        <p:xfrm>
          <a:off x="381000" y="4191000"/>
          <a:ext cx="8305800" cy="1706880"/>
        </p:xfrm>
        <a:graphic>
          <a:graphicData uri="http://schemas.openxmlformats.org/drawingml/2006/table">
            <a:tbl>
              <a:tblPr/>
              <a:tblGrid>
                <a:gridCol w="1828800"/>
                <a:gridCol w="2133600"/>
                <a:gridCol w="1981200"/>
                <a:gridCol w="2362200"/>
              </a:tblGrid>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D60093"/>
                          </a:solidFill>
                          <a:effectLst/>
                          <a:latin typeface="Times New Roman" pitchFamily="18" charset="0"/>
                        </a:rPr>
                        <a:t>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D60093"/>
                          </a:solidFill>
                          <a:effectLst/>
                          <a:latin typeface="Times New Roman" pitchFamily="18" charset="0"/>
                        </a:rPr>
                        <a:t>Force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D60093"/>
                          </a:solidFill>
                          <a:effectLst/>
                          <a:latin typeface="Times New Roman" pitchFamily="18" charset="0"/>
                        </a:rPr>
                        <a:t>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D60093"/>
                          </a:solidFill>
                          <a:effectLst/>
                          <a:latin typeface="Times New Roman" pitchFamily="18" charset="0"/>
                        </a:rPr>
                        <a:t>Acceleration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imes New Roman" pitchFamily="18" charset="0"/>
                        </a:rPr>
                        <a:t>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imes New Roman" pitchFamily="18" charset="0"/>
                        </a:rPr>
                        <a:t>Newton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imes New Roman" pitchFamily="18" charset="0"/>
                        </a:rPr>
                        <a:t>kilogram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accent2"/>
                          </a:solidFill>
                          <a:effectLst/>
                          <a:latin typeface="Times New Roman" pitchFamily="18" charset="0"/>
                        </a:rPr>
                        <a:t>m/sec</a:t>
                      </a:r>
                      <a:r>
                        <a:rPr kumimoji="0" lang="en-US" sz="2000" b="1" i="0" u="none" strike="noStrike" cap="none" normalizeH="0" baseline="30000" smtClean="0">
                          <a:ln>
                            <a:noFill/>
                          </a:ln>
                          <a:solidFill>
                            <a:schemeClr val="accent2"/>
                          </a:solidFill>
                          <a:effectLst/>
                          <a:latin typeface="Times New Roman" pitchFamily="18" charset="0"/>
                        </a:rPr>
                        <a:t>2</a:t>
                      </a:r>
                      <a:endParaRPr kumimoji="0" lang="en-US" sz="2000" b="1"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9900"/>
                          </a:solidFill>
                          <a:effectLst/>
                          <a:latin typeface="Times New Roman" pitchFamily="18" charset="0"/>
                        </a:rPr>
                        <a:t>CGS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9900"/>
                          </a:solidFill>
                          <a:effectLst/>
                          <a:latin typeface="Times New Roman" pitchFamily="18" charset="0"/>
                        </a:rPr>
                        <a:t>dyne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9900"/>
                          </a:solidFill>
                          <a:effectLst/>
                          <a:latin typeface="Times New Roman" pitchFamily="18" charset="0"/>
                        </a:rPr>
                        <a:t>gram (gm)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9900"/>
                          </a:solidFill>
                          <a:effectLst/>
                          <a:latin typeface="Times New Roman" pitchFamily="18" charset="0"/>
                        </a:rPr>
                        <a:t>cm/sec</a:t>
                      </a:r>
                      <a:r>
                        <a:rPr kumimoji="0" lang="en-US" sz="2000" b="1" i="0" u="none" strike="noStrike" cap="none" normalizeH="0" baseline="30000" smtClean="0">
                          <a:ln>
                            <a:noFill/>
                          </a:ln>
                          <a:solidFill>
                            <a:srgbClr val="009900"/>
                          </a:solidFill>
                          <a:effectLst/>
                          <a:latin typeface="Times New Roman" pitchFamily="18" charset="0"/>
                        </a:rPr>
                        <a:t>2</a:t>
                      </a:r>
                      <a:endParaRPr kumimoji="0" lang="en-US" sz="2000" b="1" i="0" u="none" strike="noStrike" cap="none" normalizeH="0" baseline="0" smtClean="0">
                        <a:ln>
                          <a:noFill/>
                        </a:ln>
                        <a:solidFill>
                          <a:srgbClr val="0099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Times New Roman" pitchFamily="18" charset="0"/>
                        </a:rPr>
                        <a:t>FPS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Times New Roman" pitchFamily="18" charset="0"/>
                        </a:rPr>
                        <a:t>pound (lb)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Times New Roman" pitchFamily="18" charset="0"/>
                        </a:rPr>
                        <a:t>slug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3300"/>
                          </a:solidFill>
                          <a:effectLst/>
                          <a:latin typeface="Times New Roman" pitchFamily="18" charset="0"/>
                        </a:rPr>
                        <a:t>ft/sec</a:t>
                      </a:r>
                      <a:r>
                        <a:rPr kumimoji="0" lang="en-US" sz="2000" b="1" i="0" u="none" strike="noStrike" cap="none" normalizeH="0" baseline="30000" smtClean="0">
                          <a:ln>
                            <a:noFill/>
                          </a:ln>
                          <a:solidFill>
                            <a:srgbClr val="CC3300"/>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8" name="Group 10"/>
          <p:cNvGrpSpPr>
            <a:grpSpLocks/>
          </p:cNvGrpSpPr>
          <p:nvPr/>
        </p:nvGrpSpPr>
        <p:grpSpPr bwMode="auto">
          <a:xfrm>
            <a:off x="304776" y="228600"/>
            <a:ext cx="2209607" cy="4876800"/>
            <a:chOff x="1051" y="96"/>
            <a:chExt cx="1795" cy="4560"/>
          </a:xfrm>
        </p:grpSpPr>
        <p:pic>
          <p:nvPicPr>
            <p:cNvPr id="7179" name="Picture 11" descr="F05_13"/>
            <p:cNvPicPr>
              <a:picLocks noChangeAspect="1" noChangeArrowheads="1"/>
            </p:cNvPicPr>
            <p:nvPr/>
          </p:nvPicPr>
          <p:blipFill>
            <a:blip r:embed="rId4" cstate="print"/>
            <a:srcRect l="19608" r="23529"/>
            <a:stretch>
              <a:fillRect/>
            </a:stretch>
          </p:blipFill>
          <p:spPr bwMode="auto">
            <a:xfrm>
              <a:off x="1051" y="96"/>
              <a:ext cx="1795" cy="4560"/>
            </a:xfrm>
            <a:prstGeom prst="rect">
              <a:avLst/>
            </a:prstGeom>
            <a:noFill/>
          </p:spPr>
        </p:pic>
        <p:sp>
          <p:nvSpPr>
            <p:cNvPr id="7180" name="Rectangle 12"/>
            <p:cNvSpPr>
              <a:spLocks noChangeArrowheads="1"/>
            </p:cNvSpPr>
            <p:nvPr/>
          </p:nvSpPr>
          <p:spPr bwMode="auto">
            <a:xfrm>
              <a:off x="1488" y="3576"/>
              <a:ext cx="816" cy="576"/>
            </a:xfrm>
            <a:prstGeom prst="rect">
              <a:avLst/>
            </a:prstGeom>
            <a:solidFill>
              <a:schemeClr val="bg1"/>
            </a:solidFill>
            <a:ln w="9525">
              <a:noFill/>
              <a:miter lim="800000"/>
              <a:headEnd/>
              <a:tailEnd/>
            </a:ln>
            <a:effectLst/>
          </p:spPr>
          <p:txBody>
            <a:bodyPr wrap="none" anchor="ctr"/>
            <a:lstStyle/>
            <a:p>
              <a:endParaRPr lang="en-US"/>
            </a:p>
          </p:txBody>
        </p:sp>
        <p:sp>
          <p:nvSpPr>
            <p:cNvPr id="7182" name="Line 14"/>
            <p:cNvSpPr>
              <a:spLocks noChangeShapeType="1"/>
            </p:cNvSpPr>
            <p:nvPr/>
          </p:nvSpPr>
          <p:spPr bwMode="auto">
            <a:xfrm>
              <a:off x="1929" y="2235"/>
              <a:ext cx="0" cy="240"/>
            </a:xfrm>
            <a:prstGeom prst="line">
              <a:avLst/>
            </a:prstGeom>
            <a:noFill/>
            <a:ln w="28575">
              <a:solidFill>
                <a:srgbClr val="FF0000"/>
              </a:solidFill>
              <a:round/>
              <a:headEnd/>
              <a:tailEnd type="triangle" w="med" len="med"/>
            </a:ln>
            <a:effectLst/>
          </p:spPr>
          <p:txBody>
            <a:bodyPr/>
            <a:lstStyle/>
            <a:p>
              <a:endParaRPr lang="en-US"/>
            </a:p>
          </p:txBody>
        </p:sp>
        <p:sp>
          <p:nvSpPr>
            <p:cNvPr id="7183" name="Text Box 15"/>
            <p:cNvSpPr txBox="1">
              <a:spLocks noChangeArrowheads="1"/>
            </p:cNvSpPr>
            <p:nvPr/>
          </p:nvSpPr>
          <p:spPr bwMode="auto">
            <a:xfrm>
              <a:off x="2016" y="2130"/>
              <a:ext cx="432" cy="250"/>
            </a:xfrm>
            <a:prstGeom prst="rect">
              <a:avLst/>
            </a:prstGeom>
            <a:noFill/>
            <a:ln w="9525">
              <a:noFill/>
              <a:miter lim="800000"/>
              <a:headEnd/>
              <a:tailEnd/>
            </a:ln>
            <a:effectLst/>
          </p:spPr>
          <p:txBody>
            <a:bodyPr>
              <a:spAutoFit/>
            </a:bodyPr>
            <a:lstStyle/>
            <a:p>
              <a:pPr>
                <a:spcBef>
                  <a:spcPct val="50000"/>
                </a:spcBef>
              </a:pPr>
              <a:r>
                <a:rPr lang="en-US" sz="2000" b="1" i="1">
                  <a:solidFill>
                    <a:srgbClr val="FF3300"/>
                  </a:solidFill>
                </a:rPr>
                <a:t>F</a:t>
              </a:r>
              <a:r>
                <a:rPr lang="en-US" sz="2000" b="1" i="1" baseline="-25000">
                  <a:solidFill>
                    <a:srgbClr val="FF3300"/>
                  </a:solidFill>
                </a:rPr>
                <a:t>g</a:t>
              </a:r>
              <a:endParaRPr lang="en-US" sz="2000" b="1" i="1">
                <a:solidFill>
                  <a:srgbClr val="FF3300"/>
                </a:solidFill>
              </a:endParaRPr>
            </a:p>
          </p:txBody>
        </p:sp>
      </p:grpSp>
      <p:sp>
        <p:nvSpPr>
          <p:cNvPr id="7184" name="Text Box 16"/>
          <p:cNvSpPr txBox="1">
            <a:spLocks noChangeArrowheads="1"/>
          </p:cNvSpPr>
          <p:nvPr/>
        </p:nvSpPr>
        <p:spPr bwMode="auto">
          <a:xfrm>
            <a:off x="2362200" y="762000"/>
            <a:ext cx="6629400" cy="1341438"/>
          </a:xfrm>
          <a:prstGeom prst="rect">
            <a:avLst/>
          </a:prstGeom>
          <a:noFill/>
          <a:ln w="9525">
            <a:noFill/>
            <a:miter lim="800000"/>
            <a:headEnd/>
            <a:tailEnd/>
          </a:ln>
          <a:effectLst/>
        </p:spPr>
        <p:txBody>
          <a:bodyPr>
            <a:spAutoFit/>
          </a:bodyPr>
          <a:lstStyle/>
          <a:p>
            <a:pPr algn="just">
              <a:spcBef>
                <a:spcPct val="50000"/>
              </a:spcBef>
            </a:pPr>
            <a:r>
              <a:rPr lang="en-US" b="1">
                <a:solidFill>
                  <a:srgbClr val="9900CC"/>
                </a:solidFill>
              </a:rPr>
              <a:t>The Gravitational Force:</a:t>
            </a:r>
            <a:r>
              <a:rPr lang="en-US"/>
              <a:t>  </a:t>
            </a:r>
            <a:r>
              <a:rPr lang="en-US" sz="2000"/>
              <a:t>It is the force that the Earth exerts on any object (in the picture a cantaloupe).  It is directed toward the center of the Earth.  Its magnitude is given by Newton’s second law.</a:t>
            </a:r>
          </a:p>
        </p:txBody>
      </p:sp>
      <p:sp>
        <p:nvSpPr>
          <p:cNvPr id="7185" name="Line 17"/>
          <p:cNvSpPr>
            <a:spLocks noChangeShapeType="1"/>
          </p:cNvSpPr>
          <p:nvPr/>
        </p:nvSpPr>
        <p:spPr bwMode="auto">
          <a:xfrm flipV="1">
            <a:off x="1981200" y="1600200"/>
            <a:ext cx="0" cy="838200"/>
          </a:xfrm>
          <a:prstGeom prst="line">
            <a:avLst/>
          </a:prstGeom>
          <a:noFill/>
          <a:ln w="28575">
            <a:solidFill>
              <a:srgbClr val="008000"/>
            </a:solidFill>
            <a:round/>
            <a:headEnd/>
            <a:tailEnd type="triangle" w="med" len="med"/>
          </a:ln>
          <a:effectLst/>
        </p:spPr>
        <p:txBody>
          <a:bodyPr/>
          <a:lstStyle/>
          <a:p>
            <a:endParaRPr lang="en-US"/>
          </a:p>
        </p:txBody>
      </p:sp>
      <p:sp>
        <p:nvSpPr>
          <p:cNvPr id="7186" name="Text Box 18"/>
          <p:cNvSpPr txBox="1">
            <a:spLocks noChangeArrowheads="1"/>
          </p:cNvSpPr>
          <p:nvPr/>
        </p:nvSpPr>
        <p:spPr bwMode="auto">
          <a:xfrm>
            <a:off x="1828800" y="1143000"/>
            <a:ext cx="609600" cy="396875"/>
          </a:xfrm>
          <a:prstGeom prst="rect">
            <a:avLst/>
          </a:prstGeom>
          <a:noFill/>
          <a:ln w="9525">
            <a:noFill/>
            <a:miter lim="800000"/>
            <a:headEnd/>
            <a:tailEnd/>
          </a:ln>
          <a:effectLst/>
        </p:spPr>
        <p:txBody>
          <a:bodyPr>
            <a:spAutoFit/>
          </a:bodyPr>
          <a:lstStyle/>
          <a:p>
            <a:pPr>
              <a:spcBef>
                <a:spcPct val="50000"/>
              </a:spcBef>
            </a:pPr>
            <a:r>
              <a:rPr lang="en-US" sz="2000" b="1" i="1">
                <a:solidFill>
                  <a:srgbClr val="339933"/>
                </a:solidFill>
              </a:rPr>
              <a:t>y</a:t>
            </a:r>
          </a:p>
        </p:txBody>
      </p:sp>
      <p:graphicFrame>
        <p:nvGraphicFramePr>
          <p:cNvPr id="7187" name="Object 19"/>
          <p:cNvGraphicFramePr>
            <a:graphicFrameLocks noChangeAspect="1"/>
          </p:cNvGraphicFramePr>
          <p:nvPr/>
        </p:nvGraphicFramePr>
        <p:xfrm>
          <a:off x="3276600" y="2133600"/>
          <a:ext cx="4435475" cy="560388"/>
        </p:xfrm>
        <a:graphic>
          <a:graphicData uri="http://schemas.openxmlformats.org/presentationml/2006/ole">
            <mc:AlternateContent xmlns:mc="http://schemas.openxmlformats.org/markup-compatibility/2006">
              <mc:Choice xmlns:v="urn:schemas-microsoft-com:vml" Requires="v">
                <p:oleObj spid="_x0000_s7219" name="Equation" r:id="rId5" imgW="2209680" imgH="279360" progId="">
                  <p:embed/>
                </p:oleObj>
              </mc:Choice>
              <mc:Fallback>
                <p:oleObj name="Equation" r:id="rId5" imgW="2209680" imgH="279360" progId="">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133600"/>
                        <a:ext cx="4435475"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12" name="Group 44"/>
          <p:cNvGrpSpPr>
            <a:grpSpLocks/>
          </p:cNvGrpSpPr>
          <p:nvPr/>
        </p:nvGrpSpPr>
        <p:grpSpPr bwMode="auto">
          <a:xfrm>
            <a:off x="457200" y="3429000"/>
            <a:ext cx="1452563" cy="1752600"/>
            <a:chOff x="3792" y="2496"/>
            <a:chExt cx="915" cy="1104"/>
          </a:xfrm>
        </p:grpSpPr>
        <p:sp>
          <p:nvSpPr>
            <p:cNvPr id="7189" name="Rectangle 21"/>
            <p:cNvSpPr>
              <a:spLocks noChangeArrowheads="1"/>
            </p:cNvSpPr>
            <p:nvPr/>
          </p:nvSpPr>
          <p:spPr bwMode="auto">
            <a:xfrm>
              <a:off x="3966" y="3003"/>
              <a:ext cx="432" cy="336"/>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7190" name="Line 22"/>
            <p:cNvSpPr>
              <a:spLocks noChangeShapeType="1"/>
            </p:cNvSpPr>
            <p:nvPr/>
          </p:nvSpPr>
          <p:spPr bwMode="auto">
            <a:xfrm>
              <a:off x="4215" y="3216"/>
              <a:ext cx="0" cy="384"/>
            </a:xfrm>
            <a:prstGeom prst="line">
              <a:avLst/>
            </a:prstGeom>
            <a:noFill/>
            <a:ln w="28575">
              <a:solidFill>
                <a:srgbClr val="FF0000"/>
              </a:solidFill>
              <a:round/>
              <a:headEnd/>
              <a:tailEnd type="triangle" w="med" len="med"/>
            </a:ln>
            <a:effectLst/>
          </p:spPr>
          <p:txBody>
            <a:bodyPr/>
            <a:lstStyle/>
            <a:p>
              <a:endParaRPr lang="en-US"/>
            </a:p>
          </p:txBody>
        </p:sp>
        <p:sp>
          <p:nvSpPr>
            <p:cNvPr id="7191" name="Line 23"/>
            <p:cNvSpPr>
              <a:spLocks noChangeShapeType="1"/>
            </p:cNvSpPr>
            <p:nvPr/>
          </p:nvSpPr>
          <p:spPr bwMode="auto">
            <a:xfrm>
              <a:off x="4212" y="2793"/>
              <a:ext cx="0" cy="384"/>
            </a:xfrm>
            <a:prstGeom prst="line">
              <a:avLst/>
            </a:prstGeom>
            <a:noFill/>
            <a:ln w="28575">
              <a:solidFill>
                <a:srgbClr val="FF0000"/>
              </a:solidFill>
              <a:round/>
              <a:headEnd type="triangle" w="med" len="med"/>
              <a:tailEnd/>
            </a:ln>
            <a:effectLst/>
          </p:spPr>
          <p:txBody>
            <a:bodyPr/>
            <a:lstStyle/>
            <a:p>
              <a:endParaRPr lang="en-US"/>
            </a:p>
          </p:txBody>
        </p:sp>
        <p:sp>
          <p:nvSpPr>
            <p:cNvPr id="7196" name="Line 28"/>
            <p:cNvSpPr>
              <a:spLocks noChangeShapeType="1"/>
            </p:cNvSpPr>
            <p:nvPr/>
          </p:nvSpPr>
          <p:spPr bwMode="auto">
            <a:xfrm flipV="1">
              <a:off x="4512" y="2784"/>
              <a:ext cx="0" cy="384"/>
            </a:xfrm>
            <a:prstGeom prst="line">
              <a:avLst/>
            </a:prstGeom>
            <a:noFill/>
            <a:ln w="28575">
              <a:solidFill>
                <a:srgbClr val="339933"/>
              </a:solidFill>
              <a:round/>
              <a:headEnd/>
              <a:tailEnd type="triangle" w="med" len="med"/>
            </a:ln>
            <a:effectLst/>
          </p:spPr>
          <p:txBody>
            <a:bodyPr/>
            <a:lstStyle/>
            <a:p>
              <a:endParaRPr lang="en-US"/>
            </a:p>
          </p:txBody>
        </p:sp>
        <p:sp>
          <p:nvSpPr>
            <p:cNvPr id="7197" name="Text Box 29"/>
            <p:cNvSpPr txBox="1">
              <a:spLocks noChangeArrowheads="1"/>
            </p:cNvSpPr>
            <p:nvPr/>
          </p:nvSpPr>
          <p:spPr bwMode="auto">
            <a:xfrm>
              <a:off x="4419" y="2496"/>
              <a:ext cx="288" cy="250"/>
            </a:xfrm>
            <a:prstGeom prst="rect">
              <a:avLst/>
            </a:prstGeom>
            <a:noFill/>
            <a:ln w="9525">
              <a:noFill/>
              <a:miter lim="800000"/>
              <a:headEnd/>
              <a:tailEnd/>
            </a:ln>
            <a:effectLst/>
          </p:spPr>
          <p:txBody>
            <a:bodyPr>
              <a:spAutoFit/>
            </a:bodyPr>
            <a:lstStyle/>
            <a:p>
              <a:pPr>
                <a:spcBef>
                  <a:spcPct val="50000"/>
                </a:spcBef>
              </a:pPr>
              <a:r>
                <a:rPr lang="en-US" sz="2000" b="1" i="1">
                  <a:solidFill>
                    <a:srgbClr val="339933"/>
                  </a:solidFill>
                </a:rPr>
                <a:t>y</a:t>
              </a:r>
            </a:p>
          </p:txBody>
        </p:sp>
        <p:sp>
          <p:nvSpPr>
            <p:cNvPr id="7198" name="Line 30"/>
            <p:cNvSpPr>
              <a:spLocks noChangeShapeType="1"/>
            </p:cNvSpPr>
            <p:nvPr/>
          </p:nvSpPr>
          <p:spPr bwMode="auto">
            <a:xfrm>
              <a:off x="3873" y="2847"/>
              <a:ext cx="0" cy="288"/>
            </a:xfrm>
            <a:prstGeom prst="line">
              <a:avLst/>
            </a:prstGeom>
            <a:noFill/>
            <a:ln w="28575">
              <a:solidFill>
                <a:srgbClr val="FF9900"/>
              </a:solidFill>
              <a:round/>
              <a:headEnd/>
              <a:tailEnd type="triangle" w="med" len="med"/>
            </a:ln>
            <a:effectLst/>
          </p:spPr>
          <p:txBody>
            <a:bodyPr/>
            <a:lstStyle/>
            <a:p>
              <a:endParaRPr lang="en-US"/>
            </a:p>
          </p:txBody>
        </p:sp>
        <p:sp>
          <p:nvSpPr>
            <p:cNvPr id="7199" name="Text Box 31"/>
            <p:cNvSpPr txBox="1">
              <a:spLocks noChangeArrowheads="1"/>
            </p:cNvSpPr>
            <p:nvPr/>
          </p:nvSpPr>
          <p:spPr bwMode="auto">
            <a:xfrm>
              <a:off x="3792" y="2496"/>
              <a:ext cx="288" cy="250"/>
            </a:xfrm>
            <a:prstGeom prst="rect">
              <a:avLst/>
            </a:prstGeom>
            <a:noFill/>
            <a:ln w="9525">
              <a:noFill/>
              <a:miter lim="800000"/>
              <a:headEnd/>
              <a:tailEnd/>
            </a:ln>
            <a:effectLst/>
          </p:spPr>
          <p:txBody>
            <a:bodyPr>
              <a:spAutoFit/>
            </a:bodyPr>
            <a:lstStyle/>
            <a:p>
              <a:pPr>
                <a:spcBef>
                  <a:spcPct val="50000"/>
                </a:spcBef>
              </a:pPr>
              <a:r>
                <a:rPr lang="en-US" sz="2000" b="1" i="1">
                  <a:solidFill>
                    <a:srgbClr val="FF9900"/>
                  </a:solidFill>
                </a:rPr>
                <a:t>g</a:t>
              </a:r>
            </a:p>
          </p:txBody>
        </p:sp>
        <p:sp>
          <p:nvSpPr>
            <p:cNvPr id="7200" name="Text Box 32"/>
            <p:cNvSpPr txBox="1">
              <a:spLocks noChangeArrowheads="1"/>
            </p:cNvSpPr>
            <p:nvPr/>
          </p:nvSpPr>
          <p:spPr bwMode="auto">
            <a:xfrm>
              <a:off x="4083" y="2526"/>
              <a:ext cx="288" cy="250"/>
            </a:xfrm>
            <a:prstGeom prst="rect">
              <a:avLst/>
            </a:prstGeom>
            <a:noFill/>
            <a:ln w="9525">
              <a:noFill/>
              <a:miter lim="800000"/>
              <a:headEnd/>
              <a:tailEnd/>
            </a:ln>
            <a:effectLst/>
          </p:spPr>
          <p:txBody>
            <a:bodyPr>
              <a:spAutoFit/>
            </a:bodyPr>
            <a:lstStyle/>
            <a:p>
              <a:pPr>
                <a:spcBef>
                  <a:spcPct val="50000"/>
                </a:spcBef>
              </a:pPr>
              <a:r>
                <a:rPr lang="en-US" sz="2000" b="1" i="1">
                  <a:solidFill>
                    <a:srgbClr val="FF3300"/>
                  </a:solidFill>
                </a:rPr>
                <a:t>W</a:t>
              </a:r>
            </a:p>
          </p:txBody>
        </p:sp>
        <p:sp>
          <p:nvSpPr>
            <p:cNvPr id="7201" name="Text Box 33"/>
            <p:cNvSpPr txBox="1">
              <a:spLocks noChangeArrowheads="1"/>
            </p:cNvSpPr>
            <p:nvPr/>
          </p:nvSpPr>
          <p:spPr bwMode="auto">
            <a:xfrm>
              <a:off x="4224" y="3312"/>
              <a:ext cx="336" cy="250"/>
            </a:xfrm>
            <a:prstGeom prst="rect">
              <a:avLst/>
            </a:prstGeom>
            <a:noFill/>
            <a:ln w="9525">
              <a:noFill/>
              <a:miter lim="800000"/>
              <a:headEnd/>
              <a:tailEnd/>
            </a:ln>
            <a:effectLst/>
          </p:spPr>
          <p:txBody>
            <a:bodyPr>
              <a:spAutoFit/>
            </a:bodyPr>
            <a:lstStyle/>
            <a:p>
              <a:pPr>
                <a:spcBef>
                  <a:spcPct val="50000"/>
                </a:spcBef>
              </a:pPr>
              <a:r>
                <a:rPr lang="en-US" sz="2000" b="1" i="1">
                  <a:solidFill>
                    <a:srgbClr val="FF3300"/>
                  </a:solidFill>
                </a:rPr>
                <a:t>mg</a:t>
              </a:r>
            </a:p>
          </p:txBody>
        </p:sp>
      </p:grpSp>
      <p:sp>
        <p:nvSpPr>
          <p:cNvPr id="7213" name="Text Box 45"/>
          <p:cNvSpPr txBox="1">
            <a:spLocks noChangeArrowheads="1"/>
          </p:cNvSpPr>
          <p:nvPr/>
        </p:nvSpPr>
        <p:spPr bwMode="auto">
          <a:xfrm>
            <a:off x="2362200" y="2819400"/>
            <a:ext cx="6629400" cy="762000"/>
          </a:xfrm>
          <a:prstGeom prst="rect">
            <a:avLst/>
          </a:prstGeom>
          <a:noFill/>
          <a:ln w="9525">
            <a:noFill/>
            <a:miter lim="800000"/>
            <a:headEnd/>
            <a:tailEnd/>
          </a:ln>
          <a:effectLst/>
        </p:spPr>
        <p:txBody>
          <a:bodyPr>
            <a:spAutoFit/>
          </a:bodyPr>
          <a:lstStyle/>
          <a:p>
            <a:pPr algn="just">
              <a:spcBef>
                <a:spcPct val="50000"/>
              </a:spcBef>
            </a:pPr>
            <a:r>
              <a:rPr lang="en-US" b="1">
                <a:solidFill>
                  <a:srgbClr val="9900CC"/>
                </a:solidFill>
              </a:rPr>
              <a:t>Weight: </a:t>
            </a:r>
            <a:r>
              <a:rPr lang="en-US" sz="2000"/>
              <a:t>The weight of a body is defined as the magnitude of the force required to prevent the body from falling freely</a:t>
            </a:r>
            <a:r>
              <a:rPr lang="en-US"/>
              <a:t>. </a:t>
            </a:r>
          </a:p>
        </p:txBody>
      </p:sp>
      <p:graphicFrame>
        <p:nvGraphicFramePr>
          <p:cNvPr id="7214" name="Object 46"/>
          <p:cNvGraphicFramePr>
            <a:graphicFrameLocks noChangeAspect="1"/>
          </p:cNvGraphicFramePr>
          <p:nvPr/>
        </p:nvGraphicFramePr>
        <p:xfrm>
          <a:off x="4514850" y="3340100"/>
          <a:ext cx="114300" cy="177800"/>
        </p:xfrm>
        <a:graphic>
          <a:graphicData uri="http://schemas.openxmlformats.org/presentationml/2006/ole">
            <mc:AlternateContent xmlns:mc="http://schemas.openxmlformats.org/markup-compatibility/2006">
              <mc:Choice xmlns:v="urn:schemas-microsoft-com:vml" Requires="v">
                <p:oleObj spid="_x0000_s7220" name="Equation" r:id="rId7" imgW="114120" imgH="177480" progId="">
                  <p:embed/>
                </p:oleObj>
              </mc:Choice>
              <mc:Fallback>
                <p:oleObj name="Equation" r:id="rId7" imgW="114120" imgH="177480" progId="">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15" name="Object 47"/>
          <p:cNvGraphicFramePr>
            <a:graphicFrameLocks noChangeAspect="1"/>
          </p:cNvGraphicFramePr>
          <p:nvPr/>
        </p:nvGraphicFramePr>
        <p:xfrm>
          <a:off x="3276600" y="3810000"/>
          <a:ext cx="4614863" cy="484188"/>
        </p:xfrm>
        <a:graphic>
          <a:graphicData uri="http://schemas.openxmlformats.org/presentationml/2006/ole">
            <mc:AlternateContent xmlns:mc="http://schemas.openxmlformats.org/markup-compatibility/2006">
              <mc:Choice xmlns:v="urn:schemas-microsoft-com:vml" Requires="v">
                <p:oleObj spid="_x0000_s7221" name="Equation" r:id="rId9" imgW="2298600" imgH="241200" progId="">
                  <p:embed/>
                </p:oleObj>
              </mc:Choice>
              <mc:Fallback>
                <p:oleObj name="Equation" r:id="rId9" imgW="2298600" imgH="241200" progId="">
                  <p:embed/>
                  <p:pic>
                    <p:nvPicPr>
                      <p:cNvPr id="0" name="Picture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810000"/>
                        <a:ext cx="461486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16" name="Text Box 48"/>
          <p:cNvSpPr txBox="1">
            <a:spLocks noChangeArrowheads="1"/>
          </p:cNvSpPr>
          <p:nvPr/>
        </p:nvSpPr>
        <p:spPr bwMode="auto">
          <a:xfrm>
            <a:off x="152400" y="5257800"/>
            <a:ext cx="8763000" cy="1096963"/>
          </a:xfrm>
          <a:prstGeom prst="rect">
            <a:avLst/>
          </a:prstGeom>
          <a:noFill/>
          <a:ln w="9525">
            <a:noFill/>
            <a:miter lim="800000"/>
            <a:headEnd/>
            <a:tailEnd/>
          </a:ln>
          <a:effectLst/>
        </p:spPr>
        <p:txBody>
          <a:bodyPr>
            <a:spAutoFit/>
          </a:bodyPr>
          <a:lstStyle/>
          <a:p>
            <a:pPr algn="just">
              <a:spcBef>
                <a:spcPct val="50000"/>
              </a:spcBef>
            </a:pPr>
            <a:r>
              <a:rPr lang="en-US" i="1" u="sng">
                <a:solidFill>
                  <a:srgbClr val="CC3300"/>
                </a:solidFill>
              </a:rPr>
              <a:t>Note:  The weight of an object is not its mass.  If the object is moved to a location where the acceleration of gravity is different (e.g., the moon, where g</a:t>
            </a:r>
            <a:r>
              <a:rPr lang="en-US" i="1" u="sng" baseline="-25000">
                <a:solidFill>
                  <a:srgbClr val="CC3300"/>
                </a:solidFill>
              </a:rPr>
              <a:t>m</a:t>
            </a:r>
            <a:r>
              <a:rPr lang="en-US" i="1" u="sng">
                <a:solidFill>
                  <a:srgbClr val="CC3300"/>
                </a:solidFill>
              </a:rPr>
              <a:t> = 1.7 m/s</a:t>
            </a:r>
            <a:r>
              <a:rPr lang="en-US" i="1" u="sng" baseline="30000">
                <a:solidFill>
                  <a:srgbClr val="CC3300"/>
                </a:solidFill>
              </a:rPr>
              <a:t>2</a:t>
            </a:r>
            <a:r>
              <a:rPr lang="en-US" i="1" u="sng">
                <a:solidFill>
                  <a:srgbClr val="CC3300"/>
                </a:solidFill>
              </a:rPr>
              <a:t>), the mass does not change but the weight does.</a:t>
            </a:r>
            <a:r>
              <a:rPr lang="en-US"/>
              <a:t> </a:t>
            </a:r>
          </a:p>
        </p:txBody>
      </p:sp>
      <p:sp>
        <p:nvSpPr>
          <p:cNvPr id="7217" name="Text Box 49"/>
          <p:cNvSpPr txBox="1">
            <a:spLocks noChangeArrowheads="1"/>
          </p:cNvSpPr>
          <p:nvPr/>
        </p:nvSpPr>
        <p:spPr bwMode="auto">
          <a:xfrm>
            <a:off x="8153400" y="6202363"/>
            <a:ext cx="990600" cy="427037"/>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(5-6)</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F05_13"/>
          <p:cNvPicPr>
            <a:picLocks noChangeAspect="1" noChangeArrowheads="1"/>
          </p:cNvPicPr>
          <p:nvPr/>
        </p:nvPicPr>
        <p:blipFill>
          <a:blip r:embed="rId3" cstate="print"/>
          <a:srcRect l="29031" t="43067" r="34921" b="28857"/>
          <a:stretch>
            <a:fillRect/>
          </a:stretch>
        </p:blipFill>
        <p:spPr bwMode="auto">
          <a:xfrm>
            <a:off x="457200" y="4457700"/>
            <a:ext cx="2133600" cy="2400300"/>
          </a:xfrm>
          <a:prstGeom prst="rect">
            <a:avLst/>
          </a:prstGeom>
          <a:noFill/>
        </p:spPr>
      </p:pic>
      <p:pic>
        <p:nvPicPr>
          <p:cNvPr id="11266" name="Picture 2" descr="F05_12"/>
          <p:cNvPicPr>
            <a:picLocks noChangeAspect="1" noChangeArrowheads="1"/>
          </p:cNvPicPr>
          <p:nvPr/>
        </p:nvPicPr>
        <p:blipFill>
          <a:blip r:embed="rId4" cstate="print"/>
          <a:srcRect l="20000" t="14891" r="20000" b="18097"/>
          <a:stretch>
            <a:fillRect/>
          </a:stretch>
        </p:blipFill>
        <p:spPr bwMode="auto">
          <a:xfrm>
            <a:off x="381000" y="0"/>
            <a:ext cx="2514600" cy="2057400"/>
          </a:xfrm>
          <a:prstGeom prst="rect">
            <a:avLst/>
          </a:prstGeom>
          <a:noFill/>
        </p:spPr>
      </p:pic>
      <p:sp>
        <p:nvSpPr>
          <p:cNvPr id="11281" name="Text Box 17"/>
          <p:cNvSpPr txBox="1">
            <a:spLocks noChangeArrowheads="1"/>
          </p:cNvSpPr>
          <p:nvPr/>
        </p:nvSpPr>
        <p:spPr bwMode="auto">
          <a:xfrm>
            <a:off x="3048000" y="304800"/>
            <a:ext cx="6096000" cy="519113"/>
          </a:xfrm>
          <a:prstGeom prst="rect">
            <a:avLst/>
          </a:prstGeom>
          <a:noFill/>
          <a:ln w="9525">
            <a:noFill/>
            <a:miter lim="800000"/>
            <a:headEnd/>
            <a:tailEnd/>
          </a:ln>
          <a:effectLst/>
        </p:spPr>
        <p:txBody>
          <a:bodyPr>
            <a:spAutoFit/>
          </a:bodyPr>
          <a:lstStyle/>
          <a:p>
            <a:pPr>
              <a:spcBef>
                <a:spcPct val="50000"/>
              </a:spcBef>
            </a:pPr>
            <a:r>
              <a:rPr lang="en-US" b="1">
                <a:solidFill>
                  <a:srgbClr val="9900CC"/>
                </a:solidFill>
              </a:rPr>
              <a:t>           </a:t>
            </a:r>
            <a:r>
              <a:rPr lang="en-US" sz="2800" b="1">
                <a:solidFill>
                  <a:srgbClr val="9900CC"/>
                </a:solidFill>
              </a:rPr>
              <a:t>Newton’s Third Law:</a:t>
            </a:r>
            <a:r>
              <a:rPr lang="en-US" sz="2400"/>
              <a:t> </a:t>
            </a:r>
          </a:p>
        </p:txBody>
      </p:sp>
      <p:sp>
        <p:nvSpPr>
          <p:cNvPr id="11282" name="Text Box 18"/>
          <p:cNvSpPr txBox="1">
            <a:spLocks noChangeArrowheads="1"/>
          </p:cNvSpPr>
          <p:nvPr/>
        </p:nvSpPr>
        <p:spPr bwMode="auto">
          <a:xfrm>
            <a:off x="3276600" y="914400"/>
            <a:ext cx="5105400" cy="1106488"/>
          </a:xfrm>
          <a:prstGeom prst="rect">
            <a:avLst/>
          </a:prstGeom>
          <a:noFill/>
          <a:ln w="9525">
            <a:solidFill>
              <a:srgbClr val="FF3300"/>
            </a:solidFill>
            <a:miter lim="800000"/>
            <a:headEnd/>
            <a:tailEnd/>
          </a:ln>
          <a:effectLst/>
        </p:spPr>
        <p:txBody>
          <a:bodyPr>
            <a:spAutoFit/>
          </a:bodyPr>
          <a:lstStyle/>
          <a:p>
            <a:pPr>
              <a:spcBef>
                <a:spcPct val="50000"/>
              </a:spcBef>
            </a:pPr>
            <a:r>
              <a:rPr lang="en-US">
                <a:solidFill>
                  <a:srgbClr val="FF3300"/>
                </a:solidFill>
              </a:rPr>
              <a:t>When two bodies interact by exerting  forces on each other, the forces are equal in magnitude and opposite in direction.</a:t>
            </a:r>
          </a:p>
        </p:txBody>
      </p:sp>
      <p:sp>
        <p:nvSpPr>
          <p:cNvPr id="11283" name="Text Box 19"/>
          <p:cNvSpPr txBox="1">
            <a:spLocks noChangeArrowheads="1"/>
          </p:cNvSpPr>
          <p:nvPr/>
        </p:nvSpPr>
        <p:spPr bwMode="auto">
          <a:xfrm>
            <a:off x="0" y="2438400"/>
            <a:ext cx="8915400" cy="427038"/>
          </a:xfrm>
          <a:prstGeom prst="rect">
            <a:avLst/>
          </a:prstGeom>
          <a:noFill/>
          <a:ln w="9525">
            <a:noFill/>
            <a:miter lim="800000"/>
            <a:headEnd/>
            <a:tailEnd/>
          </a:ln>
          <a:effectLst/>
        </p:spPr>
        <p:txBody>
          <a:bodyPr>
            <a:spAutoFit/>
          </a:bodyPr>
          <a:lstStyle/>
          <a:p>
            <a:pPr>
              <a:spcBef>
                <a:spcPct val="50000"/>
              </a:spcBef>
            </a:pPr>
            <a:r>
              <a:rPr lang="en-US"/>
              <a:t> </a:t>
            </a:r>
          </a:p>
        </p:txBody>
      </p:sp>
      <p:graphicFrame>
        <p:nvGraphicFramePr>
          <p:cNvPr id="11284" name="Object 20"/>
          <p:cNvGraphicFramePr>
            <a:graphicFrameLocks noChangeAspect="1"/>
          </p:cNvGraphicFramePr>
          <p:nvPr/>
        </p:nvGraphicFramePr>
        <p:xfrm>
          <a:off x="61913" y="2209800"/>
          <a:ext cx="8904287" cy="2079625"/>
        </p:xfrm>
        <a:graphic>
          <a:graphicData uri="http://schemas.openxmlformats.org/presentationml/2006/ole">
            <mc:AlternateContent xmlns:mc="http://schemas.openxmlformats.org/markup-compatibility/2006">
              <mc:Choice xmlns:v="urn:schemas-microsoft-com:vml" Requires="v">
                <p:oleObj spid="_x0000_s11288" name="Equation" r:id="rId5" imgW="5155920" imgH="1206360" progId="">
                  <p:embed/>
                </p:oleObj>
              </mc:Choice>
              <mc:Fallback>
                <p:oleObj name="Equation" r:id="rId5" imgW="5155920" imgH="1206360" progId="">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2209800"/>
                        <a:ext cx="8904287"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85" name="Object 21"/>
          <p:cNvGraphicFramePr>
            <a:graphicFrameLocks noChangeAspect="1"/>
          </p:cNvGraphicFramePr>
          <p:nvPr/>
        </p:nvGraphicFramePr>
        <p:xfrm>
          <a:off x="2919413" y="4191000"/>
          <a:ext cx="6224587" cy="1601788"/>
        </p:xfrm>
        <a:graphic>
          <a:graphicData uri="http://schemas.openxmlformats.org/presentationml/2006/ole">
            <mc:AlternateContent xmlns:mc="http://schemas.openxmlformats.org/markup-compatibility/2006">
              <mc:Choice xmlns:v="urn:schemas-microsoft-com:vml" Requires="v">
                <p:oleObj spid="_x0000_s11289" name="Equation" r:id="rId7" imgW="3543120" imgH="914400" progId="">
                  <p:embed/>
                </p:oleObj>
              </mc:Choice>
              <mc:Fallback>
                <p:oleObj name="Equation" r:id="rId7" imgW="3543120" imgH="914400" progId="">
                  <p:embed/>
                  <p:pic>
                    <p:nvPicPr>
                      <p:cNvPr id="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9413" y="4191000"/>
                        <a:ext cx="6224587" cy="160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6" name="Text Box 22"/>
          <p:cNvSpPr txBox="1">
            <a:spLocks noChangeArrowheads="1"/>
          </p:cNvSpPr>
          <p:nvPr/>
        </p:nvSpPr>
        <p:spPr bwMode="auto">
          <a:xfrm>
            <a:off x="7696200" y="5973763"/>
            <a:ext cx="990600" cy="427037"/>
          </a:xfrm>
          <a:prstGeom prst="rect">
            <a:avLst/>
          </a:prstGeom>
          <a:noFill/>
          <a:ln w="9525">
            <a:noFill/>
            <a:miter lim="800000"/>
            <a:headEnd/>
            <a:tailEnd/>
          </a:ln>
          <a:effectLst/>
        </p:spPr>
        <p:txBody>
          <a:bodyPr>
            <a:spAutoFit/>
          </a:bodyPr>
          <a:lstStyle/>
          <a:p>
            <a:pPr>
              <a:spcBef>
                <a:spcPct val="50000"/>
              </a:spcBef>
            </a:pPr>
            <a:r>
              <a:rPr lang="en-US">
                <a:solidFill>
                  <a:srgbClr val="339933"/>
                </a:solidFill>
              </a:rPr>
              <a:t>(5-9)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1828800" y="1600200"/>
            <a:ext cx="6045200" cy="4714875"/>
          </a:xfrm>
          <a:prstGeom prst="rect">
            <a:avLst/>
          </a:prstGeom>
          <a:noFill/>
        </p:spPr>
      </p:pic>
      <p:sp>
        <p:nvSpPr>
          <p:cNvPr id="19461" name="Rectangle 5"/>
          <p:cNvSpPr>
            <a:spLocks noGrp="1" noChangeArrowheads="1"/>
          </p:cNvSpPr>
          <p:nvPr>
            <p:ph type="title"/>
          </p:nvPr>
        </p:nvSpPr>
        <p:spPr/>
        <p:txBody>
          <a:bodyPr/>
          <a:lstStyle/>
          <a:p>
            <a:r>
              <a:rPr lang="en-US" sz="3200">
                <a:solidFill>
                  <a:srgbClr val="CC3300"/>
                </a:solidFill>
              </a:rPr>
              <a:t>Examples of Newton’s Third Law: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377</TotalTime>
  <Words>896</Words>
  <Application>Microsoft Office PowerPoint</Application>
  <PresentationFormat>On-screen Show (4:3)</PresentationFormat>
  <Paragraphs>107</Paragraphs>
  <Slides>24</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Default Design</vt:lpstr>
      <vt:lpstr>Competition</vt:lpstr>
      <vt:lpstr>Equation</vt:lpstr>
      <vt:lpstr>Chapter 5</vt:lpstr>
      <vt:lpstr>PowerPoint Presentation</vt:lpstr>
      <vt:lpstr>PowerPoint Presentation</vt:lpstr>
      <vt:lpstr>PowerPoint Presentation</vt:lpstr>
      <vt:lpstr>PowerPoint Presentation</vt:lpstr>
      <vt:lpstr>Unit of Force</vt:lpstr>
      <vt:lpstr>PowerPoint Presentation</vt:lpstr>
      <vt:lpstr>PowerPoint Presentation</vt:lpstr>
      <vt:lpstr>Examples of Newton’s Third Law:</vt:lpstr>
      <vt:lpstr>Definition of Friction </vt:lpstr>
      <vt:lpstr>PowerPoint Presentation</vt:lpstr>
      <vt:lpstr>PowerPoint Presentation</vt:lpstr>
      <vt:lpstr>Example</vt:lpstr>
      <vt:lpstr>PowerPoint Presentation</vt:lpstr>
      <vt:lpstr>Friction is a Force</vt:lpstr>
      <vt:lpstr>Friction Mechanism</vt:lpstr>
      <vt:lpstr>Static and Sliding (Kinetic) Friction</vt:lpstr>
      <vt:lpstr>Advantages of Friction</vt:lpstr>
      <vt:lpstr>PowerPoint Presentation</vt:lpstr>
      <vt:lpstr>PowerPoint Presentation</vt:lpstr>
      <vt:lpstr>PowerPoint Presentation</vt:lpstr>
      <vt:lpstr>PowerPoint Presentation</vt:lpstr>
      <vt:lpstr>PowerPoint Presentation</vt:lpstr>
      <vt:lpstr>End of the Chapter</vt:lpstr>
    </vt:vector>
  </TitlesOfParts>
  <Company>JWS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apetrou</dc:creator>
  <cp:lastModifiedBy>Sadia S. Khan</cp:lastModifiedBy>
  <cp:revision>78</cp:revision>
  <dcterms:created xsi:type="dcterms:W3CDTF">2005-07-06T18:41:44Z</dcterms:created>
  <dcterms:modified xsi:type="dcterms:W3CDTF">2013-11-11T11:43:00Z</dcterms:modified>
</cp:coreProperties>
</file>