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3" r:id="rId4"/>
    <p:sldId id="291" r:id="rId5"/>
    <p:sldId id="298" r:id="rId6"/>
    <p:sldId id="299" r:id="rId7"/>
    <p:sldId id="300" r:id="rId8"/>
    <p:sldId id="301" r:id="rId9"/>
    <p:sldId id="283" r:id="rId10"/>
    <p:sldId id="285" r:id="rId11"/>
    <p:sldId id="296" r:id="rId12"/>
    <p:sldId id="288" r:id="rId13"/>
    <p:sldId id="289" r:id="rId14"/>
    <p:sldId id="290" r:id="rId15"/>
    <p:sldId id="272" r:id="rId16"/>
    <p:sldId id="273" r:id="rId17"/>
    <p:sldId id="274" r:id="rId18"/>
    <p:sldId id="297" r:id="rId19"/>
    <p:sldId id="293" r:id="rId20"/>
    <p:sldId id="295" r:id="rId21"/>
    <p:sldId id="294" r:id="rId22"/>
    <p:sldId id="30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00FF00"/>
    <a:srgbClr val="00CCFF"/>
    <a:srgbClr val="CC3399"/>
    <a:srgbClr val="FF9900"/>
    <a:srgbClr val="663300"/>
    <a:srgbClr val="00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929"/>
  </p:normalViewPr>
  <p:slideViewPr>
    <p:cSldViewPr>
      <p:cViewPr>
        <p:scale>
          <a:sx n="80" d="100"/>
          <a:sy n="80" d="100"/>
        </p:scale>
        <p:origin x="-152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9DAA-3452-4755-A1F5-E70A657F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487C-2C54-4A31-9526-57BF0349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FB16-132A-467B-AD60-B0D5D6FA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1268-03AA-4767-8B0A-D749094A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E1BF-904D-42F1-9159-6C34926C5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556E-8EAC-4E45-ACFE-F11146DE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9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4591-5714-44BB-B245-C39D628E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7517-6DC6-469E-ACA5-6FAA959A0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0C31-DCE2-453A-ABD1-D7CFE195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BDBA3-81C0-4006-8295-D811B3948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C953A-270D-4461-BC61-F8125A4B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58026B-C0E3-4D69-B39A-E800F134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microsoft.com/office/2007/relationships/hdphoto" Target="../media/hdphoto17.wdp"/><Relationship Id="rId7" Type="http://schemas.openxmlformats.org/officeDocument/2006/relationships/image" Target="../media/image48.png"/><Relationship Id="rId12" Type="http://schemas.microsoft.com/office/2007/relationships/hdphoto" Target="../media/hdphoto2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18.wdp"/><Relationship Id="rId10" Type="http://schemas.microsoft.com/office/2007/relationships/hdphoto" Target="../media/hdphoto20.wdp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56.png"/><Relationship Id="rId10" Type="http://schemas.microsoft.com/office/2007/relationships/hdphoto" Target="../media/hdphoto28.wdp"/><Relationship Id="rId4" Type="http://schemas.microsoft.com/office/2007/relationships/hdphoto" Target="../media/hdphoto25.wdp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2099" r="10972" b="3027"/>
          <a:stretch/>
        </p:blipFill>
        <p:spPr bwMode="auto">
          <a:xfrm>
            <a:off x="2096428" y="1906859"/>
            <a:ext cx="4404733" cy="426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860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</a:rPr>
              <a:t>Chapter 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3399"/>
                </a:solidFill>
              </a:rPr>
              <a:t>Center of Mass and Linear Momentum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349" y="228600"/>
            <a:ext cx="505961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141354" cy="20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 elastic collision is one in which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total kinetic energy (as well as total momentum) is the same before and after the collision.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Elastic Collisions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6326150" cy="9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3048001"/>
            <a:ext cx="6705600" cy="8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5715000" cy="8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3669" r="4615"/>
          <a:stretch>
            <a:fillRect/>
          </a:stretch>
        </p:blipFill>
        <p:spPr bwMode="auto">
          <a:xfrm>
            <a:off x="457200" y="54102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8355" y="2971800"/>
            <a:ext cx="22594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05375"/>
            <a:ext cx="1971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9583"/>
          <a:stretch>
            <a:fillRect/>
          </a:stretch>
        </p:blipFill>
        <p:spPr bwMode="auto">
          <a:xfrm>
            <a:off x="5295900" y="990600"/>
            <a:ext cx="3848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5024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5151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5410" y="3657600"/>
            <a:ext cx="87244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4753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Special situations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02563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38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4724400" cy="234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514600"/>
            <a:ext cx="5740810" cy="68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352799"/>
            <a:ext cx="5867400" cy="686819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343400"/>
            <a:ext cx="5905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F09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7716" r="22467" b="22830"/>
          <a:stretch>
            <a:fillRect/>
          </a:stretch>
        </p:blipFill>
        <p:spPr bwMode="auto">
          <a:xfrm>
            <a:off x="228600" y="3048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0"/>
          <p:cNvGraphicFramePr>
            <a:graphicFrameLocks noChangeAspect="1"/>
          </p:cNvGraphicFramePr>
          <p:nvPr/>
        </p:nvGraphicFramePr>
        <p:xfrm>
          <a:off x="1987550" y="0"/>
          <a:ext cx="71564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5" imgW="4038600" imgH="482600" progId="">
                  <p:embed/>
                </p:oleObj>
              </mc:Choice>
              <mc:Fallback>
                <p:oleObj name="Equation" r:id="rId5" imgW="4038600" imgH="4826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0"/>
                        <a:ext cx="715645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304800" y="1676400"/>
          <a:ext cx="7877175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7" imgW="4483100" imgH="2692400" progId="">
                  <p:embed/>
                </p:oleObj>
              </mc:Choice>
              <mc:Fallback>
                <p:oleObj name="Equation" r:id="rId7" imgW="4483100" imgH="26924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7877175" cy="473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4572000" y="3886200"/>
            <a:ext cx="3924300" cy="1570038"/>
            <a:chOff x="912" y="597"/>
            <a:chExt cx="2472" cy="989"/>
          </a:xfrm>
        </p:grpSpPr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912" y="912"/>
              <a:ext cx="20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Oval 7"/>
            <p:cNvSpPr>
              <a:spLocks noChangeArrowheads="1"/>
            </p:cNvSpPr>
            <p:nvPr/>
          </p:nvSpPr>
          <p:spPr bwMode="auto">
            <a:xfrm>
              <a:off x="1056" y="840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Oval 8"/>
            <p:cNvSpPr>
              <a:spLocks noChangeArrowheads="1"/>
            </p:cNvSpPr>
            <p:nvPr/>
          </p:nvSpPr>
          <p:spPr bwMode="auto">
            <a:xfrm>
              <a:off x="1584" y="837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912" y="1344"/>
              <a:ext cx="20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Oval 10"/>
            <p:cNvSpPr>
              <a:spLocks noChangeArrowheads="1"/>
            </p:cNvSpPr>
            <p:nvPr/>
          </p:nvSpPr>
          <p:spPr bwMode="auto">
            <a:xfrm>
              <a:off x="1962" y="1266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1"/>
            <p:cNvSpPr>
              <a:spLocks noChangeArrowheads="1"/>
            </p:cNvSpPr>
            <p:nvPr/>
          </p:nvSpPr>
          <p:spPr bwMode="auto">
            <a:xfrm>
              <a:off x="2448" y="1266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1008" y="960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1968" y="1374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1536" y="942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>
              <a:off x="2412" y="1371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>
              <a:off x="912" y="720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2352" y="1152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1296" y="604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1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i</a:t>
              </a:r>
              <a:endParaRPr lang="en-US" sz="1600" b="1" i="1">
                <a:solidFill>
                  <a:srgbClr val="FF3300"/>
                </a:solidFill>
              </a:endParaRPr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1872" y="1035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1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f</a:t>
              </a:r>
              <a:r>
                <a:rPr lang="en-US" sz="1600" b="1" i="1">
                  <a:solidFill>
                    <a:srgbClr val="FF3300"/>
                  </a:solidFill>
                </a:rPr>
                <a:t> = </a:t>
              </a:r>
              <a:r>
                <a:rPr lang="en-US" sz="16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766" y="1035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2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f</a:t>
              </a:r>
              <a:endParaRPr lang="en-US" sz="1600" b="1" i="1">
                <a:solidFill>
                  <a:srgbClr val="FF3300"/>
                </a:solidFill>
              </a:endParaRPr>
            </a:p>
          </p:txBody>
        </p:sp>
        <p:sp>
          <p:nvSpPr>
            <p:cNvPr id="16406" name="Text Box 21"/>
            <p:cNvSpPr txBox="1">
              <a:spLocks noChangeArrowheads="1"/>
            </p:cNvSpPr>
            <p:nvPr/>
          </p:nvSpPr>
          <p:spPr bwMode="auto">
            <a:xfrm>
              <a:off x="1536" y="597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2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i</a:t>
              </a:r>
              <a:r>
                <a:rPr lang="en-US" sz="1600" b="1" i="1">
                  <a:solidFill>
                    <a:srgbClr val="FF3300"/>
                  </a:solidFill>
                </a:rPr>
                <a:t> = </a:t>
              </a:r>
              <a:r>
                <a:rPr lang="en-US" sz="16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6407" name="Text Box 22"/>
            <p:cNvSpPr txBox="1">
              <a:spLocks noChangeArrowheads="1"/>
            </p:cNvSpPr>
            <p:nvPr/>
          </p:nvSpPr>
          <p:spPr bwMode="auto">
            <a:xfrm>
              <a:off x="2928" y="78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</a:p>
          </p:txBody>
        </p:sp>
        <p:sp>
          <p:nvSpPr>
            <p:cNvPr id="16408" name="Text Box 23"/>
            <p:cNvSpPr txBox="1">
              <a:spLocks noChangeArrowheads="1"/>
            </p:cNvSpPr>
            <p:nvPr/>
          </p:nvSpPr>
          <p:spPr bwMode="auto">
            <a:xfrm>
              <a:off x="2952" y="122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3505200" y="5410200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FF3300"/>
              </a:solidFill>
            </a:endParaRPr>
          </a:p>
        </p:txBody>
      </p:sp>
      <p:graphicFrame>
        <p:nvGraphicFramePr>
          <p:cNvPr id="17410" name="Object 28"/>
          <p:cNvGraphicFramePr>
            <a:graphicFrameLocks noChangeAspect="1"/>
          </p:cNvGraphicFramePr>
          <p:nvPr/>
        </p:nvGraphicFramePr>
        <p:xfrm>
          <a:off x="3800475" y="250825"/>
          <a:ext cx="465772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3" imgW="2667000" imgH="2171700" progId="">
                  <p:embed/>
                </p:oleObj>
              </mc:Choice>
              <mc:Fallback>
                <p:oleObj name="Equation" r:id="rId3" imgW="2667000" imgH="21717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50825"/>
                        <a:ext cx="4657725" cy="378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9"/>
          <p:cNvGraphicFramePr>
            <a:graphicFrameLocks noChangeAspect="1"/>
          </p:cNvGraphicFramePr>
          <p:nvPr/>
        </p:nvGraphicFramePr>
        <p:xfrm>
          <a:off x="190500" y="4164013"/>
          <a:ext cx="8564563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5" imgW="4826000" imgH="889000" progId="">
                  <p:embed/>
                </p:oleObj>
              </mc:Choice>
              <mc:Fallback>
                <p:oleObj name="Equation" r:id="rId5" imgW="4826000" imgH="88900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164013"/>
                        <a:ext cx="8564563" cy="15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50"/>
          <p:cNvGrpSpPr>
            <a:grpSpLocks/>
          </p:cNvGrpSpPr>
          <p:nvPr/>
        </p:nvGrpSpPr>
        <p:grpSpPr bwMode="auto">
          <a:xfrm>
            <a:off x="152400" y="609600"/>
            <a:ext cx="3924300" cy="1860550"/>
            <a:chOff x="1224" y="2572"/>
            <a:chExt cx="2472" cy="1172"/>
          </a:xfrm>
        </p:grpSpPr>
        <p:sp>
          <p:nvSpPr>
            <p:cNvPr id="17415" name="Text Box 51"/>
            <p:cNvSpPr txBox="1">
              <a:spLocks noChangeArrowheads="1"/>
            </p:cNvSpPr>
            <p:nvPr/>
          </p:nvSpPr>
          <p:spPr bwMode="auto">
            <a:xfrm>
              <a:off x="1776" y="2572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2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i</a:t>
              </a:r>
              <a:r>
                <a:rPr lang="en-US" sz="1600" b="1" i="1">
                  <a:solidFill>
                    <a:srgbClr val="FF3300"/>
                  </a:solidFill>
                </a:rPr>
                <a:t> = </a:t>
              </a:r>
              <a:r>
                <a:rPr lang="en-US" sz="1600" b="1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7416" name="Line 52"/>
            <p:cNvSpPr>
              <a:spLocks noChangeShapeType="1"/>
            </p:cNvSpPr>
            <p:nvPr/>
          </p:nvSpPr>
          <p:spPr bwMode="auto">
            <a:xfrm>
              <a:off x="1224" y="2976"/>
              <a:ext cx="20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Oval 53"/>
            <p:cNvSpPr>
              <a:spLocks noChangeArrowheads="1"/>
            </p:cNvSpPr>
            <p:nvPr/>
          </p:nvSpPr>
          <p:spPr bwMode="auto">
            <a:xfrm>
              <a:off x="1416" y="2931"/>
              <a:ext cx="96" cy="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54"/>
            <p:cNvSpPr>
              <a:spLocks noChangeArrowheads="1"/>
            </p:cNvSpPr>
            <p:nvPr/>
          </p:nvSpPr>
          <p:spPr bwMode="auto">
            <a:xfrm>
              <a:off x="1806" y="2784"/>
              <a:ext cx="336" cy="33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55"/>
            <p:cNvSpPr>
              <a:spLocks noChangeShapeType="1"/>
            </p:cNvSpPr>
            <p:nvPr/>
          </p:nvSpPr>
          <p:spPr bwMode="auto">
            <a:xfrm>
              <a:off x="1224" y="3408"/>
              <a:ext cx="20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Text Box 56"/>
            <p:cNvSpPr txBox="1">
              <a:spLocks noChangeArrowheads="1"/>
            </p:cNvSpPr>
            <p:nvPr/>
          </p:nvSpPr>
          <p:spPr bwMode="auto">
            <a:xfrm>
              <a:off x="1368" y="297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1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421" name="Text Box 57"/>
            <p:cNvSpPr txBox="1">
              <a:spLocks noChangeArrowheads="1"/>
            </p:cNvSpPr>
            <p:nvPr/>
          </p:nvSpPr>
          <p:spPr bwMode="auto">
            <a:xfrm>
              <a:off x="2328" y="340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1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422" name="Text Box 58"/>
            <p:cNvSpPr txBox="1">
              <a:spLocks noChangeArrowheads="1"/>
            </p:cNvSpPr>
            <p:nvPr/>
          </p:nvSpPr>
          <p:spPr bwMode="auto">
            <a:xfrm>
              <a:off x="1848" y="306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423" name="Text Box 59"/>
            <p:cNvSpPr txBox="1">
              <a:spLocks noChangeArrowheads="1"/>
            </p:cNvSpPr>
            <p:nvPr/>
          </p:nvSpPr>
          <p:spPr bwMode="auto">
            <a:xfrm>
              <a:off x="2724" y="3532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424" name="Line 60"/>
            <p:cNvSpPr>
              <a:spLocks noChangeShapeType="1"/>
            </p:cNvSpPr>
            <p:nvPr/>
          </p:nvSpPr>
          <p:spPr bwMode="auto">
            <a:xfrm>
              <a:off x="1272" y="2880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 Box 61"/>
            <p:cNvSpPr txBox="1">
              <a:spLocks noChangeArrowheads="1"/>
            </p:cNvSpPr>
            <p:nvPr/>
          </p:nvSpPr>
          <p:spPr bwMode="auto">
            <a:xfrm>
              <a:off x="1368" y="2641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1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i</a:t>
              </a:r>
              <a:endParaRPr lang="en-US" sz="1600" b="1" i="1">
                <a:solidFill>
                  <a:srgbClr val="FF3300"/>
                </a:solidFill>
              </a:endParaRPr>
            </a:p>
          </p:txBody>
        </p:sp>
        <p:sp>
          <p:nvSpPr>
            <p:cNvPr id="17426" name="Text Box 62"/>
            <p:cNvSpPr txBox="1">
              <a:spLocks noChangeArrowheads="1"/>
            </p:cNvSpPr>
            <p:nvPr/>
          </p:nvSpPr>
          <p:spPr bwMode="auto">
            <a:xfrm>
              <a:off x="2121" y="3358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1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f</a:t>
              </a:r>
              <a:r>
                <a:rPr lang="en-US" sz="1600" b="1" i="1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7427" name="Text Box 63"/>
            <p:cNvSpPr txBox="1">
              <a:spLocks noChangeArrowheads="1"/>
            </p:cNvSpPr>
            <p:nvPr/>
          </p:nvSpPr>
          <p:spPr bwMode="auto">
            <a:xfrm>
              <a:off x="2979" y="312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2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f</a:t>
              </a:r>
              <a:endParaRPr lang="en-US" sz="1600" b="1" i="1">
                <a:solidFill>
                  <a:srgbClr val="FF3300"/>
                </a:solidFill>
              </a:endParaRPr>
            </a:p>
          </p:txBody>
        </p:sp>
        <p:sp>
          <p:nvSpPr>
            <p:cNvPr id="17428" name="Text Box 64"/>
            <p:cNvSpPr txBox="1">
              <a:spLocks noChangeArrowheads="1"/>
            </p:cNvSpPr>
            <p:nvPr/>
          </p:nvSpPr>
          <p:spPr bwMode="auto">
            <a:xfrm>
              <a:off x="3240" y="2853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</a:p>
          </p:txBody>
        </p:sp>
        <p:sp>
          <p:nvSpPr>
            <p:cNvPr id="17429" name="Text Box 65"/>
            <p:cNvSpPr txBox="1">
              <a:spLocks noChangeArrowheads="1"/>
            </p:cNvSpPr>
            <p:nvPr/>
          </p:nvSpPr>
          <p:spPr bwMode="auto">
            <a:xfrm>
              <a:off x="3264" y="3292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</a:p>
          </p:txBody>
        </p:sp>
        <p:sp>
          <p:nvSpPr>
            <p:cNvPr id="17430" name="Oval 66"/>
            <p:cNvSpPr>
              <a:spLocks noChangeArrowheads="1"/>
            </p:cNvSpPr>
            <p:nvPr/>
          </p:nvSpPr>
          <p:spPr bwMode="auto">
            <a:xfrm>
              <a:off x="2376" y="3366"/>
              <a:ext cx="96" cy="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67"/>
            <p:cNvSpPr>
              <a:spLocks noChangeShapeType="1"/>
            </p:cNvSpPr>
            <p:nvPr/>
          </p:nvSpPr>
          <p:spPr bwMode="auto">
            <a:xfrm>
              <a:off x="1944" y="3408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Oval 68"/>
            <p:cNvSpPr>
              <a:spLocks noChangeArrowheads="1"/>
            </p:cNvSpPr>
            <p:nvPr/>
          </p:nvSpPr>
          <p:spPr bwMode="auto">
            <a:xfrm>
              <a:off x="2664" y="3234"/>
              <a:ext cx="336" cy="33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69"/>
            <p:cNvSpPr>
              <a:spLocks noChangeShapeType="1"/>
            </p:cNvSpPr>
            <p:nvPr/>
          </p:nvSpPr>
          <p:spPr bwMode="auto">
            <a:xfrm>
              <a:off x="3030" y="3405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24"/>
          <p:cNvGrpSpPr>
            <a:grpSpLocks/>
          </p:cNvGrpSpPr>
          <p:nvPr/>
        </p:nvGrpSpPr>
        <p:grpSpPr bwMode="auto">
          <a:xfrm>
            <a:off x="228600" y="609600"/>
            <a:ext cx="3924300" cy="2055813"/>
            <a:chOff x="912" y="384"/>
            <a:chExt cx="2472" cy="1295"/>
          </a:xfrm>
        </p:grpSpPr>
        <p:sp>
          <p:nvSpPr>
            <p:cNvPr id="18438" name="Line 3"/>
            <p:cNvSpPr>
              <a:spLocks noChangeShapeType="1"/>
            </p:cNvSpPr>
            <p:nvPr/>
          </p:nvSpPr>
          <p:spPr bwMode="auto">
            <a:xfrm>
              <a:off x="912" y="912"/>
              <a:ext cx="20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Oval 4"/>
            <p:cNvSpPr>
              <a:spLocks noChangeArrowheads="1"/>
            </p:cNvSpPr>
            <p:nvPr/>
          </p:nvSpPr>
          <p:spPr bwMode="auto">
            <a:xfrm>
              <a:off x="1584" y="867"/>
              <a:ext cx="96" cy="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5"/>
            <p:cNvSpPr>
              <a:spLocks noChangeArrowheads="1"/>
            </p:cNvSpPr>
            <p:nvPr/>
          </p:nvSpPr>
          <p:spPr bwMode="auto">
            <a:xfrm>
              <a:off x="1056" y="720"/>
              <a:ext cx="336" cy="33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>
              <a:off x="912" y="1344"/>
              <a:ext cx="20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1056" y="100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1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1920" y="1467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1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8444" name="Text Box 9"/>
            <p:cNvSpPr txBox="1">
              <a:spLocks noChangeArrowheads="1"/>
            </p:cNvSpPr>
            <p:nvPr/>
          </p:nvSpPr>
          <p:spPr bwMode="auto">
            <a:xfrm>
              <a:off x="2256" y="1347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8445" name="Text Box 10"/>
            <p:cNvSpPr txBox="1">
              <a:spLocks noChangeArrowheads="1"/>
            </p:cNvSpPr>
            <p:nvPr/>
          </p:nvSpPr>
          <p:spPr bwMode="auto">
            <a:xfrm>
              <a:off x="1530" y="87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</a:rPr>
                <a:t>m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>
              <a:off x="2433" y="1341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12"/>
            <p:cNvSpPr txBox="1">
              <a:spLocks noChangeArrowheads="1"/>
            </p:cNvSpPr>
            <p:nvPr/>
          </p:nvSpPr>
          <p:spPr bwMode="auto">
            <a:xfrm>
              <a:off x="1056" y="384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1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i</a:t>
              </a:r>
              <a:endParaRPr lang="en-US" sz="1600" b="1" i="1">
                <a:solidFill>
                  <a:srgbClr val="FF3300"/>
                </a:solidFill>
              </a:endParaRPr>
            </a:p>
          </p:txBody>
        </p:sp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1728" y="943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1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f</a:t>
              </a:r>
              <a:r>
                <a:rPr lang="en-US" sz="1600" b="1" i="1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8449" name="Text Box 14"/>
            <p:cNvSpPr txBox="1">
              <a:spLocks noChangeArrowheads="1"/>
            </p:cNvSpPr>
            <p:nvPr/>
          </p:nvSpPr>
          <p:spPr bwMode="auto">
            <a:xfrm>
              <a:off x="2436" y="109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2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f</a:t>
              </a:r>
              <a:endParaRPr lang="en-US" sz="1600" b="1" i="1">
                <a:solidFill>
                  <a:srgbClr val="FF3300"/>
                </a:solidFill>
              </a:endParaRPr>
            </a:p>
          </p:txBody>
        </p:sp>
        <p:sp>
          <p:nvSpPr>
            <p:cNvPr id="18450" name="Text Box 15"/>
            <p:cNvSpPr txBox="1">
              <a:spLocks noChangeArrowheads="1"/>
            </p:cNvSpPr>
            <p:nvPr/>
          </p:nvSpPr>
          <p:spPr bwMode="auto">
            <a:xfrm>
              <a:off x="1536" y="60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</a:rPr>
                <a:t>v</a:t>
              </a:r>
              <a:r>
                <a:rPr lang="en-US" sz="1600" b="1" baseline="-25000">
                  <a:solidFill>
                    <a:srgbClr val="FF3300"/>
                  </a:solidFill>
                </a:rPr>
                <a:t>2</a:t>
              </a:r>
              <a:r>
                <a:rPr lang="en-US" sz="1600" b="1" i="1" baseline="-25000">
                  <a:solidFill>
                    <a:srgbClr val="FF3300"/>
                  </a:solidFill>
                </a:rPr>
                <a:t>i</a:t>
              </a:r>
              <a:r>
                <a:rPr lang="en-US" sz="1600" b="1" i="1">
                  <a:solidFill>
                    <a:srgbClr val="FF3300"/>
                  </a:solidFill>
                </a:rPr>
                <a:t> = 0</a:t>
              </a:r>
            </a:p>
          </p:txBody>
        </p:sp>
        <p:sp>
          <p:nvSpPr>
            <p:cNvPr id="18451" name="Text Box 16"/>
            <p:cNvSpPr txBox="1">
              <a:spLocks noChangeArrowheads="1"/>
            </p:cNvSpPr>
            <p:nvPr/>
          </p:nvSpPr>
          <p:spPr bwMode="auto">
            <a:xfrm>
              <a:off x="2928" y="789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</a:p>
          </p:txBody>
        </p:sp>
        <p:sp>
          <p:nvSpPr>
            <p:cNvPr id="18452" name="Text Box 17"/>
            <p:cNvSpPr txBox="1">
              <a:spLocks noChangeArrowheads="1"/>
            </p:cNvSpPr>
            <p:nvPr/>
          </p:nvSpPr>
          <p:spPr bwMode="auto">
            <a:xfrm>
              <a:off x="2952" y="122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i="1">
                  <a:solidFill>
                    <a:srgbClr val="006600"/>
                  </a:solidFill>
                </a:rPr>
                <a:t>x</a:t>
              </a:r>
            </a:p>
          </p:txBody>
        </p:sp>
        <p:sp>
          <p:nvSpPr>
            <p:cNvPr id="18453" name="Oval 18"/>
            <p:cNvSpPr>
              <a:spLocks noChangeArrowheads="1"/>
            </p:cNvSpPr>
            <p:nvPr/>
          </p:nvSpPr>
          <p:spPr bwMode="auto">
            <a:xfrm>
              <a:off x="2310" y="1302"/>
              <a:ext cx="96" cy="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1872" y="1170"/>
              <a:ext cx="336" cy="33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2"/>
            <p:cNvSpPr>
              <a:spLocks noChangeShapeType="1"/>
            </p:cNvSpPr>
            <p:nvPr/>
          </p:nvSpPr>
          <p:spPr bwMode="auto">
            <a:xfrm>
              <a:off x="1128" y="651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3"/>
            <p:cNvSpPr>
              <a:spLocks noChangeShapeType="1"/>
            </p:cNvSpPr>
            <p:nvPr/>
          </p:nvSpPr>
          <p:spPr bwMode="auto">
            <a:xfrm>
              <a:off x="1968" y="1104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434" name="Object 66"/>
          <p:cNvGraphicFramePr>
            <a:graphicFrameLocks noChangeAspect="1"/>
          </p:cNvGraphicFramePr>
          <p:nvPr/>
        </p:nvGraphicFramePr>
        <p:xfrm>
          <a:off x="4086225" y="457200"/>
          <a:ext cx="505777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3" imgW="2895600" imgH="1917700" progId="">
                  <p:embed/>
                </p:oleObj>
              </mc:Choice>
              <mc:Fallback>
                <p:oleObj name="Equation" r:id="rId3" imgW="2895600" imgH="19177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457200"/>
                        <a:ext cx="5057775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67"/>
          <p:cNvGraphicFramePr>
            <a:graphicFrameLocks noChangeAspect="1"/>
          </p:cNvGraphicFramePr>
          <p:nvPr/>
        </p:nvGraphicFramePr>
        <p:xfrm>
          <a:off x="619125" y="3962400"/>
          <a:ext cx="7707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5" imgW="4343400" imgH="431800" progId="">
                  <p:embed/>
                </p:oleObj>
              </mc:Choice>
              <mc:Fallback>
                <p:oleObj name="Equation" r:id="rId5" imgW="4343400" imgH="4318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962400"/>
                        <a:ext cx="770731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53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4255248"/>
            <a:ext cx="2152994" cy="77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41576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2370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327700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0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52578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Center of Mass</a:t>
            </a:r>
            <a:endParaRPr lang="en-US" sz="5400" b="1" i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057400"/>
            <a:ext cx="2800350" cy="96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4485" r="2439"/>
          <a:stretch/>
        </p:blipFill>
        <p:spPr bwMode="auto">
          <a:xfrm>
            <a:off x="6335134" y="4034882"/>
            <a:ext cx="2331680" cy="251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971800"/>
            <a:ext cx="8430615" cy="9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95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048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  this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chapter we will introduce the following new concepts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76402"/>
          <a:ext cx="6642100" cy="230028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911191"/>
                <a:gridCol w="5730909"/>
              </a:tblGrid>
              <a:tr h="460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9.1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Linear Momentum 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9.2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Isolated 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System (Momentum)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9.4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Collisions in One Dimension 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9.6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 Center of Mass 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9.7</a:t>
                      </a:r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Systems of Many Particles 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4" y="533400"/>
            <a:ext cx="3755819" cy="26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25" y="533400"/>
            <a:ext cx="35055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28" y="3442651"/>
            <a:ext cx="3855572" cy="303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1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50"/>
            <a:ext cx="2705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2" y="500062"/>
            <a:ext cx="294163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1" y="1943100"/>
            <a:ext cx="7762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2" y="2667000"/>
            <a:ext cx="5705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" y="3733800"/>
            <a:ext cx="81518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52400"/>
            <a:ext cx="8353426" cy="65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03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72322" y="27878"/>
            <a:ext cx="6248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 b="1" i="1" dirty="0" smtClean="0">
                <a:solidFill>
                  <a:srgbClr val="FF0000"/>
                </a:solidFill>
              </a:rPr>
              <a:t>Linear Momentum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49979"/>
            <a:ext cx="8839200" cy="10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2438400"/>
            <a:ext cx="41825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434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4" y="685800"/>
            <a:ext cx="915205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no net external force acts on a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total linear momentum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system cannot change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Or It </a:t>
            </a:r>
            <a:r>
              <a:rPr lang="en-US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can be stated that </a:t>
            </a:r>
            <a:endParaRPr lang="en-US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 of a system's initial momentum is equal to the sum of a system's final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momentum.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law of conservation of momentum can be mathematically expressed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76200"/>
            <a:ext cx="8115300" cy="70788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Law of Conservation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Momentum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" y="4643735"/>
            <a:ext cx="868680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momentum before collision = Total momentum after collision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5486400"/>
            <a:ext cx="7543800" cy="1143000"/>
          </a:xfrm>
          <a:solidFill>
            <a:srgbClr val="FF66FF"/>
          </a:solidFill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1(initial)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2(initial)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1(final)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+P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2(final)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67410"/>
          <a:stretch/>
        </p:blipFill>
        <p:spPr bwMode="auto">
          <a:xfrm>
            <a:off x="3810000" y="1584960"/>
            <a:ext cx="2871787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0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39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vYNu3dlNiho/Tpj9fUtsFKI/AAAAAAAAAEU/7iPL859EjOE/s1600/conservation+of+linear+moment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0" t="1308" r="22228" b="6260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vYNu3dlNiho/Tpj9fUtsFKI/AAAAAAAAAEU/7iPL859EjOE/s1600/conservation+of+linear+moment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77" b="18897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Inelastic Collisions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An inelastic collision is one in which </a:t>
            </a:r>
          </a:p>
          <a:p>
            <a:r>
              <a:rPr lang="en-US" sz="3200" b="1" i="1" u="sng" dirty="0" smtClean="0">
                <a:solidFill>
                  <a:srgbClr val="00B050"/>
                </a:solidFill>
              </a:rPr>
              <a:t>total kinetic energy is not the same </a:t>
            </a:r>
            <a:r>
              <a:rPr lang="en-US" sz="3200" b="1" i="1" dirty="0" smtClean="0">
                <a:solidFill>
                  <a:srgbClr val="00B050"/>
                </a:solidFill>
              </a:rPr>
              <a:t>before and after the collision (even though momentum is constant).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24200" cy="212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048000" cy="21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62909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4724400"/>
            <a:ext cx="6190129" cy="102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224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P1(initial) + P2(initial) = P1(final) +P2(final)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Center of Mass</vt:lpstr>
      <vt:lpstr>PowerPoint Presentation</vt:lpstr>
      <vt:lpstr>PowerPoint Presentation</vt:lpstr>
      <vt:lpstr>PowerPoint Presentation</vt:lpstr>
    </vt:vector>
  </TitlesOfParts>
  <Company>JWS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apetrou</dc:creator>
  <cp:lastModifiedBy>Sadia S. Khan</cp:lastModifiedBy>
  <cp:revision>146</cp:revision>
  <dcterms:created xsi:type="dcterms:W3CDTF">2005-07-14T04:57:07Z</dcterms:created>
  <dcterms:modified xsi:type="dcterms:W3CDTF">2013-11-24T09:11:07Z</dcterms:modified>
</cp:coreProperties>
</file>