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1"/>
  </p:sldMasterIdLst>
  <p:notesMasterIdLst>
    <p:notesMasterId r:id="rId14"/>
  </p:notesMasterIdLst>
  <p:sldIdLst>
    <p:sldId id="256" r:id="rId2"/>
    <p:sldId id="359" r:id="rId3"/>
    <p:sldId id="361" r:id="rId4"/>
    <p:sldId id="364" r:id="rId5"/>
    <p:sldId id="366" r:id="rId6"/>
    <p:sldId id="351" r:id="rId7"/>
    <p:sldId id="358" r:id="rId8"/>
    <p:sldId id="367" r:id="rId9"/>
    <p:sldId id="266" r:id="rId10"/>
    <p:sldId id="267" r:id="rId11"/>
    <p:sldId id="352" r:id="rId12"/>
    <p:sldId id="36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FF0000"/>
    <a:srgbClr val="CC00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1" autoAdjust="0"/>
    <p:restoredTop sz="90929"/>
  </p:normalViewPr>
  <p:slideViewPr>
    <p:cSldViewPr>
      <p:cViewPr>
        <p:scale>
          <a:sx n="75" d="100"/>
          <a:sy n="75" d="100"/>
        </p:scale>
        <p:origin x="-1522" y="-19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0.xml"/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CD5BA7A-5095-4FC0-8FC2-02BCE8573F3A}" type="datetimeFigureOut">
              <a:rPr lang="en-US"/>
              <a:pPr>
                <a:defRPr/>
              </a:pPr>
              <a:t>12/2/2013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9C7CA439-F406-454A-955C-B00AA353CD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3187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7CA439-F406-454A-955C-B00AA353CD2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A6202E-8A3C-4AD6-BF4B-F0888048423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FDDE5B-AA6C-46C6-BBBD-1CDE6D93142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2BF1C3-ABEC-4B5A-BB99-D29101D5FCD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772400" cy="609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228600" y="1143000"/>
            <a:ext cx="8686800" cy="49530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D35985-48BA-4B0C-8FF3-CD00FE51E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1FC30-DDD6-4C6B-8BD3-2CA9529DEEC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651DB81-5DC4-4CE8-B897-DF5559F7819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597027C-0DAD-4138-AD8D-B9505E33247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D48B80-7611-4832-8B48-AA62BA43145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D1D7C3-4260-46FA-B301-46A76AB9E3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A01FFD-4ED5-4C3C-A992-387B7D11EE7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85E768-A8F4-4ED4-94EE-CB647CD4822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D6429A-A78C-4792-98CD-D39192BEABF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F637A29-BB51-43FD-B354-9A93DA31B6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  <p:sldLayoutId id="214748373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hdphoto" Target="../media/hdphoto7.wdp"/><Relationship Id="rId3" Type="http://schemas.microsoft.com/office/2007/relationships/hdphoto" Target="../media/hdphoto5.wdp"/><Relationship Id="rId7" Type="http://schemas.openxmlformats.org/officeDocument/2006/relationships/image" Target="../media/image20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4.xml"/><Relationship Id="rId6" Type="http://schemas.microsoft.com/office/2007/relationships/hdphoto" Target="../media/hdphoto6.wdp"/><Relationship Id="rId5" Type="http://schemas.openxmlformats.org/officeDocument/2006/relationships/image" Target="../media/image19.png"/><Relationship Id="rId10" Type="http://schemas.microsoft.com/office/2007/relationships/hdphoto" Target="../media/hdphoto8.wdp"/><Relationship Id="rId4" Type="http://schemas.openxmlformats.org/officeDocument/2006/relationships/image" Target="../media/image18.png"/><Relationship Id="rId9" Type="http://schemas.openxmlformats.org/officeDocument/2006/relationships/image" Target="../media/image2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microsoft.com/office/2007/relationships/hdphoto" Target="../media/hdphoto9.wdp"/><Relationship Id="rId7" Type="http://schemas.microsoft.com/office/2007/relationships/hdphoto" Target="../media/hdphoto11.wdp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24.png"/><Relationship Id="rId5" Type="http://schemas.microsoft.com/office/2007/relationships/hdphoto" Target="../media/hdphoto10.wdp"/><Relationship Id="rId4" Type="http://schemas.openxmlformats.org/officeDocument/2006/relationships/image" Target="../media/image23.png"/><Relationship Id="rId9" Type="http://schemas.microsoft.com/office/2007/relationships/hdphoto" Target="../media/hdphoto12.wdp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3.wdp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6.xml"/><Relationship Id="rId5" Type="http://schemas.microsoft.com/office/2007/relationships/hdphoto" Target="../media/hdphoto14.wdp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png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13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14.png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52400"/>
            <a:ext cx="7467600" cy="914400"/>
          </a:xfrm>
        </p:spPr>
        <p:txBody>
          <a:bodyPr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hangingPunct="1">
              <a:defRPr/>
            </a:pP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Chapter 10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28600" y="1447800"/>
            <a:ext cx="876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36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219200" y="1523998"/>
          <a:ext cx="7162800" cy="4572005"/>
        </p:xfrm>
        <a:graphic>
          <a:graphicData uri="http://schemas.openxmlformats.org/drawingml/2006/table">
            <a:tbl>
              <a:tblPr>
                <a:tableStyleId>{284E427A-3D55-4303-BF80-6455036E1DE7}</a:tableStyleId>
              </a:tblPr>
              <a:tblGrid>
                <a:gridCol w="982623"/>
                <a:gridCol w="6180177"/>
              </a:tblGrid>
              <a:tr h="914401">
                <a:tc>
                  <a:txBody>
                    <a:bodyPr/>
                    <a:lstStyle/>
                    <a:p>
                      <a:pPr marL="0" marR="0" algn="ctr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l" defTabSz="914400" rtl="0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kern="1200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Angular Position, Velocity, and Acceleration </a:t>
                      </a: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10.2</a:t>
                      </a:r>
                      <a:endParaRPr lang="en-US" sz="2400" b="1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Rigid Object Under Constant Angular Acceleration </a:t>
                      </a:r>
                      <a:endParaRPr lang="en-US" sz="2400" b="1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10.3</a:t>
                      </a:r>
                      <a:endParaRPr lang="en-US" sz="2400" b="1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Angular and Translational Quantities  </a:t>
                      </a:r>
                      <a:endParaRPr lang="en-US" sz="2400" b="1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10.4</a:t>
                      </a:r>
                      <a:endParaRPr lang="en-US" sz="2400" b="1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Rotational Kinetic Energy  </a:t>
                      </a:r>
                      <a:endParaRPr lang="en-US" sz="2400" b="1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91440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10.6</a:t>
                      </a:r>
                      <a:endParaRPr lang="en-US" sz="2400" b="1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ln>
                            <a:solidFill>
                              <a:srgbClr val="C00000"/>
                            </a:solidFill>
                          </a:ln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Torque  </a:t>
                      </a:r>
                      <a:endParaRPr lang="en-US" sz="2400" b="1" dirty="0">
                        <a:ln>
                          <a:solidFill>
                            <a:srgbClr val="C00000"/>
                          </a:solidFill>
                        </a:ln>
                        <a:solidFill>
                          <a:schemeClr val="tx1"/>
                        </a:solidFill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 anchor="ctr">
                    <a:lnR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rgbClr val="C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763000" cy="8382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Angular and Translational Quantities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28600" y="1295400"/>
            <a:ext cx="6477000" cy="4953000"/>
          </a:xfrm>
        </p:spPr>
        <p:txBody>
          <a:bodyPr/>
          <a:lstStyle/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Distance</a:t>
            </a:r>
          </a:p>
          <a:p>
            <a:pPr lvl="1" eaLnBrk="1" hangingPunct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Speed</a:t>
            </a:r>
          </a:p>
          <a:p>
            <a:pPr eaLnBrk="1" hangingPunct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Acceleration</a:t>
            </a:r>
          </a:p>
          <a:p>
            <a:pPr eaLnBrk="1" hangingPunct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Time for one revolution </a:t>
            </a:r>
            <a:r>
              <a:rPr lang="en-US" dirty="0" smtClean="0">
                <a:solidFill>
                  <a:srgbClr val="CC0099"/>
                </a:solidFill>
                <a:latin typeface="Times New Roman" pitchFamily="18" charset="0"/>
                <a:cs typeface="Times New Roman" pitchFamily="18" charset="0"/>
              </a:rPr>
              <a:t>(PERIOD)</a:t>
            </a:r>
          </a:p>
          <a:p>
            <a:pPr eaLnBrk="1" hangingPunct="1"/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202" name="Picture 10"/>
          <p:cNvPicPr>
            <a:picLocks noChangeAspect="1" noChangeArrowheads="1"/>
          </p:cNvPicPr>
          <p:nvPr/>
        </p:nvPicPr>
        <p:blipFill rotWithShape="1"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7874" b="-3704"/>
          <a:stretch/>
        </p:blipFill>
        <p:spPr bwMode="auto">
          <a:xfrm>
            <a:off x="2736669" y="1828800"/>
            <a:ext cx="3664131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3" name="Picture 11"/>
          <p:cNvPicPr>
            <a:picLocks noChangeAspect="1" noChangeArrowheads="1"/>
          </p:cNvPicPr>
          <p:nvPr/>
        </p:nvPicPr>
        <p:blipFill rotWithShape="1"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</a:blip>
          <a:srcRect r="52255" b="16667"/>
          <a:stretch/>
        </p:blipFill>
        <p:spPr bwMode="auto">
          <a:xfrm>
            <a:off x="2362200" y="2743200"/>
            <a:ext cx="4976949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4" name="Picture 12"/>
          <p:cNvPicPr>
            <a:picLocks noChangeAspect="1" noChangeArrowheads="1"/>
          </p:cNvPicPr>
          <p:nvPr/>
        </p:nvPicPr>
        <p:blipFill rotWithShape="1">
          <a:blip r:embed="rId5" cstate="print">
            <a:duotone>
              <a:prstClr val="black"/>
              <a:schemeClr val="accent5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l="1" t="1" r="48412" b="8571"/>
          <a:stretch/>
        </p:blipFill>
        <p:spPr bwMode="auto">
          <a:xfrm>
            <a:off x="2569029" y="3810000"/>
            <a:ext cx="4288971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5" name="Picture 13"/>
          <p:cNvPicPr>
            <a:picLocks noChangeAspect="1" noChangeArrowheads="1"/>
          </p:cNvPicPr>
          <p:nvPr/>
        </p:nvPicPr>
        <p:blipFill>
          <a:blip r:embed="rId7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75046"/>
          <a:stretch>
            <a:fillRect/>
          </a:stretch>
        </p:blipFill>
        <p:spPr bwMode="auto">
          <a:xfrm>
            <a:off x="4065814" y="4907280"/>
            <a:ext cx="129540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6" name="Picture 14"/>
          <p:cNvPicPr>
            <a:picLocks noChangeAspect="1" noChangeArrowheads="1"/>
          </p:cNvPicPr>
          <p:nvPr/>
        </p:nvPicPr>
        <p:blipFill>
          <a:blip r:embed="rId9" cstate="print">
            <a:duotone>
              <a:prstClr val="black"/>
              <a:schemeClr val="accent2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5397" b="1538"/>
          <a:stretch>
            <a:fillRect/>
          </a:stretch>
        </p:blipFill>
        <p:spPr bwMode="auto">
          <a:xfrm>
            <a:off x="2743200" y="5867400"/>
            <a:ext cx="3686175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0"/>
            <a:ext cx="8763000" cy="83820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en-US" sz="40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Kinetic Energy of rotation:</a:t>
            </a:r>
          </a:p>
        </p:txBody>
      </p:sp>
      <p:pic>
        <p:nvPicPr>
          <p:cNvPr id="75778" name="Picture 2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3860" b="-3226"/>
          <a:stretch>
            <a:fillRect/>
          </a:stretch>
        </p:blipFill>
        <p:spPr bwMode="auto">
          <a:xfrm>
            <a:off x="2743200" y="883920"/>
            <a:ext cx="4191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779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r="42138" b="17241"/>
          <a:stretch>
            <a:fillRect/>
          </a:stretch>
        </p:blipFill>
        <p:spPr bwMode="auto">
          <a:xfrm>
            <a:off x="1524000" y="2362200"/>
            <a:ext cx="5257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28600" y="1447800"/>
            <a:ext cx="876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Moment of Inertia:</a:t>
            </a: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28600" y="3048000"/>
            <a:ext cx="7772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Torque:</a:t>
            </a: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 t="3980" r="33548"/>
          <a:stretch>
            <a:fillRect/>
          </a:stretch>
        </p:blipFill>
        <p:spPr bwMode="auto">
          <a:xfrm>
            <a:off x="914400" y="3962400"/>
            <a:ext cx="6862442" cy="2143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705600" y="1524000"/>
            <a:ext cx="2219325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914400" y="228600"/>
            <a:ext cx="2340000" cy="923330"/>
          </a:xfrm>
          <a:prstGeom prst="rect">
            <a:avLst/>
          </a:prstGeom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Torque</a:t>
            </a:r>
          </a:p>
        </p:txBody>
      </p:sp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88392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3">
                <a:tint val="45000"/>
                <a:satMod val="400000"/>
              </a:schemeClr>
            </a:duotone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204720" y="2895600"/>
            <a:ext cx="4178913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0" y="4114800"/>
            <a:ext cx="8229600" cy="11430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S.I unit of torque is N-m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noFill/>
        </p:spPr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Angular Displacement</a:t>
            </a:r>
          </a:p>
        </p:txBody>
      </p:sp>
      <p:sp>
        <p:nvSpPr>
          <p:cNvPr id="1331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762000" y="914400"/>
            <a:ext cx="3505200" cy="1066800"/>
          </a:xfrm>
        </p:spPr>
        <p:txBody>
          <a:bodyPr>
            <a:normAutofit/>
          </a:bodyPr>
          <a:lstStyle/>
          <a:p>
            <a:pPr eaLnBrk="1" hangingPunct="1">
              <a:buFont typeface="Wingdings" pitchFamily="2" charset="2"/>
              <a:buNone/>
            </a:pPr>
            <a:r>
              <a:rPr lang="en-US" sz="4400" dirty="0" err="1" smtClean="0">
                <a:latin typeface="Symbol" pitchFamily="18" charset="2"/>
              </a:rPr>
              <a:t>Dq</a:t>
            </a:r>
            <a:r>
              <a:rPr lang="en-US" sz="4400" dirty="0" smtClean="0">
                <a:latin typeface="Symbol" pitchFamily="18" charset="2"/>
              </a:rPr>
              <a:t> = q - </a:t>
            </a:r>
            <a:r>
              <a:rPr lang="en-US" sz="4400" dirty="0" err="1" smtClean="0">
                <a:latin typeface="Symbol" pitchFamily="18" charset="2"/>
              </a:rPr>
              <a:t>q</a:t>
            </a:r>
            <a:r>
              <a:rPr lang="en-US" sz="4400" baseline="-25000" dirty="0" err="1" smtClean="0">
                <a:latin typeface="Symbol" pitchFamily="18" charset="2"/>
              </a:rPr>
              <a:t>o</a:t>
            </a:r>
            <a:endParaRPr lang="en-US" sz="4400" dirty="0" smtClean="0">
              <a:latin typeface="Symbol" pitchFamily="18" charset="2"/>
            </a:endParaRPr>
          </a:p>
        </p:txBody>
      </p:sp>
      <p:sp>
        <p:nvSpPr>
          <p:cNvPr id="13318" name="Text Box 10"/>
          <p:cNvSpPr txBox="1">
            <a:spLocks noChangeArrowheads="1"/>
          </p:cNvSpPr>
          <p:nvPr/>
        </p:nvSpPr>
        <p:spPr bwMode="auto">
          <a:xfrm>
            <a:off x="990600" y="2971800"/>
            <a:ext cx="259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3319" name="Text Box 11"/>
          <p:cNvSpPr txBox="1">
            <a:spLocks noChangeArrowheads="1"/>
          </p:cNvSpPr>
          <p:nvPr/>
        </p:nvSpPr>
        <p:spPr bwMode="auto">
          <a:xfrm>
            <a:off x="685800" y="1676400"/>
            <a:ext cx="441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(Final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Angle - Initial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Angle)</a:t>
            </a:r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3590459"/>
            <a:ext cx="2438400" cy="2370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2" name="Group 11"/>
          <p:cNvGrpSpPr/>
          <p:nvPr/>
        </p:nvGrpSpPr>
        <p:grpSpPr>
          <a:xfrm>
            <a:off x="5562600" y="914400"/>
            <a:ext cx="2924175" cy="2571750"/>
            <a:chOff x="5943600" y="2438400"/>
            <a:chExt cx="2924175" cy="2571750"/>
          </a:xfrm>
        </p:grpSpPr>
        <p:pic>
          <p:nvPicPr>
            <p:cNvPr id="13314" name="Picture 5" descr="img66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943600" y="2438400"/>
              <a:ext cx="2924175" cy="2571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320" name="Text Box 12"/>
            <p:cNvSpPr txBox="1">
              <a:spLocks noChangeArrowheads="1"/>
            </p:cNvSpPr>
            <p:nvPr/>
          </p:nvSpPr>
          <p:spPr bwMode="auto">
            <a:xfrm>
              <a:off x="7467600" y="3748087"/>
              <a:ext cx="685800" cy="3667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/>
                <a:t>r</a:t>
              </a:r>
            </a:p>
          </p:txBody>
        </p:sp>
        <p:sp>
          <p:nvSpPr>
            <p:cNvPr id="11" name="Text Box 12"/>
            <p:cNvSpPr txBox="1">
              <a:spLocks noChangeArrowheads="1"/>
            </p:cNvSpPr>
            <p:nvPr/>
          </p:nvSpPr>
          <p:spPr bwMode="auto">
            <a:xfrm>
              <a:off x="8077200" y="2814935"/>
              <a:ext cx="68580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dirty="0" smtClean="0"/>
                <a:t>S</a:t>
              </a:r>
              <a:endParaRPr lang="en-US" dirty="0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228600" y="2133600"/>
            <a:ext cx="60198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The circumference of a circle is 2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r.</a:t>
            </a: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1 revolutions  = 360 deg</a:t>
            </a:r>
          </a:p>
          <a:p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	360</a:t>
            </a:r>
            <a:r>
              <a:rPr lang="en-US" sz="2000" i="1" baseline="30000" dirty="0" smtClean="0">
                <a:latin typeface="Times New Roman" pitchFamily="18" charset="0"/>
                <a:cs typeface="Times New Roman" pitchFamily="18" charset="0"/>
              </a:rPr>
              <a:t>o  =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l-GR" sz="2000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000" i="1" dirty="0" smtClean="0">
                <a:latin typeface="Times New Roman" pitchFamily="18" charset="0"/>
                <a:cs typeface="Times New Roman" pitchFamily="18" charset="0"/>
              </a:rPr>
              <a:t> radian</a:t>
            </a:r>
          </a:p>
        </p:txBody>
      </p:sp>
      <p:pic>
        <p:nvPicPr>
          <p:cNvPr id="37892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" y="3276600"/>
            <a:ext cx="369794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Rectangle 16"/>
          <p:cNvSpPr/>
          <p:nvPr/>
        </p:nvSpPr>
        <p:spPr>
          <a:xfrm>
            <a:off x="228600" y="3657600"/>
            <a:ext cx="5562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To convert an angle in degrees to an angle in radians,</a:t>
            </a:r>
          </a:p>
        </p:txBody>
      </p:sp>
      <p:pic>
        <p:nvPicPr>
          <p:cNvPr id="37893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295400" y="4114800"/>
            <a:ext cx="21336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6" cstate="print">
            <a:duotone>
              <a:prstClr val="black"/>
              <a:schemeClr val="accent1">
                <a:tint val="45000"/>
                <a:satMod val="400000"/>
              </a:schemeClr>
            </a:duotone>
          </a:blip>
          <a:srcRect r="36404"/>
          <a:stretch>
            <a:fillRect/>
          </a:stretch>
        </p:blipFill>
        <p:spPr bwMode="auto">
          <a:xfrm>
            <a:off x="990600" y="4953000"/>
            <a:ext cx="41910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Radian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106679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Radian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is the angle subtended by an arc length,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s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equal to the radius.</a:t>
            </a:r>
          </a:p>
          <a:p>
            <a:pPr eaLnBrk="1" hangingPunct="1">
              <a:buNone/>
            </a:pP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4" name="Picture 7" descr="img6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3306762"/>
            <a:ext cx="3124200" cy="2747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5" name="Text Box 8"/>
          <p:cNvSpPr txBox="1">
            <a:spLocks noChangeArrowheads="1"/>
          </p:cNvSpPr>
          <p:nvPr/>
        </p:nvSpPr>
        <p:spPr bwMode="auto">
          <a:xfrm>
            <a:off x="7543800" y="3429000"/>
            <a:ext cx="838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/>
              <a:t>s=r</a:t>
            </a:r>
          </a:p>
        </p:txBody>
      </p:sp>
      <p:sp>
        <p:nvSpPr>
          <p:cNvPr id="15366" name="Text Box 9"/>
          <p:cNvSpPr txBox="1">
            <a:spLocks noChangeArrowheads="1"/>
          </p:cNvSpPr>
          <p:nvPr/>
        </p:nvSpPr>
        <p:spPr bwMode="auto">
          <a:xfrm>
            <a:off x="6781800" y="4876800"/>
            <a:ext cx="533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Average Angular Speed	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2362200"/>
            <a:ext cx="4648200" cy="10668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SI unit :  </a:t>
            </a:r>
            <a:r>
              <a:rPr lang="en-US" sz="3600" b="1" dirty="0" err="1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rad</a:t>
            </a:r>
            <a:r>
              <a:rPr lang="en-US" sz="36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/sec</a:t>
            </a:r>
          </a:p>
          <a:p>
            <a:pPr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     or     	1/sec   or sec</a:t>
            </a:r>
            <a:r>
              <a:rPr lang="en-US" sz="2800" baseline="30000" dirty="0" smtClean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3124200" y="1431926"/>
          <a:ext cx="3124200" cy="10826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4" name="Equation" r:id="rId3" imgW="1117440" imgH="457200" progId="Equation.DSMT4">
                  <p:embed/>
                </p:oleObj>
              </mc:Choice>
              <mc:Fallback>
                <p:oleObj name="Equation" r:id="rId3" imgW="111744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431926"/>
                        <a:ext cx="3124200" cy="108267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381000" y="3505200"/>
            <a:ext cx="8229600" cy="114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85000" lnSpcReduction="1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5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Instantaneous Angular Speed</a:t>
            </a:r>
            <a:endParaRPr lang="en-US" sz="54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3795" name="Object 2"/>
          <p:cNvGraphicFramePr>
            <a:graphicFrameLocks noChangeAspect="1"/>
          </p:cNvGraphicFramePr>
          <p:nvPr/>
        </p:nvGraphicFramePr>
        <p:xfrm>
          <a:off x="3048000" y="5205920"/>
          <a:ext cx="3622675" cy="119488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5" name="Equation" r:id="rId5" imgW="1193760" imgH="393480" progId="Equation.DSMT4">
                  <p:embed/>
                </p:oleObj>
              </mc:Choice>
              <mc:Fallback>
                <p:oleObj name="Equation" r:id="rId5" imgW="1193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205920"/>
                        <a:ext cx="3622675" cy="119488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9067800" cy="1143000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90000"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>
              <a:defRPr/>
            </a:pPr>
            <a:r>
              <a:rPr lang="en-US" sz="5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ea typeface="+mn-ea"/>
                <a:cs typeface="Times New Roman" pitchFamily="18" charset="0"/>
              </a:rPr>
              <a:t>Average Angular Acceleration</a:t>
            </a:r>
          </a:p>
        </p:txBody>
      </p:sp>
      <p:graphicFrame>
        <p:nvGraphicFramePr>
          <p:cNvPr id="3074" name="Object 2"/>
          <p:cNvGraphicFramePr>
            <a:graphicFrameLocks noChangeAspect="1"/>
          </p:cNvGraphicFramePr>
          <p:nvPr/>
        </p:nvGraphicFramePr>
        <p:xfrm>
          <a:off x="2819400" y="1295400"/>
          <a:ext cx="346392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2" name="Equation" r:id="rId3" imgW="1180800" imgH="457200" progId="Equation.DSMT4">
                  <p:embed/>
                </p:oleObj>
              </mc:Choice>
              <mc:Fallback>
                <p:oleObj name="Equation" r:id="rId3" imgW="118080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295400"/>
                        <a:ext cx="3463925" cy="1143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76200" y="2362200"/>
            <a:ext cx="8915400" cy="11430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algn="ctr" fontAlgn="auto">
              <a:lnSpc>
                <a:spcPct val="10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40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Instantaneous Angular Acceleration</a:t>
            </a:r>
            <a:endParaRPr lang="en-US" sz="40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5843" name="Object 2"/>
          <p:cNvGraphicFramePr>
            <a:graphicFrameLocks noChangeAspect="1"/>
          </p:cNvGraphicFramePr>
          <p:nvPr/>
        </p:nvGraphicFramePr>
        <p:xfrm>
          <a:off x="3200400" y="3581400"/>
          <a:ext cx="3344863" cy="11348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53" name="Equation" r:id="rId5" imgW="1218960" imgH="393480" progId="Equation.DSMT4">
                  <p:embed/>
                </p:oleObj>
              </mc:Choice>
              <mc:Fallback>
                <p:oleObj name="Equation" r:id="rId5" imgW="12189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3581400"/>
                        <a:ext cx="3344863" cy="11348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3400" y="4648200"/>
            <a:ext cx="8305800" cy="19812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Units: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rad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/s² or s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-2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Angular acceleration is positive if an object rotating counterclockwise is speeding up or if an object rotating clockwise is slowing down.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0" y="914400"/>
            <a:ext cx="8778875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A race car engine can turn at a maximum rate of 12 000 rpm. (revolutions per minute).</a:t>
            </a:r>
            <a:b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</a:br>
            <a:r>
              <a:rPr lang="en-US" sz="2800" b="1" dirty="0" smtClean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a</a:t>
            </a:r>
            <a:r>
              <a:rPr lang="en-US" sz="2800" b="1" dirty="0">
                <a:solidFill>
                  <a:schemeClr val="tx2">
                    <a:lumMod val="75000"/>
                  </a:schemeClr>
                </a:solidFill>
                <a:latin typeface="Arial" charset="0"/>
              </a:rPr>
              <a:t>) What is the angular velocity in radians per second.</a:t>
            </a:r>
          </a:p>
          <a:p>
            <a:r>
              <a:rPr lang="en-US" sz="2800" dirty="0" smtClean="0">
                <a:solidFill>
                  <a:srgbClr val="FF0000"/>
                </a:solidFill>
                <a:latin typeface="Arial" charset="0"/>
              </a:rPr>
              <a:t>a</a:t>
            </a:r>
            <a:r>
              <a:rPr lang="en-US" sz="2800" b="1" dirty="0" smtClean="0">
                <a:solidFill>
                  <a:srgbClr val="FF0000"/>
                </a:solidFill>
                <a:latin typeface="Arial" charset="0"/>
              </a:rPr>
              <a:t>) Convert rpm to radians per second</a:t>
            </a:r>
            <a:r>
              <a:rPr lang="en-US" dirty="0" smtClean="0">
                <a:solidFill>
                  <a:schemeClr val="bg1"/>
                </a:solidFill>
                <a:latin typeface="Arial" charset="0"/>
              </a:rPr>
              <a:t>.ATA</a:t>
            </a:r>
            <a:r>
              <a:rPr lang="en-US" dirty="0">
                <a:solidFill>
                  <a:schemeClr val="bg1"/>
                </a:solidFill>
                <a:latin typeface="Arial" charset="0"/>
              </a:rPr>
              <a:t>: The speed of sound is 343 m/s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0"/>
            <a:ext cx="8229600" cy="1143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sz="66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Example</a:t>
            </a:r>
          </a:p>
        </p:txBody>
      </p:sp>
      <p:graphicFrame>
        <p:nvGraphicFramePr>
          <p:cNvPr id="25601" name="Object 1"/>
          <p:cNvGraphicFramePr>
            <a:graphicFrameLocks noChangeAspect="1"/>
          </p:cNvGraphicFramePr>
          <p:nvPr/>
        </p:nvGraphicFramePr>
        <p:xfrm>
          <a:off x="838200" y="3962400"/>
          <a:ext cx="3581400" cy="2003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06" name="Equation" r:id="rId3" imgW="1498320" imgH="838080" progId="Equation.3">
                  <p:embed/>
                </p:oleObj>
              </mc:Choice>
              <mc:Fallback>
                <p:oleObj name="Equation" r:id="rId3" imgW="1498320" imgH="838080" progId="Equation.3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962400"/>
                        <a:ext cx="3581400" cy="2003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4724400" y="4876800"/>
            <a:ext cx="3168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= 1256 radians/s</a:t>
            </a:r>
          </a:p>
        </p:txBody>
      </p:sp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5" cstate="print"/>
          <a:srcRect t="10526" r="43341"/>
          <a:stretch>
            <a:fillRect/>
          </a:stretch>
        </p:blipFill>
        <p:spPr bwMode="auto">
          <a:xfrm>
            <a:off x="5410200" y="3200400"/>
            <a:ext cx="373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464820" y="2650360"/>
            <a:ext cx="7239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800" b="1" dirty="0">
                <a:solidFill>
                  <a:srgbClr val="C00000"/>
                </a:solidFill>
                <a:latin typeface="Arial" charset="0"/>
              </a:rPr>
              <a:t>b) Known: v = 343 m/s, </a:t>
            </a:r>
            <a:r>
              <a:rPr lang="en-US" sz="2800" b="1" dirty="0">
                <a:solidFill>
                  <a:srgbClr val="C00000"/>
                </a:solidFill>
                <a:latin typeface="Symbol" pitchFamily="18" charset="2"/>
              </a:rPr>
              <a:t>w</a:t>
            </a:r>
            <a:r>
              <a:rPr lang="en-US" sz="2800" b="1" dirty="0">
                <a:solidFill>
                  <a:srgbClr val="C00000"/>
                </a:solidFill>
                <a:latin typeface="Arial" charset="0"/>
              </a:rPr>
              <a:t> = 1256 rad./s</a:t>
            </a:r>
          </a:p>
          <a:p>
            <a:r>
              <a:rPr lang="en-US" sz="2800" b="1" dirty="0">
                <a:solidFill>
                  <a:srgbClr val="C00000"/>
                </a:solidFill>
                <a:latin typeface="Arial" charset="0"/>
              </a:rPr>
              <a:t>    Find </a:t>
            </a:r>
            <a:r>
              <a:rPr lang="en-US" sz="2800" b="1" dirty="0" smtClean="0">
                <a:solidFill>
                  <a:srgbClr val="C00000"/>
                </a:solidFill>
                <a:latin typeface="Arial" charset="0"/>
              </a:rPr>
              <a:t>r</a:t>
            </a:r>
            <a:endParaRPr lang="en-US" sz="2800" b="1" dirty="0">
              <a:solidFill>
                <a:srgbClr val="C00000"/>
              </a:solidFill>
              <a:latin typeface="Arial" charset="0"/>
            </a:endParaRPr>
          </a:p>
        </p:txBody>
      </p:sp>
      <p:graphicFrame>
        <p:nvGraphicFramePr>
          <p:cNvPr id="63496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4836692"/>
              </p:ext>
            </p:extLst>
          </p:nvPr>
        </p:nvGraphicFramePr>
        <p:xfrm>
          <a:off x="1066800" y="4176713"/>
          <a:ext cx="223404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0" name="Equation" r:id="rId3" imgW="545760" imgH="279360" progId="Equation.3">
                  <p:embed/>
                </p:oleObj>
              </mc:Choice>
              <mc:Fallback>
                <p:oleObj name="Equation" r:id="rId3" imgW="545760" imgH="27936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176713"/>
                        <a:ext cx="2234045" cy="1143000"/>
                      </a:xfrm>
                      <a:prstGeom prst="rect">
                        <a:avLst/>
                      </a:prstGeom>
                      <a:solidFill>
                        <a:srgbClr val="FFFF00"/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65265772"/>
              </p:ext>
            </p:extLst>
          </p:nvPr>
        </p:nvGraphicFramePr>
        <p:xfrm>
          <a:off x="3667125" y="4176713"/>
          <a:ext cx="1019175" cy="98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1" name="Equation" r:id="rId5" imgW="406080" imgH="393480" progId="Equation.3">
                  <p:embed/>
                </p:oleObj>
              </mc:Choice>
              <mc:Fallback>
                <p:oleObj name="Equation" r:id="rId5" imgW="40608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25" y="4176713"/>
                        <a:ext cx="1019175" cy="985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 Box 6"/>
          <p:cNvSpPr txBox="1">
            <a:spLocks noChangeArrowheads="1"/>
          </p:cNvSpPr>
          <p:nvPr/>
        </p:nvSpPr>
        <p:spPr bwMode="auto">
          <a:xfrm>
            <a:off x="5196840" y="4433887"/>
            <a:ext cx="1574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</a:rPr>
              <a:t>= .27 m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28600" y="304800"/>
            <a:ext cx="89154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b) If helicopter blades were attached to the crankshaft while it turns with this angular velocity, what is the maximum radius of a blade such that the speed of the blade tips stays below the speed of sound. </a:t>
            </a:r>
            <a:endParaRPr lang="en-US" sz="28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34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3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utoUpdateAnimBg="0"/>
      <p:bldP spid="12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447800"/>
            <a:ext cx="8686800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Imagine that a rigid object rotates about a fixed axis and that it has a constant angular acceleration. In this case, a new analysis model for rotational motion called the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rigid object under constant angular acceleration.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381000" y="228600"/>
            <a:ext cx="8610600" cy="954107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Rigid Object Under Constant Angular Acceleration</a:t>
            </a:r>
          </a:p>
        </p:txBody>
      </p:sp>
      <p:pic>
        <p:nvPicPr>
          <p:cNvPr id="38914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524000" y="3429000"/>
            <a:ext cx="5954078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710017" y="4457700"/>
            <a:ext cx="595256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16" name="Picture 4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1676400" y="5540611"/>
            <a:ext cx="5886729" cy="707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4478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en-US" sz="36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99"/>
                </a:solidFill>
                <a:latin typeface="Times New Roman" pitchFamily="18" charset="0"/>
                <a:cs typeface="Times New Roman" pitchFamily="18" charset="0"/>
              </a:rPr>
              <a:t>Relation Between Linear and Rotational Motion</a:t>
            </a:r>
          </a:p>
        </p:txBody>
      </p:sp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76200" y="2057400"/>
            <a:ext cx="8991600" cy="281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1342</TotalTime>
  <Words>311</Words>
  <Application>Microsoft Office PowerPoint</Application>
  <PresentationFormat>On-screen Show (4:3)</PresentationFormat>
  <Paragraphs>58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4" baseType="lpstr">
      <vt:lpstr>Office Theme</vt:lpstr>
      <vt:lpstr>Equation</vt:lpstr>
      <vt:lpstr>Chapter 10</vt:lpstr>
      <vt:lpstr>Angular Displacement</vt:lpstr>
      <vt:lpstr>Radian</vt:lpstr>
      <vt:lpstr>Average Angular Speed </vt:lpstr>
      <vt:lpstr>Average Angular Acceleration</vt:lpstr>
      <vt:lpstr>Example</vt:lpstr>
      <vt:lpstr>PowerPoint Presentation</vt:lpstr>
      <vt:lpstr>PowerPoint Presentation</vt:lpstr>
      <vt:lpstr>Relation Between Linear and Rotational Motion</vt:lpstr>
      <vt:lpstr>Angular and Translational Quantities</vt:lpstr>
      <vt:lpstr>Kinetic Energy of rotation:</vt:lpstr>
      <vt:lpstr>S.I unit of torque is N-m</vt:lpstr>
    </vt:vector>
  </TitlesOfParts>
  <Company>Next Step Program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7</dc:title>
  <dc:creator>Marilyn Akins</dc:creator>
  <cp:lastModifiedBy>Sadia S. Khan</cp:lastModifiedBy>
  <cp:revision>143</cp:revision>
  <dcterms:created xsi:type="dcterms:W3CDTF">2002-07-23T17:35:46Z</dcterms:created>
  <dcterms:modified xsi:type="dcterms:W3CDTF">2013-12-02T12:02:47Z</dcterms:modified>
</cp:coreProperties>
</file>