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72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BBC7-705B-4D2D-B005-76EAF9C7E1C5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CE88A-53B3-4150-9CB2-F227283E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B04E-D49E-4018-BEE0-B05AD37F30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6430-66A3-4930-BC9D-5FBD05349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C6430-403E-4213-86CF-C37E9FAE5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2BB65-99EC-4DDC-A5B0-D45E2DD8B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BF7C3-ABD3-444C-A8AC-98C935055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7B79-C49F-46DC-B033-52FB5EBDE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987BB-B1DB-4E09-83F0-657E140E6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4A62-2DF2-4216-A0DB-F08A992F2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2CF0-C6E6-428B-9439-03D5CE964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DE9EF-E585-4CEB-8A8E-FA2DD5398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1004-4BE5-403B-A36B-D1EA1DA2A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BF5F-42E9-4EC6-98C3-365E17DA8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760AEA8C-3212-4E0C-86C2-6D76AF7B25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Equilibrium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Elasticity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200400"/>
          <a:ext cx="5943600" cy="20621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5367"/>
                <a:gridCol w="5128233"/>
              </a:tblGrid>
              <a:tr h="540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  <a:endPara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Rigid Object in Equilibrium</a:t>
                      </a:r>
                      <a:endPara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12.3</a:t>
                      </a:r>
                      <a:endPara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Examples of Rigid Objects in Static Equilibrium</a:t>
                      </a:r>
                      <a:endPara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12.4</a:t>
                      </a:r>
                      <a:endPara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Elastic Properties of Solids  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 t="2615"/>
          <a:stretch>
            <a:fillRect/>
          </a:stretch>
        </p:blipFill>
        <p:spPr bwMode="auto">
          <a:xfrm>
            <a:off x="6477000" y="2667000"/>
            <a:ext cx="2514600" cy="283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Stress and strain are directly proportional to each other. </a:t>
            </a:r>
            <a:r>
              <a:rPr lang="en-US" sz="2800" b="1" i="1" dirty="0" smtClean="0">
                <a:solidFill>
                  <a:srgbClr val="002060"/>
                </a:solidFill>
              </a:rPr>
              <a:t>The constant of proportionality is called a modulus of elasticity</a:t>
            </a:r>
            <a:r>
              <a:rPr lang="en-US" sz="2800" b="1" dirty="0" smtClean="0">
                <a:solidFill>
                  <a:srgbClr val="C00000"/>
                </a:solidFill>
              </a:rPr>
              <a:t>, so that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6934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Stress = Elastic modulus × Strain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95800" cy="10668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657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We consider </a:t>
            </a:r>
            <a:r>
              <a:rPr lang="en-US" sz="2400" b="1" i="1" dirty="0" smtClean="0">
                <a:solidFill>
                  <a:srgbClr val="FF0000"/>
                </a:solidFill>
              </a:rPr>
              <a:t>three types of deformation </a:t>
            </a:r>
            <a:r>
              <a:rPr lang="en-US" sz="2400" b="1" dirty="0" smtClean="0">
                <a:solidFill>
                  <a:srgbClr val="002060"/>
                </a:solidFill>
              </a:rPr>
              <a:t>and define an elastic modulus for each: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711005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Young’s modulus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Shear modulus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Bulk modulus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FF0000"/>
                </a:solidFill>
              </a:rPr>
              <a:t>Young’s modulus or Elasticity in Length</a:t>
            </a:r>
          </a:p>
          <a:p>
            <a:pPr marL="514350" indent="-514350"/>
            <a:r>
              <a:rPr lang="en-US" sz="2800" b="1" dirty="0" smtClean="0"/>
              <a:t>	It measures the resistance of a solid to a change in its length.</a:t>
            </a:r>
          </a:p>
          <a:p>
            <a:pPr marL="514350" indent="-514350"/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64454" cy="98107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047999"/>
            <a:ext cx="4191000" cy="38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81600" y="3060214"/>
            <a:ext cx="3505200" cy="349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891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FF0000"/>
                </a:solidFill>
              </a:rPr>
              <a:t>Shear modulus or Elasticity of Shape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/>
            <a:r>
              <a:rPr lang="en-US" sz="2400" b="1" dirty="0" smtClean="0"/>
              <a:t>	It measures the resistance to motion of the planes within a solid parallel to each other.</a:t>
            </a:r>
            <a:endParaRPr lang="en-US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1812" b="11406"/>
          <a:stretch>
            <a:fillRect/>
          </a:stretch>
        </p:blipFill>
        <p:spPr bwMode="auto">
          <a:xfrm>
            <a:off x="2895600" y="1600200"/>
            <a:ext cx="3810000" cy="990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4760" r="6234"/>
          <a:stretch>
            <a:fillRect/>
          </a:stretch>
        </p:blipFill>
        <p:spPr bwMode="auto">
          <a:xfrm>
            <a:off x="5126353" y="2971801"/>
            <a:ext cx="35604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5005622" cy="36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752600" cy="177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891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FF0000"/>
                </a:solidFill>
              </a:rPr>
              <a:t>Bulk modulus or Volume Elasticity </a:t>
            </a:r>
          </a:p>
          <a:p>
            <a:pPr marL="514350" indent="-514350"/>
            <a:r>
              <a:rPr lang="en-US" sz="2400" b="1" dirty="0" smtClean="0"/>
              <a:t>	It measures the resistance of solids or liquids to changes in their volume.</a:t>
            </a:r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86093" y="2743200"/>
            <a:ext cx="3876907" cy="392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520267" cy="9144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955" t="8333"/>
          <a:stretch>
            <a:fillRect/>
          </a:stretch>
        </p:blipFill>
        <p:spPr bwMode="auto">
          <a:xfrm>
            <a:off x="280555" y="2743200"/>
            <a:ext cx="4520045" cy="406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609600"/>
            <a:ext cx="908185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304800"/>
            <a:ext cx="8995190" cy="5943600"/>
            <a:chOff x="76200" y="304800"/>
            <a:chExt cx="8995190" cy="4643252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b="6385"/>
            <a:stretch/>
          </p:blipFill>
          <p:spPr bwMode="auto">
            <a:xfrm>
              <a:off x="76200" y="304800"/>
              <a:ext cx="8991600" cy="3424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26781"/>
            <a:stretch/>
          </p:blipFill>
          <p:spPr bwMode="auto">
            <a:xfrm>
              <a:off x="76200" y="3728852"/>
              <a:ext cx="899519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8900" b="12856"/>
          <a:stretch/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t="4089" r="9263"/>
          <a:stretch>
            <a:fillRect/>
          </a:stretch>
        </p:blipFill>
        <p:spPr bwMode="auto">
          <a:xfrm>
            <a:off x="152400" y="2133600"/>
            <a:ext cx="8763000" cy="312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312003"/>
            <a:ext cx="80010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Conditions </a:t>
            </a:r>
            <a:r>
              <a:rPr lang="en-US" sz="4800" b="1" dirty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equilibrium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1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4114800" cy="2627313"/>
          </a:xfrm>
          <a:prstGeom prst="rect">
            <a:avLst/>
          </a:prstGeom>
          <a:noFill/>
        </p:spPr>
      </p:pic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52400" y="3331304"/>
          <a:ext cx="8897950" cy="27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3911400" imgH="1218960" progId="">
                  <p:embed/>
                </p:oleObj>
              </mc:Choice>
              <mc:Fallback>
                <p:oleObj name="Equation" r:id="rId4" imgW="3911400" imgH="12189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31304"/>
                        <a:ext cx="8897950" cy="2764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Examples of Rigid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Objects in 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Static Equilibrium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908" y="1447800"/>
            <a:ext cx="375138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3455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                            Statics Problem Recipe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/>
              <a:t>1. 	</a:t>
            </a:r>
            <a:r>
              <a:rPr lang="en-US" sz="2800" dirty="0"/>
              <a:t>Draw a force diagram. (Label the axes.)                                                      </a:t>
            </a:r>
            <a:r>
              <a:rPr lang="en-US" sz="2800" b="1" dirty="0"/>
              <a:t>2.  	</a:t>
            </a:r>
            <a:r>
              <a:rPr lang="en-US" sz="2800" dirty="0"/>
              <a:t>Choose a </a:t>
            </a:r>
            <a:r>
              <a:rPr lang="en-US" sz="2800" b="1" dirty="0"/>
              <a:t>convenient </a:t>
            </a:r>
            <a:r>
              <a:rPr lang="en-US" sz="2800" dirty="0"/>
              <a:t>origin </a:t>
            </a:r>
            <a:r>
              <a:rPr lang="en-US" sz="2800" i="1" dirty="0"/>
              <a:t>O</a:t>
            </a:r>
            <a:r>
              <a:rPr lang="en-US" sz="2800" dirty="0"/>
              <a:t>.  A good choice is to 	have one of the unknown forces acting at </a:t>
            </a:r>
            <a:r>
              <a:rPr lang="en-US" sz="2800" i="1" dirty="0"/>
              <a:t>O</a:t>
            </a:r>
            <a:r>
              <a:rPr lang="en-US" sz="2800" dirty="0"/>
              <a:t>.</a:t>
            </a:r>
            <a:r>
              <a:rPr lang="en-US" sz="2800" b="1" dirty="0"/>
              <a:t>                   3.</a:t>
            </a:r>
            <a:r>
              <a:rPr lang="en-US" sz="2800" dirty="0"/>
              <a:t>	Sign of the torque </a:t>
            </a:r>
            <a:r>
              <a:rPr lang="en-US" sz="2800" b="1" i="1" dirty="0">
                <a:sym typeface="Symbol" pitchFamily="18" charset="2"/>
              </a:rPr>
              <a:t></a:t>
            </a:r>
            <a:r>
              <a:rPr lang="en-US" sz="2800" dirty="0">
                <a:sym typeface="Symbol" pitchFamily="18" charset="2"/>
              </a:rPr>
              <a:t>  for each force: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</a:t>
            </a:r>
            <a:r>
              <a:rPr lang="en-US" sz="4000" b="1" dirty="0">
                <a:solidFill>
                  <a:srgbClr val="FF3300"/>
                </a:solidFill>
                <a:sym typeface="Symbol" pitchFamily="18" charset="2"/>
              </a:rPr>
              <a:t>-</a:t>
            </a:r>
            <a:r>
              <a:rPr lang="en-US" sz="2800" b="1" dirty="0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If the force induces clockwise (CW) rotation               	</a:t>
            </a: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+ </a:t>
            </a:r>
            <a:r>
              <a:rPr lang="en-US" sz="2800" b="1" dirty="0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If the force induces counterclockwise (CCW) 		rotation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4. 	</a:t>
            </a:r>
            <a:r>
              <a:rPr lang="en-US" sz="2800" dirty="0">
                <a:sym typeface="Symbol" pitchFamily="18" charset="2"/>
              </a:rPr>
              <a:t>Equilibrium conditions:                                                 	   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5.	</a:t>
            </a:r>
            <a:r>
              <a:rPr lang="en-US" sz="2800" dirty="0">
                <a:sym typeface="Symbol" pitchFamily="18" charset="2"/>
              </a:rPr>
              <a:t>Make sure that 							number of unknowns = number of </a:t>
            </a:r>
            <a:r>
              <a:rPr lang="en-US" sz="2800" dirty="0" smtClean="0">
                <a:sym typeface="Symbol" pitchFamily="18" charset="2"/>
              </a:rPr>
              <a:t>equations</a:t>
            </a: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800600" y="4267200"/>
          <a:ext cx="32766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1384200" imgH="482400" progId="">
                  <p:embed/>
                </p:oleObj>
              </mc:Choice>
              <mc:Fallback>
                <p:oleObj name="Equation" r:id="rId3" imgW="1384200" imgH="482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67200"/>
                        <a:ext cx="3276600" cy="968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85725" y="527050"/>
          <a:ext cx="8990013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5155920" imgH="2577960" progId="">
                  <p:embed/>
                </p:oleObj>
              </mc:Choice>
              <mc:Fallback>
                <p:oleObj name="Equation" r:id="rId3" imgW="5155920" imgH="2577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27050"/>
                        <a:ext cx="8990013" cy="449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606319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Elastic Properties of Solids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066800"/>
            <a:ext cx="388388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8985899" cy="201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352800" cy="914400"/>
          </a:xfrm>
        </p:spPr>
        <p:txBody>
          <a:bodyPr vert="horz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cap="none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6000" b="1" cap="none" dirty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9220200" cy="18288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Stress is the force that produces strain on a physical body without undergoing some sort of physical change.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	Stress = σ = F/A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UNIT:  N/m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Pascal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eagherspharmacy.ie/wp-content/uploads/2011/05/Exam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40926"/>
            <a:ext cx="3962400" cy="271707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590800"/>
            <a:ext cx="3505200" cy="1143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STRAIN</a:t>
            </a:r>
            <a:endParaRPr kumimoji="0" lang="en-US" sz="6000" b="1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81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Strain is the deformation of a physical body under the action of applied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83058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tendency of a body to return to its original shape after it has been stretched or compressed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2971800" cy="762000"/>
          </a:xfrm>
        </p:spPr>
        <p:txBody>
          <a:bodyPr vert="horz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cap="none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Elasticity</a:t>
            </a:r>
          </a:p>
        </p:txBody>
      </p:sp>
      <p:pic>
        <p:nvPicPr>
          <p:cNvPr id="1026" name="Picture 2" descr="F:\PHYS111\elastic-rubber-band-stretch-top-chef-masters-science-png.jpg"/>
          <p:cNvPicPr>
            <a:picLocks noChangeAspect="1" noChangeArrowheads="1"/>
          </p:cNvPicPr>
          <p:nvPr/>
        </p:nvPicPr>
        <p:blipFill>
          <a:blip r:embed="rId2" cstate="print"/>
          <a:srcRect t="31474"/>
          <a:stretch>
            <a:fillRect/>
          </a:stretch>
        </p:blipFill>
        <p:spPr bwMode="auto">
          <a:xfrm>
            <a:off x="4876800" y="3657600"/>
            <a:ext cx="3655216" cy="198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2362200"/>
            <a:ext cx="8382000" cy="107721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physical property of being stiff and resisting bending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28600" y="1600200"/>
            <a:ext cx="2438400" cy="762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Rigidity</a:t>
            </a:r>
          </a:p>
        </p:txBody>
      </p:sp>
      <p:pic>
        <p:nvPicPr>
          <p:cNvPr id="1028" name="Picture 4" descr="F:\PHYS111\elas-rigi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47423" cy="2992258"/>
          </a:xfrm>
          <a:prstGeom prst="rect">
            <a:avLst/>
          </a:prstGeom>
          <a:noFill/>
        </p:spPr>
      </p:pic>
      <p:pic>
        <p:nvPicPr>
          <p:cNvPr id="1029" name="Picture 5" descr="F:\PHYS111\elas-rigi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562600"/>
            <a:ext cx="3225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151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</vt:lpstr>
      <vt:lpstr>Elasticity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Athos Petrou</dc:creator>
  <cp:lastModifiedBy>Sadia S. Khan</cp:lastModifiedBy>
  <cp:revision>117</cp:revision>
  <dcterms:created xsi:type="dcterms:W3CDTF">2005-07-31T21:35:15Z</dcterms:created>
  <dcterms:modified xsi:type="dcterms:W3CDTF">2013-12-08T10:49:44Z</dcterms:modified>
</cp:coreProperties>
</file>