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handoutMasterIdLst>
    <p:handoutMasterId r:id="rId9"/>
  </p:handoutMasterIdLst>
  <p:sldIdLst>
    <p:sldId id="308" r:id="rId2"/>
    <p:sldId id="269" r:id="rId3"/>
    <p:sldId id="259" r:id="rId4"/>
    <p:sldId id="273" r:id="rId5"/>
    <p:sldId id="297" r:id="rId6"/>
    <p:sldId id="30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0000"/>
    <a:srgbClr val="F59336"/>
    <a:srgbClr val="FF33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5806" autoAdjust="0"/>
    <p:restoredTop sz="94707" autoAdjust="0"/>
  </p:normalViewPr>
  <p:slideViewPr>
    <p:cSldViewPr>
      <p:cViewPr varScale="1">
        <p:scale>
          <a:sx n="84" d="100"/>
          <a:sy n="84" d="100"/>
        </p:scale>
        <p:origin x="-1258" y="-67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C49CEE-BAAD-433E-ABBD-E9BF60977E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672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23A599C-BBA2-438F-9C35-BCC3D52AB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44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162AE-C1A8-44D1-BB72-5DD99345AE5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5B049E-2750-4E55-BE02-6E77D20C7BC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947778-CCF5-4EC6-B8A8-035A447E0E3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99C030-18D7-412D-8034-4701340890C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7CA21D-2852-4F91-B212-40A3C6A52B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DA0EB3-F9EC-452B-8898-C4430AE05C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BBE3C7-655F-498A-9305-A59336E993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2004 Pearson Education Inc., publishing as Addison-Wesley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23E84-F6FD-42F3-9F45-994D33630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5B23D6-8EFC-4E61-84FC-EC8690F95D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D1D64E-1EC7-412E-A56A-967549936F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50C410-60F5-4E2A-A60B-1451294F8A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E4C9B1-66F3-4DD9-BDAC-AB666FEEA1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DE614-66F5-4581-8250-35FC673A5D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A82F86-341A-4440-836A-A5D0959831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AC49B1-8D9F-42F4-8D55-3049F7FDD1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12/9/2013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42BCE8-B9BB-473E-B79F-FDF0565214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F6120-F1F0-4C60-9FE9-39AC71A9C79D}" type="datetimeFigureOut">
              <a:rPr lang="en-US" smtClean="0"/>
              <a:pPr/>
              <a:t>12/9/2013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2004 Pearson Education Inc., publishing as Addison-Wesley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D98175-0B9D-43D4-9EB9-0207EADCF2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gif"/><Relationship Id="rId7" Type="http://schemas.microsoft.com/office/2007/relationships/hdphoto" Target="../media/hdphoto2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microsoft.com/office/2007/relationships/hdphoto" Target="../media/hdphoto1.wdp"/><Relationship Id="rId4" Type="http://schemas.openxmlformats.org/officeDocument/2006/relationships/image" Target="../media/image7.png"/><Relationship Id="rId9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4.wdp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2971800"/>
          <a:ext cx="7315200" cy="2514600"/>
        </p:xfrm>
        <a:graphic>
          <a:graphicData uri="http://schemas.openxmlformats.org/drawingml/2006/table">
            <a:tbl>
              <a:tblPr>
                <a:tableStyleId>{125E5076-3810-47DD-B79F-674D7AD40C01}</a:tableStyleId>
              </a:tblPr>
              <a:tblGrid>
                <a:gridCol w="1003528"/>
                <a:gridCol w="6311672"/>
              </a:tblGrid>
              <a:tr h="12573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13.1</a:t>
                      </a:r>
                      <a:endParaRPr lang="en-US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Newton’s Law of Universal </a:t>
                      </a:r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Gravitation</a:t>
                      </a:r>
                      <a:endParaRPr lang="en-US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73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13.2</a:t>
                      </a:r>
                      <a:endParaRPr lang="en-US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 pitchFamily="18" charset="0"/>
                          <a:cs typeface="Times New Roman" pitchFamily="18" charset="0"/>
                        </a:rPr>
                        <a:t>Free-Fall Acceleration and the Gravitational Force</a:t>
                      </a:r>
                      <a:endParaRPr lang="en-US" sz="2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19200" y="304800"/>
            <a:ext cx="70104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48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Chapter </a:t>
            </a:r>
            <a:r>
              <a:rPr lang="en-US" sz="4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algn="ctr"/>
            <a:r>
              <a:rPr lang="en-US" sz="48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Universal </a:t>
            </a:r>
            <a:r>
              <a:rPr lang="en-US" sz="48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Gravitation</a:t>
            </a:r>
            <a:endParaRPr lang="en-US" sz="48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ttp://questgarden.com/68/49/8/080717150401/images/300px-NewtonsLawOfUniversalGravitation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3924298"/>
            <a:ext cx="4876800" cy="2933702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57200" y="76200"/>
            <a:ext cx="8229600" cy="13234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>
                <a:ln w="11430">
                  <a:solidFill>
                    <a:srgbClr val="0070C0"/>
                  </a:solidFill>
                </a:ln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Newton’s Law of Universal Gravitation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1457980"/>
            <a:ext cx="7620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Newton’s </a:t>
            </a:r>
            <a:r>
              <a:rPr lang="en-US" sz="2800" b="1" dirty="0"/>
              <a:t>law of universal gravitation states that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4800" y="2070318"/>
            <a:ext cx="8839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C00000"/>
                </a:solidFill>
              </a:rPr>
              <a:t>Every </a:t>
            </a:r>
            <a:r>
              <a:rPr lang="en-US" sz="2800" b="1" i="1" dirty="0">
                <a:solidFill>
                  <a:srgbClr val="C00000"/>
                </a:solidFill>
              </a:rPr>
              <a:t>particle in the Universe attracts every other particle with a force that is </a:t>
            </a:r>
            <a:r>
              <a:rPr lang="en-US" sz="2800" b="1" i="1" dirty="0" smtClean="0">
                <a:solidFill>
                  <a:srgbClr val="C00000"/>
                </a:solidFill>
              </a:rPr>
              <a:t>directly proportional </a:t>
            </a:r>
            <a:r>
              <a:rPr lang="en-US" sz="2800" b="1" i="1" dirty="0">
                <a:solidFill>
                  <a:srgbClr val="C00000"/>
                </a:solidFill>
              </a:rPr>
              <a:t>to the product of their masses and inversely proportional to the </a:t>
            </a:r>
            <a:r>
              <a:rPr lang="en-US" sz="2800" b="1" i="1" dirty="0" smtClean="0">
                <a:solidFill>
                  <a:srgbClr val="C00000"/>
                </a:solidFill>
              </a:rPr>
              <a:t>square of </a:t>
            </a:r>
            <a:r>
              <a:rPr lang="en-US" sz="2800" b="1" i="1" dirty="0">
                <a:solidFill>
                  <a:srgbClr val="C00000"/>
                </a:solidFill>
              </a:rPr>
              <a:t>the distance between them.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838200"/>
            <a:ext cx="2848735" cy="131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457200" y="115669"/>
            <a:ext cx="822960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>
                <a:ln w="11430">
                  <a:solidFill>
                    <a:srgbClr val="C00000"/>
                  </a:solidFill>
                </a:ln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Newton’s Law of Universal Gravitation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" y="2133600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where 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G is a constant, called </a:t>
            </a:r>
            <a:r>
              <a:rPr lang="en-US" b="1" i="1" dirty="0">
                <a:solidFill>
                  <a:srgbClr val="C00000"/>
                </a:solidFill>
              </a:rPr>
              <a:t>the universal gravitational constant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, that has been </a:t>
            </a:r>
            <a:r>
              <a:rPr lang="en-US" b="1" i="1" dirty="0" smtClean="0">
                <a:solidFill>
                  <a:schemeClr val="tx2">
                    <a:lumMod val="75000"/>
                  </a:schemeClr>
                </a:solidFill>
              </a:rPr>
              <a:t>measured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experimentally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. Its value in SI units is</a:t>
            </a:r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09800" y="3200400"/>
            <a:ext cx="412172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4038600"/>
            <a:ext cx="3276600" cy="1065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0" y="5029200"/>
            <a:ext cx="2286000" cy="610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04800" y="1447800"/>
            <a:ext cx="8458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Now consider an object of mass </a:t>
            </a:r>
            <a:r>
              <a:rPr lang="en-US" b="1" i="1" dirty="0"/>
              <a:t>m located a distance h above the Earth’s surface </a:t>
            </a:r>
            <a:r>
              <a:rPr lang="en-US" b="1" i="1" dirty="0" smtClean="0"/>
              <a:t>or </a:t>
            </a:r>
            <a:r>
              <a:rPr lang="en-US" b="1" dirty="0" smtClean="0"/>
              <a:t>a </a:t>
            </a:r>
            <a:r>
              <a:rPr lang="en-US" b="1" dirty="0"/>
              <a:t>distance </a:t>
            </a:r>
            <a:r>
              <a:rPr lang="en-US" b="1" i="1" dirty="0"/>
              <a:t>r from the Earth’s center, where </a:t>
            </a:r>
            <a:endParaRPr lang="en-US" b="1" i="1" dirty="0" smtClean="0"/>
          </a:p>
          <a:p>
            <a:r>
              <a:rPr lang="en-US" b="1" i="1" dirty="0" smtClean="0"/>
              <a:t>r = RE + </a:t>
            </a:r>
            <a:r>
              <a:rPr lang="en-US" b="1" i="1" dirty="0"/>
              <a:t>h. The magnitude of the </a:t>
            </a:r>
            <a:r>
              <a:rPr lang="en-US" b="1" i="1" dirty="0" smtClean="0"/>
              <a:t>gravitational </a:t>
            </a:r>
            <a:r>
              <a:rPr lang="en-US" b="1" dirty="0" smtClean="0"/>
              <a:t>force </a:t>
            </a:r>
            <a:r>
              <a:rPr lang="en-US" b="1" dirty="0"/>
              <a:t>acting on this object 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152400"/>
            <a:ext cx="7239000" cy="1179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ln>
                  <a:solidFill>
                    <a:srgbClr val="C00000"/>
                  </a:solidFill>
                </a:ln>
                <a:cs typeface="Times New Roman" pitchFamily="18" charset="0"/>
              </a:rPr>
              <a:t>Free-Fall Acceleration and the Gravitational Force</a:t>
            </a:r>
            <a:endParaRPr lang="en-US" sz="3200" b="1" dirty="0">
              <a:ln>
                <a:solidFill>
                  <a:srgbClr val="C00000"/>
                </a:solidFill>
              </a:ln>
              <a:ea typeface="Times New Roman"/>
              <a:cs typeface="Times New Roman" pitchFamily="18" charset="0"/>
            </a:endParaRPr>
          </a:p>
        </p:txBody>
      </p:sp>
      <p:pic>
        <p:nvPicPr>
          <p:cNvPr id="5129" name="Picture 9" descr="http://www.school-for-champions.com/science/images/gravity_constan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848100"/>
            <a:ext cx="3905250" cy="2857500"/>
          </a:xfrm>
          <a:prstGeom prst="rect">
            <a:avLst/>
          </a:prstGeom>
          <a:noFill/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752600" y="3124200"/>
            <a:ext cx="3772302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676400" y="4343399"/>
            <a:ext cx="2514600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752600" y="5410200"/>
            <a:ext cx="31489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447800"/>
            <a:ext cx="3124200" cy="5010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-5366" y="457200"/>
            <a:ext cx="9149366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3424238" cy="162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14400" y="0"/>
            <a:ext cx="7391400" cy="6629400"/>
            <a:chOff x="914400" y="0"/>
            <a:chExt cx="6324600" cy="6381972"/>
          </a:xfrm>
        </p:grpSpPr>
        <p:pic>
          <p:nvPicPr>
            <p:cNvPr id="645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0"/>
              <a:ext cx="6215063" cy="5057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451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62200" y="5029200"/>
              <a:ext cx="4876800" cy="1352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</TotalTime>
  <Words>144</Words>
  <Application>Microsoft Office PowerPoint</Application>
  <PresentationFormat>On-screen Show (4:3)</PresentationFormat>
  <Paragraphs>18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Arizona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5. Universal Laws of Motion</dc:title>
  <dc:creator>N210</dc:creator>
  <cp:lastModifiedBy>Sadia S. Khan</cp:lastModifiedBy>
  <cp:revision>64</cp:revision>
  <dcterms:created xsi:type="dcterms:W3CDTF">2003-02-17T07:45:56Z</dcterms:created>
  <dcterms:modified xsi:type="dcterms:W3CDTF">2013-12-09T08:59:47Z</dcterms:modified>
</cp:coreProperties>
</file>