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55" r:id="rId2"/>
    <p:sldId id="256" r:id="rId3"/>
    <p:sldId id="258" r:id="rId4"/>
    <p:sldId id="265" r:id="rId5"/>
    <p:sldId id="356" r:id="rId6"/>
    <p:sldId id="362" r:id="rId7"/>
    <p:sldId id="363" r:id="rId8"/>
    <p:sldId id="364" r:id="rId9"/>
    <p:sldId id="366" r:id="rId10"/>
    <p:sldId id="367" r:id="rId11"/>
    <p:sldId id="266" r:id="rId12"/>
    <p:sldId id="269" r:id="rId1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CC0000"/>
    <a:srgbClr val="663300"/>
    <a:srgbClr val="A50021"/>
    <a:srgbClr val="800080"/>
    <a:srgbClr val="9933FF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83" autoAdjust="0"/>
  </p:normalViewPr>
  <p:slideViewPr>
    <p:cSldViewPr>
      <p:cViewPr varScale="1">
        <p:scale>
          <a:sx n="51" d="100"/>
          <a:sy n="51" d="100"/>
        </p:scale>
        <p:origin x="-1238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B16BC3C-1A80-45B3-8A9F-9B0CE7152DC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60110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41BED8-5FC1-4DA4-B444-A1046BE5254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C0E1A-82B3-4C75-B147-329593B7FECA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1306DD-CB7D-4AA1-9B0E-C23CC6CD3FF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A846857-9058-450E-B613-56B3BE24986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84BD713-BBAB-410D-8C1A-23CA38AB4F2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B2A0FE-D9D4-4745-856D-3DAB1960C82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3C8AD-B14C-4A33-8C01-D6EA230B41C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1BF35C-B762-4032-97AC-118B0F62FDC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18491B-C686-4349-9752-8450F5D6FEC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CCCDA-43EB-4B00-826F-8D99AAF6873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323509-4B7A-4977-886A-9162AEFE8D5D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A244BC-BB3E-451E-9866-C5C33E3526B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66E0CC-06CF-414F-8FD2-28F57B41C5E0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94A60F1-7326-481A-965C-EA986F82E9D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2.wdp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3.wdp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microsoft.com/office/2007/relationships/hdphoto" Target="../media/hdphoto1.wdp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6.wdp"/><Relationship Id="rId3" Type="http://schemas.microsoft.com/office/2007/relationships/hdphoto" Target="../media/hdphoto4.wdp"/><Relationship Id="rId7" Type="http://schemas.openxmlformats.org/officeDocument/2006/relationships/image" Target="../media/image9.png"/><Relationship Id="rId12" Type="http://schemas.microsoft.com/office/2007/relationships/hdphoto" Target="../media/hdphoto8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1.png"/><Relationship Id="rId5" Type="http://schemas.microsoft.com/office/2007/relationships/hdphoto" Target="../media/hdphoto5.wdp"/><Relationship Id="rId10" Type="http://schemas.microsoft.com/office/2007/relationships/hdphoto" Target="../media/hdphoto7.wdp"/><Relationship Id="rId4" Type="http://schemas.openxmlformats.org/officeDocument/2006/relationships/image" Target="../media/image7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13.png"/><Relationship Id="rId7" Type="http://schemas.microsoft.com/office/2007/relationships/hdphoto" Target="../media/hdphoto9.wdp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0.wdp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1.wdp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46857-9058-450E-B613-56B3BE249863}" type="slidenum">
              <a:rPr lang="en-US" altLang="zh-CN" smtClean="0"/>
              <a:pPr/>
              <a:t>1</a:t>
            </a:fld>
            <a:endParaRPr lang="en-US" altLang="zh-CN"/>
          </a:p>
        </p:txBody>
      </p:sp>
      <p:sp>
        <p:nvSpPr>
          <p:cNvPr id="7" name="Rectangle 6"/>
          <p:cNvSpPr/>
          <p:nvPr/>
        </p:nvSpPr>
        <p:spPr>
          <a:xfrm>
            <a:off x="1219200" y="304800"/>
            <a:ext cx="6553199" cy="144655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" pitchFamily="18" charset="0"/>
                <a:cs typeface="Times" pitchFamily="18" charset="0"/>
              </a:rPr>
              <a:t>Chapter </a:t>
            </a:r>
            <a:r>
              <a:rPr lang="en-U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" pitchFamily="18" charset="0"/>
                <a:cs typeface="Times" pitchFamily="18" charset="0"/>
              </a:rPr>
              <a:t>15</a:t>
            </a:r>
          </a:p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" pitchFamily="18" charset="0"/>
                <a:cs typeface="Times" pitchFamily="18" charset="0"/>
              </a:rPr>
              <a:t>Oscillatory </a:t>
            </a:r>
            <a:r>
              <a:rPr lang="en-U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" pitchFamily="18" charset="0"/>
                <a:cs typeface="Times" pitchFamily="18" charset="0"/>
              </a:rPr>
              <a:t>Motion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2438400"/>
          <a:ext cx="8001000" cy="1920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7610"/>
                <a:gridCol w="6903390"/>
              </a:tblGrid>
              <a:tr h="6400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" pitchFamily="18" charset="0"/>
                          <a:cs typeface="Times" pitchFamily="18" charset="0"/>
                        </a:rPr>
                        <a:t>15.1</a:t>
                      </a:r>
                      <a:endParaRPr lang="en-US" sz="28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" pitchFamily="18" charset="0"/>
                          <a:cs typeface="Times" pitchFamily="18" charset="0"/>
                        </a:rPr>
                        <a:t>Motion of an Object Attached to a </a:t>
                      </a:r>
                      <a:r>
                        <a:rPr lang="en-US" sz="2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" pitchFamily="18" charset="0"/>
                          <a:cs typeface="Times" pitchFamily="18" charset="0"/>
                        </a:rPr>
                        <a:t>Spring</a:t>
                      </a:r>
                      <a:endParaRPr lang="en-US" sz="2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" pitchFamily="18" charset="0"/>
                          <a:cs typeface="Times" pitchFamily="18" charset="0"/>
                        </a:rPr>
                        <a:t>15.2</a:t>
                      </a:r>
                      <a:endParaRPr lang="en-US" sz="28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" pitchFamily="18" charset="0"/>
                          <a:cs typeface="Times" pitchFamily="18" charset="0"/>
                        </a:rPr>
                        <a:t>Particle in Simple Harmonic Motion</a:t>
                      </a:r>
                      <a:endParaRPr lang="en-US" sz="28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" pitchFamily="18" charset="0"/>
                          <a:cs typeface="Times" pitchFamily="18" charset="0"/>
                        </a:rPr>
                        <a:t>15.5</a:t>
                      </a:r>
                      <a:endParaRPr lang="en-US" sz="2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" pitchFamily="18" charset="0"/>
                          <a:cs typeface="Times" pitchFamily="18" charset="0"/>
                        </a:rPr>
                        <a:t>The pendulum</a:t>
                      </a:r>
                      <a:endParaRPr lang="en-US" sz="2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" pitchFamily="18" charset="0"/>
                        <a:ea typeface="Times New Roman"/>
                        <a:cs typeface="Times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23509-4B7A-4977-886A-9162AEFE8D5D}" type="slidenum">
              <a:rPr lang="en-US" altLang="zh-CN" smtClean="0"/>
              <a:pPr/>
              <a:t>10</a:t>
            </a:fld>
            <a:endParaRPr lang="en-US" altLang="zh-CN"/>
          </a:p>
        </p:txBody>
      </p:sp>
      <p:sp>
        <p:nvSpPr>
          <p:cNvPr id="3" name="Rectangle 2"/>
          <p:cNvSpPr/>
          <p:nvPr/>
        </p:nvSpPr>
        <p:spPr>
          <a:xfrm>
            <a:off x="983105" y="228600"/>
            <a:ext cx="349166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The Pendulum</a:t>
            </a:r>
          </a:p>
        </p:txBody>
      </p:sp>
      <p:pic>
        <p:nvPicPr>
          <p:cNvPr id="2160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2539392" y="3792511"/>
            <a:ext cx="3237442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606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5791200" y="457200"/>
            <a:ext cx="3308909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457200" y="1034613"/>
            <a:ext cx="55626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8000"/>
                </a:solidFill>
                <a:latin typeface="Times" pitchFamily="18" charset="0"/>
                <a:cs typeface="Times" pitchFamily="18" charset="0"/>
              </a:rPr>
              <a:t>The simple pendulum is another mechanical system that exhibits periodic motion. </a:t>
            </a:r>
          </a:p>
          <a:p>
            <a:r>
              <a:rPr lang="en-US" sz="2800" b="1" dirty="0">
                <a:solidFill>
                  <a:srgbClr val="008000"/>
                </a:solidFill>
                <a:latin typeface="Times" pitchFamily="18" charset="0"/>
                <a:cs typeface="Times" pitchFamily="18" charset="0"/>
              </a:rPr>
              <a:t>It consists of a particle-like bob of mass m suspended by a light string of length L </a:t>
            </a:r>
            <a:r>
              <a:rPr lang="en-US" sz="2800" b="1" dirty="0" smtClean="0">
                <a:solidFill>
                  <a:srgbClr val="008000"/>
                </a:solidFill>
                <a:latin typeface="Times" pitchFamily="18" charset="0"/>
                <a:cs typeface="Times" pitchFamily="18" charset="0"/>
              </a:rPr>
              <a:t>that </a:t>
            </a:r>
            <a:r>
              <a:rPr lang="en-US" sz="2800" b="1" dirty="0">
                <a:solidFill>
                  <a:srgbClr val="008000"/>
                </a:solidFill>
                <a:latin typeface="Times" pitchFamily="18" charset="0"/>
                <a:cs typeface="Times" pitchFamily="18" charset="0"/>
              </a:rPr>
              <a:t>is fixed at the upper </a:t>
            </a:r>
            <a:r>
              <a:rPr lang="en-US" sz="2800" b="1" dirty="0" smtClean="0">
                <a:solidFill>
                  <a:srgbClr val="008000"/>
                </a:solidFill>
                <a:latin typeface="Times" pitchFamily="18" charset="0"/>
                <a:cs typeface="Times" pitchFamily="18" charset="0"/>
              </a:rPr>
              <a:t>end.</a:t>
            </a:r>
            <a:endParaRPr lang="en-US" sz="2800" b="1" dirty="0">
              <a:solidFill>
                <a:srgbClr val="008000"/>
              </a:solidFill>
              <a:latin typeface="Times" pitchFamily="18" charset="0"/>
              <a:cs typeface="Times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5240311"/>
            <a:ext cx="8534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" pitchFamily="18" charset="0"/>
                <a:cs typeface="Times" pitchFamily="18" charset="0"/>
              </a:rPr>
              <a:t>The simple pendulum can be used as a timekeeper because its period depends </a:t>
            </a:r>
            <a:r>
              <a:rPr lang="en-US" sz="2800" b="1" dirty="0" smtClean="0">
                <a:solidFill>
                  <a:srgbClr val="C00000"/>
                </a:solidFill>
                <a:latin typeface="Times" pitchFamily="18" charset="0"/>
                <a:cs typeface="Times" pitchFamily="18" charset="0"/>
              </a:rPr>
              <a:t>only </a:t>
            </a:r>
            <a:r>
              <a:rPr lang="en-US" sz="2800" b="1" dirty="0">
                <a:solidFill>
                  <a:srgbClr val="C00000"/>
                </a:solidFill>
                <a:latin typeface="Times" pitchFamily="18" charset="0"/>
                <a:cs typeface="Times" pitchFamily="18" charset="0"/>
              </a:rPr>
              <a:t>on its length and the local value of g.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0554B-9295-4A93-8AF7-F8041E799F71}" type="slidenum">
              <a:rPr lang="en-US" altLang="zh-CN"/>
              <a:pPr/>
              <a:t>11</a:t>
            </a:fld>
            <a:endParaRPr lang="en-US" altLang="zh-CN"/>
          </a:p>
        </p:txBody>
      </p:sp>
      <p:pic>
        <p:nvPicPr>
          <p:cNvPr id="25604" name="Picture 4" descr="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28600"/>
            <a:ext cx="7924800" cy="4919663"/>
          </a:xfrm>
          <a:prstGeom prst="rect">
            <a:avLst/>
          </a:prstGeom>
          <a:noFill/>
        </p:spPr>
      </p:pic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533400" y="5105400"/>
            <a:ext cx="8305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Times New Roman" pitchFamily="18" charset="0"/>
              </a:rPr>
              <a:t>The maximum excursion from equilibrium is the amplitude </a:t>
            </a:r>
            <a:r>
              <a:rPr lang="en-US" altLang="zh-CN" sz="2400" b="1" i="1">
                <a:latin typeface="Times New Roman" pitchFamily="18" charset="0"/>
              </a:rPr>
              <a:t>A</a:t>
            </a:r>
            <a:r>
              <a:rPr lang="en-US" altLang="zh-CN" sz="2400" b="1">
                <a:latin typeface="Times New Roman" pitchFamily="18" charset="0"/>
              </a:rPr>
              <a:t> of the motion. The shape of this graph is characteristic of simple harmonic motion and is called “</a:t>
            </a:r>
            <a:r>
              <a:rPr lang="en-US" altLang="zh-CN" sz="2400" b="1" i="1">
                <a:solidFill>
                  <a:srgbClr val="A50021"/>
                </a:solidFill>
                <a:latin typeface="Times New Roman" pitchFamily="18" charset="0"/>
              </a:rPr>
              <a:t>sinusoidal</a:t>
            </a:r>
            <a:r>
              <a:rPr lang="en-US" altLang="zh-CN" sz="2400" b="1">
                <a:latin typeface="Times New Roman" pitchFamily="18" charset="0"/>
              </a:rPr>
              <a:t>,” because it has the shape of a trigonometric sine or cosine function.</a:t>
            </a:r>
            <a:r>
              <a:rPr lang="en-US" altLang="zh-CN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6D6EB-7D1F-44F4-AB8A-EB5E3566AD54}" type="slidenum">
              <a:rPr lang="en-US" altLang="zh-CN"/>
              <a:pPr/>
              <a:t>12</a:t>
            </a:fld>
            <a:endParaRPr lang="en-US" altLang="zh-CN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solidFill>
                  <a:srgbClr val="006666"/>
                </a:solidFill>
                <a:latin typeface="Times New Roman" pitchFamily="18" charset="0"/>
              </a:rPr>
              <a:t>Simple Harmonic Motion and the Reference Circle </a:t>
            </a:r>
          </a:p>
        </p:txBody>
      </p:sp>
      <p:pic>
        <p:nvPicPr>
          <p:cNvPr id="29701" name="Picture 5" descr="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153400" cy="4160838"/>
          </a:xfrm>
          <a:prstGeom prst="rect">
            <a:avLst/>
          </a:prstGeom>
          <a:noFill/>
        </p:spPr>
      </p:pic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762000" y="5791200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Times New Roman" pitchFamily="18" charset="0"/>
              </a:rPr>
              <a:t>Simple harmonic motion, like any motion, can be described in terms of displacement, velocity, and acceleration.</a:t>
            </a:r>
            <a:r>
              <a:rPr lang="en-US" altLang="zh-CN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945F-99AC-4E02-94E4-9F2963A475B9}" type="slidenum">
              <a:rPr lang="en-US" altLang="zh-CN"/>
              <a:pPr/>
              <a:t>2</a:t>
            </a:fld>
            <a:endParaRPr lang="en-US" altLang="zh-CN"/>
          </a:p>
        </p:txBody>
      </p:sp>
      <p:pic>
        <p:nvPicPr>
          <p:cNvPr id="2070" name="Picture 2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28600" y="1295400"/>
            <a:ext cx="3581400" cy="3810000"/>
          </a:xfrm>
          <a:noFill/>
          <a:ln/>
        </p:spPr>
      </p:pic>
      <p:graphicFrame>
        <p:nvGraphicFramePr>
          <p:cNvPr id="2075" name="Object 2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419600" y="1600200"/>
          <a:ext cx="3031556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4" imgW="825480" imgH="241200" progId="Equation.3">
                  <p:embed/>
                </p:oleObj>
              </mc:Choice>
              <mc:Fallback>
                <p:oleObj name="Equation" r:id="rId4" imgW="825480" imgH="24120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600200"/>
                        <a:ext cx="3031556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04800" y="762000"/>
            <a:ext cx="815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dirty="0">
                <a:solidFill>
                  <a:srgbClr val="006666"/>
                </a:solidFill>
                <a:latin typeface="Times New Roman" pitchFamily="18" charset="0"/>
              </a:rPr>
              <a:t>The Ideal Spring and Simple Harmonic Motion</a:t>
            </a:r>
            <a:r>
              <a:rPr lang="en-US" altLang="zh-CN" dirty="0"/>
              <a:t> </a:t>
            </a: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3810000" y="2667000"/>
            <a:ext cx="4800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b="1" dirty="0">
                <a:latin typeface="Times" pitchFamily="18" charset="0"/>
                <a:cs typeface="Times" pitchFamily="18" charset="0"/>
              </a:rPr>
              <a:t>The constant </a:t>
            </a:r>
            <a:r>
              <a:rPr lang="en-US" altLang="zh-CN" sz="2000" b="1" i="1" dirty="0">
                <a:solidFill>
                  <a:srgbClr val="A50021"/>
                </a:solidFill>
                <a:latin typeface="Times" pitchFamily="18" charset="0"/>
                <a:cs typeface="Times" pitchFamily="18" charset="0"/>
              </a:rPr>
              <a:t>k</a:t>
            </a:r>
            <a:r>
              <a:rPr lang="en-US" altLang="zh-CN" sz="2000" b="1" dirty="0">
                <a:latin typeface="Times" pitchFamily="18" charset="0"/>
                <a:cs typeface="Times" pitchFamily="18" charset="0"/>
              </a:rPr>
              <a:t> is called the </a:t>
            </a:r>
            <a:r>
              <a:rPr lang="en-US" altLang="zh-CN" sz="2000" b="1" i="1" dirty="0">
                <a:solidFill>
                  <a:srgbClr val="A50021"/>
                </a:solidFill>
                <a:latin typeface="Times" pitchFamily="18" charset="0"/>
                <a:cs typeface="Times" pitchFamily="18" charset="0"/>
              </a:rPr>
              <a:t>spring constant</a:t>
            </a:r>
            <a:r>
              <a:rPr lang="en-US" altLang="zh-CN" sz="1600" b="1" dirty="0">
                <a:latin typeface="Times" pitchFamily="18" charset="0"/>
                <a:cs typeface="Times" pitchFamily="18" charset="0"/>
              </a:rPr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8600" y="76200"/>
            <a:ext cx="8458200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600" b="1" dirty="0">
                <a:ln w="11430">
                  <a:solidFill>
                    <a:srgbClr val="C00000"/>
                  </a:solidFill>
                </a:ln>
                <a:solidFill>
                  <a:srgbClr val="CC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" pitchFamily="18" charset="0"/>
                <a:cs typeface="Times" pitchFamily="18" charset="0"/>
              </a:rPr>
              <a:t>Motion of an Object Attached to a Spring</a:t>
            </a:r>
          </a:p>
        </p:txBody>
      </p:sp>
      <p:pic>
        <p:nvPicPr>
          <p:cNvPr id="2082" name="Picture 34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rcRect l="13115" t="7092" r="8197" b="7808"/>
          <a:stretch>
            <a:fillRect/>
          </a:stretch>
        </p:blipFill>
        <p:spPr bwMode="auto">
          <a:xfrm>
            <a:off x="4191000" y="3124200"/>
            <a:ext cx="3124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152400" y="5105400"/>
            <a:ext cx="8839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" pitchFamily="18" charset="0"/>
                <a:cs typeface="Times" pitchFamily="18" charset="0"/>
              </a:rPr>
              <a:t>That is, the acceleration of the block is proportional to its position, and the </a:t>
            </a:r>
            <a:r>
              <a:rPr lang="en-US" sz="2400" b="1" dirty="0" smtClean="0">
                <a:latin typeface="Times" pitchFamily="18" charset="0"/>
                <a:cs typeface="Times" pitchFamily="18" charset="0"/>
              </a:rPr>
              <a:t>direction of </a:t>
            </a:r>
            <a:r>
              <a:rPr lang="en-US" sz="2400" b="1" dirty="0">
                <a:latin typeface="Times" pitchFamily="18" charset="0"/>
                <a:cs typeface="Times" pitchFamily="18" charset="0"/>
              </a:rPr>
              <a:t>the acceleration is opposite the direction of the displacement of the </a:t>
            </a:r>
            <a:r>
              <a:rPr lang="en-US" sz="2400" b="1" dirty="0" smtClean="0">
                <a:latin typeface="Times" pitchFamily="18" charset="0"/>
                <a:cs typeface="Times" pitchFamily="18" charset="0"/>
              </a:rPr>
              <a:t>block from </a:t>
            </a:r>
            <a:r>
              <a:rPr lang="en-US" sz="2400" b="1" dirty="0">
                <a:latin typeface="Times" pitchFamily="18" charset="0"/>
                <a:cs typeface="Times" pitchFamily="18" charset="0"/>
              </a:rPr>
              <a:t>equilibrium. </a:t>
            </a:r>
            <a:r>
              <a:rPr lang="en-US" sz="2400" b="1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Systems that behave in this way are said to exhibit simple </a:t>
            </a:r>
            <a:r>
              <a:rPr lang="en-US" sz="2400" b="1" dirty="0" smtClean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harmonic motion</a:t>
            </a:r>
            <a:r>
              <a:rPr lang="en-US" sz="2400" b="1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7BDEA-9099-4204-BD8F-BD218E32683F}" type="slidenum">
              <a:rPr lang="en-US" altLang="zh-CN"/>
              <a:pPr/>
              <a:t>3</a:t>
            </a:fld>
            <a:endParaRPr lang="en-US" altLang="zh-CN"/>
          </a:p>
        </p:txBody>
      </p:sp>
      <p:pic>
        <p:nvPicPr>
          <p:cNvPr id="13322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l="4089" t="6332" r="511"/>
          <a:stretch>
            <a:fillRect/>
          </a:stretch>
        </p:blipFill>
        <p:spPr bwMode="auto">
          <a:xfrm>
            <a:off x="304799" y="533400"/>
            <a:ext cx="8774805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F4240-6824-4644-A93C-B3788A2A1EBA}" type="slidenum">
              <a:rPr lang="en-US" altLang="zh-CN"/>
              <a:pPr/>
              <a:t>4</a:t>
            </a:fld>
            <a:endParaRPr lang="en-US" altLang="zh-CN"/>
          </a:p>
        </p:txBody>
      </p:sp>
      <p:pic>
        <p:nvPicPr>
          <p:cNvPr id="24580" name="Picture 4" descr="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143000" y="381000"/>
            <a:ext cx="6705600" cy="4408488"/>
          </a:xfrm>
          <a:prstGeom prst="rect">
            <a:avLst/>
          </a:prstGeom>
          <a:noFill/>
        </p:spPr>
      </p:pic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685800" y="5105400"/>
            <a:ext cx="8001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i="1">
                <a:latin typeface="Times New Roman" pitchFamily="18" charset="0"/>
              </a:rPr>
              <a:t>When the restoring force has the mathematical form given by F = –kx, the type of friction-free motion illustrated in the figure</a:t>
            </a:r>
            <a:r>
              <a:rPr lang="en-US" altLang="zh-CN" sz="2400" b="1">
                <a:latin typeface="Times New Roman" pitchFamily="18" charset="0"/>
              </a:rPr>
              <a:t> </a:t>
            </a:r>
            <a:r>
              <a:rPr lang="en-US" altLang="zh-CN" sz="2400" b="1" i="1">
                <a:latin typeface="Times New Roman" pitchFamily="18" charset="0"/>
              </a:rPr>
              <a:t>is designated as “</a:t>
            </a:r>
            <a:r>
              <a:rPr lang="en-US" altLang="zh-CN" sz="2400" b="1" i="1">
                <a:solidFill>
                  <a:srgbClr val="A50021"/>
                </a:solidFill>
                <a:latin typeface="Times New Roman" pitchFamily="18" charset="0"/>
              </a:rPr>
              <a:t>simple harmonic motion</a:t>
            </a:r>
            <a:r>
              <a:rPr lang="en-US" altLang="zh-CN" sz="2400" b="1" i="1">
                <a:latin typeface="Times New Roman" pitchFamily="18" charset="0"/>
              </a:rPr>
              <a:t>.”</a:t>
            </a:r>
            <a:r>
              <a:rPr lang="en-US" altLang="zh-CN" sz="2400" b="1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23509-4B7A-4977-886A-9162AEFE8D5D}" type="slidenum">
              <a:rPr lang="en-US" altLang="zh-CN" smtClean="0"/>
              <a:pPr/>
              <a:t>5</a:t>
            </a:fld>
            <a:endParaRPr lang="en-US" altLang="zh-CN"/>
          </a:p>
        </p:txBody>
      </p:sp>
      <p:sp>
        <p:nvSpPr>
          <p:cNvPr id="3" name="Rectangle 2"/>
          <p:cNvSpPr/>
          <p:nvPr/>
        </p:nvSpPr>
        <p:spPr>
          <a:xfrm>
            <a:off x="304800" y="152400"/>
            <a:ext cx="8510666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400" dirty="0" smtClean="0">
                <a:ln w="11430"/>
                <a:solidFill>
                  <a:srgbClr val="DD096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Particle in </a:t>
            </a:r>
            <a:r>
              <a:rPr lang="en-US" sz="4400" dirty="0">
                <a:ln w="11430"/>
                <a:solidFill>
                  <a:srgbClr val="DD096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Simple Harmonic Motion</a:t>
            </a:r>
          </a:p>
        </p:txBody>
      </p:sp>
      <p:pic>
        <p:nvPicPr>
          <p:cNvPr id="21197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9228"/>
          <a:stretch/>
        </p:blipFill>
        <p:spPr bwMode="auto">
          <a:xfrm>
            <a:off x="990600" y="2319338"/>
            <a:ext cx="3124200" cy="1438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197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990600" y="4267200"/>
            <a:ext cx="2404478" cy="1096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1972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1200" y="4415560"/>
            <a:ext cx="2333625" cy="1568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4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023" y="1371600"/>
            <a:ext cx="5054603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043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262" y="3657600"/>
            <a:ext cx="6813353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044" name="Picture 4"/>
          <p:cNvPicPr>
            <a:picLocks noChangeAspect="1" noChangeArrowheads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491124"/>
            <a:ext cx="2012320" cy="985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1668149"/>
          </a:xfr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0" eaLnBrk="0" hangingPunct="0"/>
            <a:r>
              <a:rPr lang="en-SG" altLang="zh-CN" b="1" dirty="0">
                <a:solidFill>
                  <a:srgbClr val="006C31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Number of complete waves generated per second (or number of cycles/oscillations per second</a:t>
            </a:r>
            <a:r>
              <a:rPr lang="en-SG" altLang="zh-CN" b="1" dirty="0" smtClean="0">
                <a:solidFill>
                  <a:srgbClr val="006C31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).</a:t>
            </a:r>
          </a:p>
          <a:p>
            <a:pPr marL="0" eaLnBrk="0" hangingPunct="0"/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It is inverse of time period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52400"/>
            <a:ext cx="86868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6600" dirty="0" smtClean="0">
                <a:ln w="11430"/>
                <a:solidFill>
                  <a:srgbClr val="DD096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FREQUENCY (f)</a:t>
            </a:r>
            <a:endParaRPr lang="en-US" sz="6600" dirty="0">
              <a:ln w="11430"/>
              <a:solidFill>
                <a:srgbClr val="DD096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5181600"/>
            <a:ext cx="7467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Measured in cycle per sec,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vib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./sec, beats/sec.</a:t>
            </a:r>
          </a:p>
          <a:p>
            <a:pPr eaLnBrk="0" hangingPunct="0"/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SG" altLang="zh-CN" sz="2800" b="1" dirty="0" smtClean="0">
              <a:solidFill>
                <a:srgbClr val="0070C0"/>
              </a:solidFill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eaLnBrk="0" hangingPunct="0"/>
            <a:r>
              <a:rPr lang="en-SG" altLang="zh-CN" sz="2800" b="1" dirty="0" smtClean="0">
                <a:solidFill>
                  <a:srgbClr val="0070C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SI unit: hertz (Hz)</a:t>
            </a:r>
            <a:endParaRPr lang="en-SG" altLang="zh-CN" sz="2800" b="1" dirty="0">
              <a:solidFill>
                <a:srgbClr val="0070C0"/>
              </a:solidFill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3048000"/>
            <a:ext cx="3733800" cy="1122354"/>
          </a:xfrm>
          <a:prstGeom prst="rect">
            <a:avLst/>
          </a:prstGeom>
          <a:noFill/>
        </p:spPr>
      </p:pic>
      <p:pic>
        <p:nvPicPr>
          <p:cNvPr id="21401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0063" y="2390775"/>
            <a:ext cx="2264064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401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61020" y="3602046"/>
            <a:ext cx="2432183" cy="893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4020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477000" y="5638799"/>
            <a:ext cx="2191916" cy="927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219200" y="4495800"/>
            <a:ext cx="586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>
                <a:latin typeface="Times New Roman" pitchFamily="18" charset="0"/>
              </a:rPr>
              <a:t>    is often called the </a:t>
            </a:r>
            <a:r>
              <a:rPr lang="en-US" altLang="zh-CN" sz="2400" b="1" i="1" dirty="0">
                <a:solidFill>
                  <a:srgbClr val="A50021"/>
                </a:solidFill>
                <a:latin typeface="Times New Roman" pitchFamily="18" charset="0"/>
              </a:rPr>
              <a:t>angular frequency</a:t>
            </a:r>
            <a:r>
              <a:rPr lang="en-US" altLang="zh-CN" sz="2400" b="1" i="1" dirty="0">
                <a:latin typeface="Times New Roman" pitchFamily="18" charset="0"/>
              </a:rPr>
              <a:t>.</a:t>
            </a:r>
            <a:r>
              <a:rPr lang="en-US" altLang="zh-CN" b="1" dirty="0"/>
              <a:t> </a:t>
            </a:r>
          </a:p>
        </p:txBody>
      </p:sp>
      <p:graphicFrame>
        <p:nvGraphicFramePr>
          <p:cNvPr id="214021" name="Object 5"/>
          <p:cNvGraphicFramePr>
            <a:graphicFrameLocks noChangeAspect="1"/>
          </p:cNvGraphicFramePr>
          <p:nvPr/>
        </p:nvGraphicFramePr>
        <p:xfrm>
          <a:off x="1066800" y="4495800"/>
          <a:ext cx="5334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29" name="Equation" r:id="rId8" imgW="152280" imgH="139680" progId="Equation.3">
                  <p:embed/>
                </p:oleObj>
              </mc:Choice>
              <mc:Fallback>
                <p:oleObj name="Equation" r:id="rId8" imgW="152280" imgH="1396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495800"/>
                        <a:ext cx="533400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SG" sz="6600" dirty="0">
                <a:ln w="11430"/>
                <a:solidFill>
                  <a:srgbClr val="DD096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Period (T)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1077218"/>
          </a:xfrm>
          <a:noFill/>
          <a:ln>
            <a:noFill/>
          </a:ln>
          <a:effectLst/>
        </p:spPr>
        <p:txBody>
          <a:bodyPr vert="horz" wrap="square" lIns="91440" tIns="45720" rIns="91440" bIns="45720" rtlCol="0">
            <a:spAutoFit/>
          </a:bodyPr>
          <a:lstStyle/>
          <a:p>
            <a:pPr marL="0" eaLnBrk="0" hangingPunct="0"/>
            <a:r>
              <a:rPr lang="en-SG" altLang="zh-CN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Time taken to </a:t>
            </a:r>
            <a:r>
              <a:rPr lang="en-SG" altLang="zh-CN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complete one wave </a:t>
            </a:r>
            <a:r>
              <a:rPr lang="en-SG" altLang="zh-CN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(or to complete </a:t>
            </a:r>
            <a:r>
              <a:rPr lang="en-SG" altLang="zh-CN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     one </a:t>
            </a:r>
            <a:r>
              <a:rPr lang="en-SG" altLang="zh-CN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cycle</a:t>
            </a:r>
            <a:r>
              <a:rPr lang="en-SG" altLang="zh-CN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)</a:t>
            </a:r>
            <a:endParaRPr lang="en-SG" altLang="zh-CN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</p:txBody>
      </p:sp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191000" y="2133598"/>
            <a:ext cx="4572000" cy="244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4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57200" y="2590800"/>
            <a:ext cx="3733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http://upload.wikimedia.org/wikipedia/commons/5/58/Earth_tilt_animation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057400"/>
            <a:ext cx="8153400" cy="4419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1295400"/>
            <a:ext cx="9144000" cy="17526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l"/>
            <a:r>
              <a:rPr lang="en-US" sz="3600" dirty="0" smtClean="0">
                <a:ln w="11430"/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The period of one revolution around the Sun is referred to as 1 year or 365 days, 5 hr, 48 min, and 46 sec.</a:t>
            </a:r>
            <a:endParaRPr lang="en-US" sz="3600" dirty="0">
              <a:ln w="11430"/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2590800" y="1447800"/>
          <a:ext cx="3429000" cy="2749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02" name="Equation" r:id="rId3" imgW="431613" imgH="418918" progId="Equation.3">
                  <p:embed/>
                </p:oleObj>
              </mc:Choice>
              <mc:Fallback>
                <p:oleObj name="Equation" r:id="rId3" imgW="431613" imgH="418918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447800"/>
                        <a:ext cx="3429000" cy="27496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990600" y="4495800"/>
            <a:ext cx="762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838200" y="4800600"/>
            <a:ext cx="7696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1066800" y="4114800"/>
            <a:ext cx="73152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SG" sz="44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SG" sz="4400" b="1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SG" sz="44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increases, </a:t>
            </a:r>
            <a:r>
              <a:rPr lang="en-SG" sz="4400" b="1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SG" sz="44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decreases</a:t>
            </a:r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86800" cy="11430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SG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Relationship between </a:t>
            </a:r>
            <a:r>
              <a:rPr lang="en-SG" i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SG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SG" i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</a:t>
            </a:r>
            <a:endParaRPr lang="en-SG" i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851</TotalTime>
  <Words>380</Words>
  <Application>Microsoft Office PowerPoint</Application>
  <PresentationFormat>On-screen Show (4:3)</PresentationFormat>
  <Paragraphs>41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FREQUENCY (f)</vt:lpstr>
      <vt:lpstr>Period (T)</vt:lpstr>
      <vt:lpstr>The period of one revolution around the Sun is referred to as 1 year or 365 days, 5 hr, 48 min, and 46 sec.</vt:lpstr>
      <vt:lpstr>Relationship between T and f</vt:lpstr>
      <vt:lpstr>PowerPoint Presentation</vt:lpstr>
      <vt:lpstr>PowerPoint Presentation</vt:lpstr>
      <vt:lpstr>Simple Harmonic Motion and the Reference Circle </vt:lpstr>
    </vt:vector>
  </TitlesOfParts>
  <Company>gsu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Ch10 Simple Harmonic Motion and Elasticity</dc:title>
  <dc:creator>jing yu</dc:creator>
  <cp:lastModifiedBy>Adnan A Khan</cp:lastModifiedBy>
  <cp:revision>181</cp:revision>
  <dcterms:created xsi:type="dcterms:W3CDTF">2004-03-30T19:50:27Z</dcterms:created>
  <dcterms:modified xsi:type="dcterms:W3CDTF">2013-12-18T18:23:12Z</dcterms:modified>
</cp:coreProperties>
</file>